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4" r:id="rId5"/>
    <p:sldId id="265" r:id="rId6"/>
    <p:sldId id="266" r:id="rId7"/>
    <p:sldId id="267" r:id="rId8"/>
    <p:sldId id="285" r:id="rId9"/>
    <p:sldId id="286" r:id="rId10"/>
    <p:sldId id="268" r:id="rId11"/>
    <p:sldId id="258" r:id="rId12"/>
    <p:sldId id="28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8"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91" d="100"/>
          <a:sy n="91" d="100"/>
        </p:scale>
        <p:origin x="3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19C68E7D-7FB3-40D5-A08B-269318225212}" type="datetimeFigureOut">
              <a:rPr lang="en-US" smtClean="0"/>
              <a:t>3/12/2021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01BFA77-490A-44D2-8BB1-4D5F4D13BF22}" type="slidenum">
              <a:rPr lang="en-US" smtClean="0"/>
              <a:t>‹Nº›</a:t>
            </a:fld>
            <a:endParaRPr lang="en-US"/>
          </a:p>
        </p:txBody>
      </p:sp>
    </p:spTree>
    <p:extLst>
      <p:ext uri="{BB962C8B-B14F-4D97-AF65-F5344CB8AC3E}">
        <p14:creationId xmlns:p14="http://schemas.microsoft.com/office/powerpoint/2010/main" val="156538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9C68E7D-7FB3-40D5-A08B-269318225212}" type="datetimeFigureOut">
              <a:rPr lang="en-US" smtClean="0"/>
              <a:t>3/12/2021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01BFA77-490A-44D2-8BB1-4D5F4D13BF22}" type="slidenum">
              <a:rPr lang="en-US" smtClean="0"/>
              <a:t>‹Nº›</a:t>
            </a:fld>
            <a:endParaRPr lang="en-US"/>
          </a:p>
        </p:txBody>
      </p:sp>
    </p:spTree>
    <p:extLst>
      <p:ext uri="{BB962C8B-B14F-4D97-AF65-F5344CB8AC3E}">
        <p14:creationId xmlns:p14="http://schemas.microsoft.com/office/powerpoint/2010/main" val="3501173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9C68E7D-7FB3-40D5-A08B-269318225212}" type="datetimeFigureOut">
              <a:rPr lang="en-US" smtClean="0"/>
              <a:t>3/12/2021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01BFA77-490A-44D2-8BB1-4D5F4D13BF22}" type="slidenum">
              <a:rPr lang="en-US" smtClean="0"/>
              <a:t>‹Nº›</a:t>
            </a:fld>
            <a:endParaRPr lang="en-US"/>
          </a:p>
        </p:txBody>
      </p:sp>
    </p:spTree>
    <p:extLst>
      <p:ext uri="{BB962C8B-B14F-4D97-AF65-F5344CB8AC3E}">
        <p14:creationId xmlns:p14="http://schemas.microsoft.com/office/powerpoint/2010/main" val="209151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9C68E7D-7FB3-40D5-A08B-269318225212}" type="datetimeFigureOut">
              <a:rPr lang="en-US" smtClean="0"/>
              <a:t>3/12/2021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01BFA77-490A-44D2-8BB1-4D5F4D13BF22}" type="slidenum">
              <a:rPr lang="en-US" smtClean="0"/>
              <a:t>‹Nº›</a:t>
            </a:fld>
            <a:endParaRPr lang="en-US"/>
          </a:p>
        </p:txBody>
      </p:sp>
    </p:spTree>
    <p:extLst>
      <p:ext uri="{BB962C8B-B14F-4D97-AF65-F5344CB8AC3E}">
        <p14:creationId xmlns:p14="http://schemas.microsoft.com/office/powerpoint/2010/main" val="112385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9C68E7D-7FB3-40D5-A08B-269318225212}" type="datetimeFigureOut">
              <a:rPr lang="en-US" smtClean="0"/>
              <a:t>3/12/2021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01BFA77-490A-44D2-8BB1-4D5F4D13BF22}" type="slidenum">
              <a:rPr lang="en-US" smtClean="0"/>
              <a:t>‹Nº›</a:t>
            </a:fld>
            <a:endParaRPr lang="en-US"/>
          </a:p>
        </p:txBody>
      </p:sp>
    </p:spTree>
    <p:extLst>
      <p:ext uri="{BB962C8B-B14F-4D97-AF65-F5344CB8AC3E}">
        <p14:creationId xmlns:p14="http://schemas.microsoft.com/office/powerpoint/2010/main" val="104580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19C68E7D-7FB3-40D5-A08B-269318225212}" type="datetimeFigureOut">
              <a:rPr lang="en-US" smtClean="0"/>
              <a:t>3/12/2021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01BFA77-490A-44D2-8BB1-4D5F4D13BF22}" type="slidenum">
              <a:rPr lang="en-US" smtClean="0"/>
              <a:t>‹Nº›</a:t>
            </a:fld>
            <a:endParaRPr lang="en-US"/>
          </a:p>
        </p:txBody>
      </p:sp>
    </p:spTree>
    <p:extLst>
      <p:ext uri="{BB962C8B-B14F-4D97-AF65-F5344CB8AC3E}">
        <p14:creationId xmlns:p14="http://schemas.microsoft.com/office/powerpoint/2010/main" val="6247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19C68E7D-7FB3-40D5-A08B-269318225212}" type="datetimeFigureOut">
              <a:rPr lang="en-US" smtClean="0"/>
              <a:t>3/12/2021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E01BFA77-490A-44D2-8BB1-4D5F4D13BF22}" type="slidenum">
              <a:rPr lang="en-US" smtClean="0"/>
              <a:t>‹Nº›</a:t>
            </a:fld>
            <a:endParaRPr lang="en-US"/>
          </a:p>
        </p:txBody>
      </p:sp>
    </p:spTree>
    <p:extLst>
      <p:ext uri="{BB962C8B-B14F-4D97-AF65-F5344CB8AC3E}">
        <p14:creationId xmlns:p14="http://schemas.microsoft.com/office/powerpoint/2010/main" val="160436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19C68E7D-7FB3-40D5-A08B-269318225212}" type="datetimeFigureOut">
              <a:rPr lang="en-US" smtClean="0"/>
              <a:t>3/12/2021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01BFA77-490A-44D2-8BB1-4D5F4D13BF22}" type="slidenum">
              <a:rPr lang="en-US" smtClean="0"/>
              <a:t>‹Nº›</a:t>
            </a:fld>
            <a:endParaRPr lang="en-US"/>
          </a:p>
        </p:txBody>
      </p:sp>
    </p:spTree>
    <p:extLst>
      <p:ext uri="{BB962C8B-B14F-4D97-AF65-F5344CB8AC3E}">
        <p14:creationId xmlns:p14="http://schemas.microsoft.com/office/powerpoint/2010/main" val="162172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9C68E7D-7FB3-40D5-A08B-269318225212}" type="datetimeFigureOut">
              <a:rPr lang="en-US" smtClean="0"/>
              <a:t>3/12/2021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E01BFA77-490A-44D2-8BB1-4D5F4D13BF22}" type="slidenum">
              <a:rPr lang="en-US" smtClean="0"/>
              <a:t>‹Nº›</a:t>
            </a:fld>
            <a:endParaRPr lang="en-US"/>
          </a:p>
        </p:txBody>
      </p:sp>
    </p:spTree>
    <p:extLst>
      <p:ext uri="{BB962C8B-B14F-4D97-AF65-F5344CB8AC3E}">
        <p14:creationId xmlns:p14="http://schemas.microsoft.com/office/powerpoint/2010/main" val="116372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9C68E7D-7FB3-40D5-A08B-269318225212}" type="datetimeFigureOut">
              <a:rPr lang="en-US" smtClean="0"/>
              <a:t>3/12/2021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01BFA77-490A-44D2-8BB1-4D5F4D13BF22}" type="slidenum">
              <a:rPr lang="en-US" smtClean="0"/>
              <a:t>‹Nº›</a:t>
            </a:fld>
            <a:endParaRPr lang="en-US"/>
          </a:p>
        </p:txBody>
      </p:sp>
    </p:spTree>
    <p:extLst>
      <p:ext uri="{BB962C8B-B14F-4D97-AF65-F5344CB8AC3E}">
        <p14:creationId xmlns:p14="http://schemas.microsoft.com/office/powerpoint/2010/main" val="338373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9C68E7D-7FB3-40D5-A08B-269318225212}" type="datetimeFigureOut">
              <a:rPr lang="en-US" smtClean="0"/>
              <a:t>3/12/2021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01BFA77-490A-44D2-8BB1-4D5F4D13BF22}" type="slidenum">
              <a:rPr lang="en-US" smtClean="0"/>
              <a:t>‹Nº›</a:t>
            </a:fld>
            <a:endParaRPr lang="en-US"/>
          </a:p>
        </p:txBody>
      </p:sp>
    </p:spTree>
    <p:extLst>
      <p:ext uri="{BB962C8B-B14F-4D97-AF65-F5344CB8AC3E}">
        <p14:creationId xmlns:p14="http://schemas.microsoft.com/office/powerpoint/2010/main" val="66960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68E7D-7FB3-40D5-A08B-269318225212}" type="datetimeFigureOut">
              <a:rPr lang="en-US" smtClean="0"/>
              <a:t>3/12/2021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BFA77-490A-44D2-8BB1-4D5F4D13BF22}" type="slidenum">
              <a:rPr lang="en-US" smtClean="0"/>
              <a:t>‹Nº›</a:t>
            </a:fld>
            <a:endParaRPr lang="en-US"/>
          </a:p>
        </p:txBody>
      </p:sp>
    </p:spTree>
    <p:extLst>
      <p:ext uri="{BB962C8B-B14F-4D97-AF65-F5344CB8AC3E}">
        <p14:creationId xmlns:p14="http://schemas.microsoft.com/office/powerpoint/2010/main" val="1332050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47038"/>
            <a:ext cx="1346886" cy="1210962"/>
          </a:xfrm>
          <a:prstGeom prst="rect">
            <a:avLst/>
          </a:prstGeom>
        </p:spPr>
      </p:pic>
      <p:sp>
        <p:nvSpPr>
          <p:cNvPr id="6" name="Rectángulo 5"/>
          <p:cNvSpPr/>
          <p:nvPr/>
        </p:nvSpPr>
        <p:spPr>
          <a:xfrm>
            <a:off x="2292747" y="266356"/>
            <a:ext cx="7606506" cy="646331"/>
          </a:xfrm>
          <a:prstGeom prst="rect">
            <a:avLst/>
          </a:prstGeom>
        </p:spPr>
        <p:txBody>
          <a:bodyPr wrap="none">
            <a:spAutoFit/>
          </a:bodyPr>
          <a:lstStyle/>
          <a:p>
            <a:r>
              <a:rPr lang="es-ES" sz="3600" b="1" dirty="0" smtClean="0">
                <a:solidFill>
                  <a:schemeClr val="bg1"/>
                </a:solidFill>
              </a:rPr>
              <a:t>Tema No. 1 El proceso de socialización.</a:t>
            </a:r>
            <a:endParaRPr lang="en-US" sz="3600" b="1" dirty="0">
              <a:solidFill>
                <a:schemeClr val="bg1"/>
              </a:solidFill>
            </a:endParaRPr>
          </a:p>
        </p:txBody>
      </p:sp>
      <p:sp>
        <p:nvSpPr>
          <p:cNvPr id="7" name="Rectángulo 6"/>
          <p:cNvSpPr/>
          <p:nvPr/>
        </p:nvSpPr>
        <p:spPr>
          <a:xfrm>
            <a:off x="1115065" y="1037376"/>
            <a:ext cx="10231221" cy="5539978"/>
          </a:xfrm>
          <a:prstGeom prst="rect">
            <a:avLst/>
          </a:prstGeom>
        </p:spPr>
        <p:txBody>
          <a:bodyPr wrap="square">
            <a:spAutoFit/>
          </a:bodyPr>
          <a:lstStyle/>
          <a:p>
            <a:pPr algn="just"/>
            <a:r>
              <a:rPr lang="es-ES" sz="3400" b="1" u="sng" dirty="0" smtClean="0"/>
              <a:t>1.- Cultura.</a:t>
            </a:r>
          </a:p>
          <a:p>
            <a:pPr algn="just"/>
            <a:r>
              <a:rPr lang="es-ES" sz="3200" dirty="0" smtClean="0"/>
              <a:t>Es el modo de vida, historia, lengua, prácticas, códigos, reglas, religión, música, modas, ceremonia, arte, tecnología </a:t>
            </a:r>
            <a:r>
              <a:rPr lang="es-ES" sz="3200" dirty="0" err="1" smtClean="0"/>
              <a:t>etc</a:t>
            </a:r>
            <a:r>
              <a:rPr lang="es-ES" sz="3200" dirty="0" smtClean="0"/>
              <a:t>, de una determinada comunidad o grupo social en un determinado momento. Se dice que existen dos tipos de cultura.</a:t>
            </a:r>
          </a:p>
          <a:p>
            <a:pPr algn="just"/>
            <a:r>
              <a:rPr lang="es-ES" sz="3200" dirty="0" smtClean="0"/>
              <a:t>a) </a:t>
            </a:r>
            <a:r>
              <a:rPr lang="es-ES" sz="3200" dirty="0" smtClean="0">
                <a:solidFill>
                  <a:srgbClr val="00B0F0"/>
                </a:solidFill>
              </a:rPr>
              <a:t>Las culturas colectivas o grupales </a:t>
            </a:r>
            <a:r>
              <a:rPr lang="es-ES" sz="3200" dirty="0" smtClean="0"/>
              <a:t>enfatizan la importancia de la obediencia, la confianza mutua y la conducta apropiada.</a:t>
            </a:r>
          </a:p>
          <a:p>
            <a:pPr algn="just"/>
            <a:r>
              <a:rPr lang="es-ES" sz="3200" dirty="0" smtClean="0"/>
              <a:t>b) </a:t>
            </a:r>
            <a:r>
              <a:rPr lang="es-ES" sz="3200" dirty="0" smtClean="0">
                <a:solidFill>
                  <a:srgbClr val="7030A0"/>
                </a:solidFill>
              </a:rPr>
              <a:t>Las culturas individualistas </a:t>
            </a:r>
            <a:r>
              <a:rPr lang="es-ES" sz="3200" dirty="0" smtClean="0"/>
              <a:t>enfatizan el desarrollo de la independencia, la autoestima y la confianza en sí mismo.</a:t>
            </a:r>
            <a:endParaRPr lang="es-ES" sz="3200" dirty="0"/>
          </a:p>
        </p:txBody>
      </p:sp>
    </p:spTree>
    <p:extLst>
      <p:ext uri="{BB962C8B-B14F-4D97-AF65-F5344CB8AC3E}">
        <p14:creationId xmlns:p14="http://schemas.microsoft.com/office/powerpoint/2010/main" val="137316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85645"/>
            <a:ext cx="1442434" cy="972355"/>
          </a:xfrm>
          <a:prstGeom prst="rect">
            <a:avLst/>
          </a:prstGeom>
        </p:spPr>
      </p:pic>
      <p:sp>
        <p:nvSpPr>
          <p:cNvPr id="8" name="Rectángulo 7"/>
          <p:cNvSpPr/>
          <p:nvPr/>
        </p:nvSpPr>
        <p:spPr>
          <a:xfrm>
            <a:off x="2239111" y="243556"/>
            <a:ext cx="7713778" cy="646331"/>
          </a:xfrm>
          <a:prstGeom prst="rect">
            <a:avLst/>
          </a:prstGeom>
        </p:spPr>
        <p:txBody>
          <a:bodyPr wrap="none">
            <a:spAutoFit/>
          </a:bodyPr>
          <a:lstStyle/>
          <a:p>
            <a:r>
              <a:rPr lang="es-ES" sz="3600" b="1" dirty="0" smtClean="0">
                <a:solidFill>
                  <a:schemeClr val="bg1"/>
                </a:solidFill>
              </a:rPr>
              <a:t>Tema No. 3 Percepción de las personas.</a:t>
            </a:r>
            <a:endParaRPr lang="en-US" sz="3600" b="1" dirty="0">
              <a:solidFill>
                <a:schemeClr val="bg1"/>
              </a:solidFill>
            </a:endParaRPr>
          </a:p>
        </p:txBody>
      </p:sp>
      <p:sp>
        <p:nvSpPr>
          <p:cNvPr id="9" name="Rectángulo 8"/>
          <p:cNvSpPr/>
          <p:nvPr/>
        </p:nvSpPr>
        <p:spPr>
          <a:xfrm>
            <a:off x="309093" y="938570"/>
            <a:ext cx="10084157" cy="2339102"/>
          </a:xfrm>
          <a:prstGeom prst="rect">
            <a:avLst/>
          </a:prstGeom>
        </p:spPr>
        <p:txBody>
          <a:bodyPr wrap="square">
            <a:spAutoFit/>
          </a:bodyPr>
          <a:lstStyle/>
          <a:p>
            <a:pPr algn="just"/>
            <a:r>
              <a:rPr lang="es-ES" sz="3400" dirty="0" smtClean="0"/>
              <a:t>La percepción social </a:t>
            </a:r>
          </a:p>
          <a:p>
            <a:pPr algn="just"/>
            <a:endParaRPr lang="es-ES" sz="1000" dirty="0" smtClean="0"/>
          </a:p>
          <a:p>
            <a:pPr algn="just"/>
            <a:r>
              <a:rPr lang="es-ES" sz="3400" dirty="0" smtClean="0"/>
              <a:t>Es el proceso por el cual tenemos una primera impresión de otras personas y realizamos juicios que guiarán nuestra interacción posterior.</a:t>
            </a:r>
            <a:endParaRPr lang="es-ES" sz="3400" dirty="0"/>
          </a:p>
        </p:txBody>
      </p:sp>
      <p:sp>
        <p:nvSpPr>
          <p:cNvPr id="10" name="Rectángulo 9"/>
          <p:cNvSpPr/>
          <p:nvPr/>
        </p:nvSpPr>
        <p:spPr>
          <a:xfrm>
            <a:off x="1210614" y="3277672"/>
            <a:ext cx="9955369" cy="3293209"/>
          </a:xfrm>
          <a:prstGeom prst="rect">
            <a:avLst/>
          </a:prstGeom>
        </p:spPr>
        <p:txBody>
          <a:bodyPr wrap="square">
            <a:spAutoFit/>
          </a:bodyPr>
          <a:lstStyle/>
          <a:p>
            <a:pPr algn="just"/>
            <a:r>
              <a:rPr lang="es-ES" sz="3200" b="1" u="sng" dirty="0" smtClean="0">
                <a:solidFill>
                  <a:srgbClr val="00B050"/>
                </a:solidFill>
              </a:rPr>
              <a:t>1.- Error de primacía. </a:t>
            </a:r>
            <a:r>
              <a:rPr lang="es-ES" sz="3200" dirty="0" smtClean="0"/>
              <a:t>Solomon </a:t>
            </a:r>
            <a:r>
              <a:rPr lang="es-ES" sz="3200" dirty="0" err="1" smtClean="0"/>
              <a:t>Asch</a:t>
            </a:r>
            <a:r>
              <a:rPr lang="es-ES" sz="3200" dirty="0" smtClean="0"/>
              <a:t> (Pionero en Psicología Social) demuestra que la valoración del primer contacto condiciona la secuencia de acontecimientos posteriores.</a:t>
            </a:r>
          </a:p>
          <a:p>
            <a:pPr algn="just"/>
            <a:endParaRPr lang="es-ES" sz="1000" dirty="0" smtClean="0"/>
          </a:p>
          <a:p>
            <a:pPr algn="just"/>
            <a:r>
              <a:rPr lang="es-ES" sz="3200" b="1" u="sng" dirty="0" smtClean="0">
                <a:solidFill>
                  <a:srgbClr val="00B050"/>
                </a:solidFill>
              </a:rPr>
              <a:t>2.- Efecto de halo. </a:t>
            </a:r>
            <a:r>
              <a:rPr lang="es-ES" sz="3200" dirty="0" smtClean="0"/>
              <a:t>Si conocemos una característica de una persona, presuponemos que posee también otras cualidades. (Persona que conocemos en el gimnasio)</a:t>
            </a:r>
            <a:endParaRPr lang="es-ES" sz="3200" dirty="0"/>
          </a:p>
        </p:txBody>
      </p:sp>
    </p:spTree>
    <p:extLst>
      <p:ext uri="{BB962C8B-B14F-4D97-AF65-F5344CB8AC3E}">
        <p14:creationId xmlns:p14="http://schemas.microsoft.com/office/powerpoint/2010/main" val="844544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p:cNvPicPr>
            <a:picLocks noChangeAspect="1"/>
          </p:cNvPicPr>
          <p:nvPr/>
        </p:nvPicPr>
        <p:blipFill>
          <a:blip r:embed="rId3"/>
          <a:stretch>
            <a:fillRect/>
          </a:stretch>
        </p:blipFill>
        <p:spPr>
          <a:xfrm>
            <a:off x="0" y="5882555"/>
            <a:ext cx="1444877" cy="975445"/>
          </a:xfrm>
          <a:prstGeom prst="rect">
            <a:avLst/>
          </a:prstGeom>
        </p:spPr>
      </p:pic>
      <p:sp>
        <p:nvSpPr>
          <p:cNvPr id="3" name="Rectángulo 2"/>
          <p:cNvSpPr/>
          <p:nvPr/>
        </p:nvSpPr>
        <p:spPr>
          <a:xfrm>
            <a:off x="1350135" y="1604461"/>
            <a:ext cx="9491730" cy="4278094"/>
          </a:xfrm>
          <a:prstGeom prst="rect">
            <a:avLst/>
          </a:prstGeom>
        </p:spPr>
        <p:txBody>
          <a:bodyPr wrap="square">
            <a:spAutoFit/>
          </a:bodyPr>
          <a:lstStyle/>
          <a:p>
            <a:pPr algn="just"/>
            <a:r>
              <a:rPr lang="es-ES" sz="3400" b="1" u="sng" dirty="0" smtClean="0">
                <a:solidFill>
                  <a:srgbClr val="00B050"/>
                </a:solidFill>
              </a:rPr>
              <a:t>3.- Personalidad implícita. </a:t>
            </a:r>
            <a:r>
              <a:rPr lang="es-ES" sz="3400" dirty="0" smtClean="0"/>
              <a:t>La información que percibimos de otras personas no son datos aislados, sino que poseen relación entre sí y por eso nuestras impresiones son unitarias y coherentes.</a:t>
            </a:r>
          </a:p>
          <a:p>
            <a:pPr algn="just"/>
            <a:endParaRPr lang="es-ES" sz="3400" dirty="0" smtClean="0"/>
          </a:p>
          <a:p>
            <a:pPr algn="just"/>
            <a:r>
              <a:rPr lang="es-ES" sz="3400" b="1" u="sng" dirty="0" smtClean="0">
                <a:solidFill>
                  <a:srgbClr val="00B050"/>
                </a:solidFill>
              </a:rPr>
              <a:t>4.- Correlación ilusoria. </a:t>
            </a:r>
            <a:r>
              <a:rPr lang="es-ES" sz="3400" dirty="0" smtClean="0"/>
              <a:t>Consiste en percibir una relación donde no existe ninguna o una relación más fuerte de la que existe en realidad.</a:t>
            </a:r>
            <a:endParaRPr lang="es-ES" sz="3400" dirty="0"/>
          </a:p>
        </p:txBody>
      </p:sp>
    </p:spTree>
    <p:extLst>
      <p:ext uri="{BB962C8B-B14F-4D97-AF65-F5344CB8AC3E}">
        <p14:creationId xmlns:p14="http://schemas.microsoft.com/office/powerpoint/2010/main" val="4178241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761187" y="84083"/>
            <a:ext cx="3321269" cy="523220"/>
          </a:xfrm>
          <a:prstGeom prst="rect">
            <a:avLst/>
          </a:prstGeom>
          <a:noFill/>
        </p:spPr>
        <p:txBody>
          <a:bodyPr wrap="square" rtlCol="0">
            <a:spAutoFit/>
          </a:bodyPr>
          <a:lstStyle/>
          <a:p>
            <a:pPr algn="ctr"/>
            <a:r>
              <a:rPr lang="es-MX" sz="2800" dirty="0" smtClean="0">
                <a:solidFill>
                  <a:srgbClr val="00B0F0"/>
                </a:solidFill>
              </a:rPr>
              <a:t>COGNICION SOCIAL</a:t>
            </a:r>
            <a:endParaRPr lang="es-MX" sz="2800" dirty="0">
              <a:solidFill>
                <a:srgbClr val="00B0F0"/>
              </a:solidFill>
            </a:endParaRPr>
          </a:p>
        </p:txBody>
      </p:sp>
      <p:pic>
        <p:nvPicPr>
          <p:cNvPr id="3074" name="Picture 2" descr="Cómo identificar si eres una persona egocéntrica? | Portal Bari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9" y="0"/>
            <a:ext cx="4236584" cy="30156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ronicas Venucinas escritas por un Marciano: 10 IDEAS PRECONCEBIDAS SOBRE  LAS MUJ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262" y="1450428"/>
            <a:ext cx="3388056" cy="44433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l sesgo de confirmación - Adolfo Ramíre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8" y="3222040"/>
            <a:ext cx="4246563" cy="35270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l Falso Consenso ¿qué es y cómo nos afec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7318" y="595162"/>
            <a:ext cx="4504682" cy="300124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oticias Negativas: ¿Simple morbo social o algo más? – TRIBUNA LIBRE"/>
          <p:cNvPicPr>
            <a:picLocks noChangeAspect="1" noChangeArrowheads="1"/>
          </p:cNvPicPr>
          <p:nvPr/>
        </p:nvPicPr>
        <p:blipFill rotWithShape="1">
          <a:blip r:embed="rId6">
            <a:extLst>
              <a:ext uri="{28A0092B-C50C-407E-A947-70E740481C1C}">
                <a14:useLocalDpi xmlns:a14="http://schemas.microsoft.com/office/drawing/2010/main" val="0"/>
              </a:ext>
            </a:extLst>
          </a:blip>
          <a:srcRect l="18856" t="6805" r="24025" b="7862"/>
          <a:stretch/>
        </p:blipFill>
        <p:spPr bwMode="auto">
          <a:xfrm>
            <a:off x="7687318" y="3876687"/>
            <a:ext cx="4504682" cy="296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19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p:cNvPicPr>
            <a:picLocks noChangeAspect="1"/>
          </p:cNvPicPr>
          <p:nvPr/>
        </p:nvPicPr>
        <p:blipFill>
          <a:blip r:embed="rId3"/>
          <a:stretch>
            <a:fillRect/>
          </a:stretch>
        </p:blipFill>
        <p:spPr>
          <a:xfrm>
            <a:off x="0" y="5882555"/>
            <a:ext cx="1444877" cy="975445"/>
          </a:xfrm>
          <a:prstGeom prst="rect">
            <a:avLst/>
          </a:prstGeom>
        </p:spPr>
      </p:pic>
      <p:sp>
        <p:nvSpPr>
          <p:cNvPr id="3" name="Rectángulo 2"/>
          <p:cNvSpPr/>
          <p:nvPr/>
        </p:nvSpPr>
        <p:spPr>
          <a:xfrm>
            <a:off x="1008842" y="967941"/>
            <a:ext cx="9143999" cy="1661993"/>
          </a:xfrm>
          <a:prstGeom prst="rect">
            <a:avLst/>
          </a:prstGeom>
        </p:spPr>
        <p:txBody>
          <a:bodyPr wrap="square">
            <a:spAutoFit/>
          </a:bodyPr>
          <a:lstStyle/>
          <a:p>
            <a:pPr algn="just"/>
            <a:r>
              <a:rPr lang="es-ES" sz="3400" b="1" u="sng" dirty="0" smtClean="0"/>
              <a:t>Cognición social. </a:t>
            </a:r>
            <a:r>
              <a:rPr lang="es-ES" sz="3400" dirty="0" smtClean="0"/>
              <a:t>- La cognición social es el proceso por el cual elaboramos, interpretamos y utilizamos la información social</a:t>
            </a:r>
            <a:r>
              <a:rPr lang="es-ES" dirty="0" smtClean="0"/>
              <a:t>.</a:t>
            </a:r>
            <a:endParaRPr lang="en-US" dirty="0"/>
          </a:p>
        </p:txBody>
      </p:sp>
      <p:sp>
        <p:nvSpPr>
          <p:cNvPr id="5" name="Rectángulo 4"/>
          <p:cNvSpPr/>
          <p:nvPr/>
        </p:nvSpPr>
        <p:spPr>
          <a:xfrm>
            <a:off x="1008843" y="2516761"/>
            <a:ext cx="9951078" cy="1300356"/>
          </a:xfrm>
          <a:prstGeom prst="rect">
            <a:avLst/>
          </a:prstGeom>
        </p:spPr>
        <p:txBody>
          <a:bodyPr wrap="square">
            <a:spAutoFit/>
          </a:bodyPr>
          <a:lstStyle/>
          <a:p>
            <a:pPr algn="just"/>
            <a:r>
              <a:rPr lang="es-ES" sz="3400" dirty="0" smtClean="0"/>
              <a:t>Errores que distorsionan nuestros pensamientos o juicios sociales:</a:t>
            </a:r>
          </a:p>
          <a:p>
            <a:pPr algn="just"/>
            <a:endParaRPr lang="es-ES" sz="1050" dirty="0" smtClean="0"/>
          </a:p>
        </p:txBody>
      </p:sp>
      <p:sp>
        <p:nvSpPr>
          <p:cNvPr id="6" name="Rectángulo 5"/>
          <p:cNvSpPr/>
          <p:nvPr/>
        </p:nvSpPr>
        <p:spPr>
          <a:xfrm>
            <a:off x="1444878" y="3597875"/>
            <a:ext cx="9515044" cy="2862322"/>
          </a:xfrm>
          <a:prstGeom prst="rect">
            <a:avLst/>
          </a:prstGeom>
        </p:spPr>
        <p:txBody>
          <a:bodyPr wrap="square">
            <a:spAutoFit/>
          </a:bodyPr>
          <a:lstStyle/>
          <a:p>
            <a:pPr lvl="0" algn="just"/>
            <a:r>
              <a:rPr lang="es-ES" sz="3400" b="1" dirty="0">
                <a:solidFill>
                  <a:srgbClr val="00B050"/>
                </a:solidFill>
              </a:rPr>
              <a:t>1.- Pensamientos egocéntricos. </a:t>
            </a:r>
            <a:r>
              <a:rPr lang="es-ES" sz="3400" dirty="0">
                <a:solidFill>
                  <a:prstClr val="black"/>
                </a:solidFill>
              </a:rPr>
              <a:t>El propio “YO” tiene mas importancia que acontecimientos pasados, es el protagonista </a:t>
            </a:r>
            <a:r>
              <a:rPr lang="es-ES" sz="3400" dirty="0" smtClean="0">
                <a:solidFill>
                  <a:prstClr val="black"/>
                </a:solidFill>
              </a:rPr>
              <a:t>principal (sólo nuestra perspectiva)</a:t>
            </a:r>
            <a:endParaRPr lang="es-ES" sz="3400" dirty="0">
              <a:solidFill>
                <a:prstClr val="black"/>
              </a:solidFill>
            </a:endParaRPr>
          </a:p>
          <a:p>
            <a:pPr lvl="0" algn="just"/>
            <a:endParaRPr lang="es-ES" sz="1000" dirty="0">
              <a:solidFill>
                <a:prstClr val="black"/>
              </a:solidFill>
            </a:endParaRPr>
          </a:p>
          <a:p>
            <a:pPr lvl="0" algn="just"/>
            <a:r>
              <a:rPr lang="es-ES" sz="3400" b="1" dirty="0">
                <a:solidFill>
                  <a:srgbClr val="00B050"/>
                </a:solidFill>
              </a:rPr>
              <a:t>2.- Las ideas preconcebidas </a:t>
            </a:r>
            <a:r>
              <a:rPr lang="es-ES" sz="3400" dirty="0">
                <a:solidFill>
                  <a:prstClr val="black"/>
                </a:solidFill>
              </a:rPr>
              <a:t>de un hecho condicionan nuestras impresiones y recuerdos.</a:t>
            </a:r>
          </a:p>
        </p:txBody>
      </p:sp>
    </p:spTree>
    <p:extLst>
      <p:ext uri="{BB962C8B-B14F-4D97-AF65-F5344CB8AC3E}">
        <p14:creationId xmlns:p14="http://schemas.microsoft.com/office/powerpoint/2010/main" val="58700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p:cNvPicPr>
            <a:picLocks noChangeAspect="1"/>
          </p:cNvPicPr>
          <p:nvPr/>
        </p:nvPicPr>
        <p:blipFill>
          <a:blip r:embed="rId3"/>
          <a:stretch>
            <a:fillRect/>
          </a:stretch>
        </p:blipFill>
        <p:spPr>
          <a:xfrm>
            <a:off x="0" y="5882555"/>
            <a:ext cx="1444877" cy="975445"/>
          </a:xfrm>
          <a:prstGeom prst="rect">
            <a:avLst/>
          </a:prstGeom>
        </p:spPr>
      </p:pic>
      <p:sp>
        <p:nvSpPr>
          <p:cNvPr id="3" name="Rectángulo 2"/>
          <p:cNvSpPr/>
          <p:nvPr/>
        </p:nvSpPr>
        <p:spPr>
          <a:xfrm>
            <a:off x="1375893" y="1788198"/>
            <a:ext cx="9440214" cy="5632311"/>
          </a:xfrm>
          <a:prstGeom prst="rect">
            <a:avLst/>
          </a:prstGeom>
        </p:spPr>
        <p:txBody>
          <a:bodyPr wrap="square">
            <a:spAutoFit/>
          </a:bodyPr>
          <a:lstStyle/>
          <a:p>
            <a:pPr algn="just"/>
            <a:r>
              <a:rPr lang="es-ES" sz="3400" b="1" dirty="0" smtClean="0">
                <a:solidFill>
                  <a:srgbClr val="00B050"/>
                </a:solidFill>
              </a:rPr>
              <a:t>3.- Sesgo de confirmación</a:t>
            </a:r>
            <a:r>
              <a:rPr lang="es-ES" sz="3400" dirty="0" smtClean="0"/>
              <a:t>, las personas buscan información que confirme sus creencias y no atienden a las evidencias que refutan dicha información.</a:t>
            </a:r>
          </a:p>
          <a:p>
            <a:pPr algn="just"/>
            <a:endParaRPr lang="es-ES" sz="1000" dirty="0" smtClean="0"/>
          </a:p>
          <a:p>
            <a:pPr algn="just"/>
            <a:r>
              <a:rPr lang="es-ES" sz="3400" b="1" dirty="0" smtClean="0">
                <a:solidFill>
                  <a:srgbClr val="00B050"/>
                </a:solidFill>
              </a:rPr>
              <a:t>4.- Efecto de falso consenso</a:t>
            </a:r>
            <a:r>
              <a:rPr lang="es-ES" sz="3400" dirty="0" smtClean="0"/>
              <a:t>: es la tendencia a creer que otras personas comparten nuestras actitudes en un grado mayor del que es en realidad.</a:t>
            </a:r>
          </a:p>
          <a:p>
            <a:pPr algn="just"/>
            <a:endParaRPr lang="es-ES" sz="1000" dirty="0" smtClean="0"/>
          </a:p>
          <a:p>
            <a:pPr algn="just"/>
            <a:endParaRPr lang="es-ES" sz="3400" dirty="0" smtClean="0"/>
          </a:p>
          <a:p>
            <a:pPr algn="just"/>
            <a:endParaRPr lang="es-ES" sz="3400" dirty="0" smtClean="0"/>
          </a:p>
          <a:p>
            <a:pPr algn="just"/>
            <a:endParaRPr lang="es-ES" sz="3400" dirty="0"/>
          </a:p>
        </p:txBody>
      </p:sp>
    </p:spTree>
    <p:extLst>
      <p:ext uri="{BB962C8B-B14F-4D97-AF65-F5344CB8AC3E}">
        <p14:creationId xmlns:p14="http://schemas.microsoft.com/office/powerpoint/2010/main" val="3804422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p:cNvPicPr>
            <a:picLocks noChangeAspect="1"/>
          </p:cNvPicPr>
          <p:nvPr/>
        </p:nvPicPr>
        <p:blipFill>
          <a:blip r:embed="rId3"/>
          <a:stretch>
            <a:fillRect/>
          </a:stretch>
        </p:blipFill>
        <p:spPr>
          <a:xfrm>
            <a:off x="0" y="5882555"/>
            <a:ext cx="1444877" cy="975445"/>
          </a:xfrm>
          <a:prstGeom prst="rect">
            <a:avLst/>
          </a:prstGeom>
        </p:spPr>
      </p:pic>
      <p:sp>
        <p:nvSpPr>
          <p:cNvPr id="3" name="Rectángulo 2"/>
          <p:cNvSpPr/>
          <p:nvPr/>
        </p:nvSpPr>
        <p:spPr>
          <a:xfrm>
            <a:off x="1776359" y="1819904"/>
            <a:ext cx="8639281" cy="4062651"/>
          </a:xfrm>
          <a:prstGeom prst="rect">
            <a:avLst/>
          </a:prstGeom>
        </p:spPr>
        <p:txBody>
          <a:bodyPr wrap="square">
            <a:spAutoFit/>
          </a:bodyPr>
          <a:lstStyle/>
          <a:p>
            <a:pPr lvl="0" algn="just"/>
            <a:r>
              <a:rPr lang="es-ES" sz="3400" b="1" dirty="0">
                <a:solidFill>
                  <a:srgbClr val="00B050"/>
                </a:solidFill>
              </a:rPr>
              <a:t>5.- Vigilancia automática</a:t>
            </a:r>
            <a:r>
              <a:rPr lang="es-ES" sz="3400" dirty="0">
                <a:solidFill>
                  <a:prstClr val="black"/>
                </a:solidFill>
              </a:rPr>
              <a:t>: tendemos a ser muy sensibles a la información social negativa.</a:t>
            </a:r>
          </a:p>
          <a:p>
            <a:pPr lvl="0" algn="just"/>
            <a:endParaRPr lang="es-ES" sz="1000" dirty="0">
              <a:solidFill>
                <a:prstClr val="black"/>
              </a:solidFill>
            </a:endParaRPr>
          </a:p>
          <a:p>
            <a:pPr lvl="0" algn="just"/>
            <a:r>
              <a:rPr lang="es-ES" sz="3400" b="1" dirty="0">
                <a:solidFill>
                  <a:srgbClr val="00B050"/>
                </a:solidFill>
              </a:rPr>
              <a:t>6.- Pensamiento </a:t>
            </a:r>
            <a:r>
              <a:rPr lang="es-ES" sz="3400" b="1" dirty="0" err="1">
                <a:solidFill>
                  <a:srgbClr val="00B050"/>
                </a:solidFill>
              </a:rPr>
              <a:t>contrafactual</a:t>
            </a:r>
            <a:r>
              <a:rPr lang="es-ES" sz="3400" dirty="0">
                <a:solidFill>
                  <a:prstClr val="black"/>
                </a:solidFill>
              </a:rPr>
              <a:t>: es considerar lo que pudo haber sido.</a:t>
            </a:r>
          </a:p>
          <a:p>
            <a:pPr lvl="0" algn="just"/>
            <a:endParaRPr lang="es-ES" sz="1000" dirty="0">
              <a:solidFill>
                <a:prstClr val="black"/>
              </a:solidFill>
            </a:endParaRPr>
          </a:p>
          <a:p>
            <a:pPr lvl="0" algn="just"/>
            <a:r>
              <a:rPr lang="es-ES" sz="3400" b="1" dirty="0" smtClean="0">
                <a:solidFill>
                  <a:srgbClr val="00B050"/>
                </a:solidFill>
              </a:rPr>
              <a:t>7</a:t>
            </a:r>
            <a:r>
              <a:rPr lang="es-ES" sz="3400" b="1" dirty="0">
                <a:solidFill>
                  <a:srgbClr val="00B050"/>
                </a:solidFill>
              </a:rPr>
              <a:t>.- Visión retrospectiva</a:t>
            </a:r>
            <a:r>
              <a:rPr lang="es-ES" sz="3400" dirty="0">
                <a:solidFill>
                  <a:prstClr val="black"/>
                </a:solidFill>
              </a:rPr>
              <a:t>. Es la tendencia a exagerar, después de saber el resultado de un acontecimiento.</a:t>
            </a:r>
          </a:p>
        </p:txBody>
      </p:sp>
    </p:spTree>
    <p:extLst>
      <p:ext uri="{BB962C8B-B14F-4D97-AF65-F5344CB8AC3E}">
        <p14:creationId xmlns:p14="http://schemas.microsoft.com/office/powerpoint/2010/main" val="2130606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70074"/>
            <a:ext cx="1630087" cy="1187926"/>
          </a:xfrm>
          <a:prstGeom prst="rect">
            <a:avLst/>
          </a:prstGeom>
        </p:spPr>
      </p:pic>
      <p:sp>
        <p:nvSpPr>
          <p:cNvPr id="5" name="Rectángulo 4"/>
          <p:cNvSpPr/>
          <p:nvPr/>
        </p:nvSpPr>
        <p:spPr>
          <a:xfrm>
            <a:off x="3052090" y="282193"/>
            <a:ext cx="6087820" cy="646331"/>
          </a:xfrm>
          <a:prstGeom prst="rect">
            <a:avLst/>
          </a:prstGeom>
        </p:spPr>
        <p:txBody>
          <a:bodyPr wrap="none">
            <a:spAutoFit/>
          </a:bodyPr>
          <a:lstStyle/>
          <a:p>
            <a:r>
              <a:rPr lang="en-US" sz="3600" b="1" dirty="0" err="1" smtClean="0">
                <a:solidFill>
                  <a:schemeClr val="bg1"/>
                </a:solidFill>
              </a:rPr>
              <a:t>Tema</a:t>
            </a:r>
            <a:r>
              <a:rPr lang="en-US" sz="3600" b="1" dirty="0" smtClean="0">
                <a:solidFill>
                  <a:schemeClr val="bg1"/>
                </a:solidFill>
              </a:rPr>
              <a:t> No. 4 La </a:t>
            </a:r>
            <a:r>
              <a:rPr lang="en-US" sz="3600" b="1" dirty="0" err="1" smtClean="0">
                <a:solidFill>
                  <a:schemeClr val="bg1"/>
                </a:solidFill>
              </a:rPr>
              <a:t>influencia</a:t>
            </a:r>
            <a:r>
              <a:rPr lang="en-US" sz="3600" b="1" dirty="0" smtClean="0">
                <a:solidFill>
                  <a:schemeClr val="bg1"/>
                </a:solidFill>
              </a:rPr>
              <a:t> social</a:t>
            </a:r>
            <a:r>
              <a:rPr lang="en-US" dirty="0" smtClean="0"/>
              <a:t>.</a:t>
            </a:r>
            <a:endParaRPr lang="en-US" dirty="0"/>
          </a:p>
        </p:txBody>
      </p:sp>
      <p:sp>
        <p:nvSpPr>
          <p:cNvPr id="6" name="Rectángulo 5"/>
          <p:cNvSpPr/>
          <p:nvPr/>
        </p:nvSpPr>
        <p:spPr>
          <a:xfrm>
            <a:off x="612656" y="1126878"/>
            <a:ext cx="9201045" cy="1138773"/>
          </a:xfrm>
          <a:prstGeom prst="rect">
            <a:avLst/>
          </a:prstGeom>
        </p:spPr>
        <p:txBody>
          <a:bodyPr wrap="square">
            <a:spAutoFit/>
          </a:bodyPr>
          <a:lstStyle/>
          <a:p>
            <a:pPr algn="just"/>
            <a:r>
              <a:rPr lang="en-US" sz="3400" dirty="0" smtClean="0"/>
              <a:t>Serge Moscovici (</a:t>
            </a:r>
            <a:r>
              <a:rPr lang="en-US" sz="3400" dirty="0" err="1" smtClean="0"/>
              <a:t>Rumano</a:t>
            </a:r>
            <a:r>
              <a:rPr lang="en-US" sz="3400" dirty="0" smtClean="0"/>
              <a:t>) </a:t>
            </a:r>
            <a:r>
              <a:rPr lang="en-US" sz="3400" dirty="0" err="1" smtClean="0"/>
              <a:t>diferencia</a:t>
            </a:r>
            <a:r>
              <a:rPr lang="en-US" sz="3400" dirty="0" smtClean="0"/>
              <a:t> </a:t>
            </a:r>
            <a:r>
              <a:rPr lang="en-US" sz="3400" dirty="0" err="1" smtClean="0"/>
              <a:t>tres</a:t>
            </a:r>
            <a:r>
              <a:rPr lang="en-US" sz="3400" dirty="0" smtClean="0"/>
              <a:t> </a:t>
            </a:r>
            <a:r>
              <a:rPr lang="en-US" sz="3400" dirty="0" err="1" smtClean="0"/>
              <a:t>modalidades</a:t>
            </a:r>
            <a:r>
              <a:rPr lang="en-US" sz="3400" dirty="0" smtClean="0"/>
              <a:t> de </a:t>
            </a:r>
            <a:r>
              <a:rPr lang="en-US" sz="3400" dirty="0" err="1" smtClean="0"/>
              <a:t>influencia</a:t>
            </a:r>
            <a:r>
              <a:rPr lang="en-US" sz="3400" dirty="0" smtClean="0"/>
              <a:t> social:</a:t>
            </a:r>
            <a:endParaRPr lang="en-US" sz="3400" dirty="0"/>
          </a:p>
        </p:txBody>
      </p:sp>
      <p:sp>
        <p:nvSpPr>
          <p:cNvPr id="7" name="Rectángulo 6"/>
          <p:cNvSpPr/>
          <p:nvPr/>
        </p:nvSpPr>
        <p:spPr>
          <a:xfrm>
            <a:off x="1854558" y="2464005"/>
            <a:ext cx="7791718" cy="4278094"/>
          </a:xfrm>
          <a:prstGeom prst="rect">
            <a:avLst/>
          </a:prstGeom>
        </p:spPr>
        <p:txBody>
          <a:bodyPr wrap="square">
            <a:spAutoFit/>
          </a:bodyPr>
          <a:lstStyle/>
          <a:p>
            <a:pPr algn="just"/>
            <a:r>
              <a:rPr lang="es-ES" sz="3400" b="1" dirty="0" smtClean="0">
                <a:solidFill>
                  <a:srgbClr val="0070C0"/>
                </a:solidFill>
              </a:rPr>
              <a:t>a) Normalización. </a:t>
            </a:r>
            <a:r>
              <a:rPr lang="es-ES" sz="3400" dirty="0" smtClean="0"/>
              <a:t>En situaciones ambiguas, la influencia recíproca de los miembros de un grupo hace que éstos elaboren una </a:t>
            </a:r>
            <a:r>
              <a:rPr lang="es-ES" sz="3400" dirty="0" smtClean="0">
                <a:solidFill>
                  <a:srgbClr val="7030A0"/>
                </a:solidFill>
              </a:rPr>
              <a:t>norma.</a:t>
            </a:r>
            <a:r>
              <a:rPr lang="es-ES" sz="3400" dirty="0" smtClean="0"/>
              <a:t> Por ejemplo, en una cena de estudiantes, todos los asistentes deciden poner dinero en común, hacen coincidir sus valoraciones en una norma común.</a:t>
            </a:r>
            <a:endParaRPr lang="en-US" sz="3400" dirty="0"/>
          </a:p>
        </p:txBody>
      </p:sp>
    </p:spTree>
    <p:extLst>
      <p:ext uri="{BB962C8B-B14F-4D97-AF65-F5344CB8AC3E}">
        <p14:creationId xmlns:p14="http://schemas.microsoft.com/office/powerpoint/2010/main" val="352642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70074"/>
            <a:ext cx="1630087" cy="1187926"/>
          </a:xfrm>
          <a:prstGeom prst="rect">
            <a:avLst/>
          </a:prstGeom>
        </p:spPr>
      </p:pic>
      <p:sp>
        <p:nvSpPr>
          <p:cNvPr id="2" name="Rectángulo 1"/>
          <p:cNvSpPr/>
          <p:nvPr/>
        </p:nvSpPr>
        <p:spPr>
          <a:xfrm>
            <a:off x="1154804" y="1012915"/>
            <a:ext cx="9457387" cy="2708434"/>
          </a:xfrm>
          <a:prstGeom prst="rect">
            <a:avLst/>
          </a:prstGeom>
        </p:spPr>
        <p:txBody>
          <a:bodyPr wrap="square">
            <a:spAutoFit/>
          </a:bodyPr>
          <a:lstStyle/>
          <a:p>
            <a:pPr algn="just"/>
            <a:r>
              <a:rPr lang="es-ES" sz="3400" b="1" dirty="0" smtClean="0">
                <a:solidFill>
                  <a:srgbClr val="0070C0"/>
                </a:solidFill>
              </a:rPr>
              <a:t>b) Conformidad. </a:t>
            </a:r>
            <a:r>
              <a:rPr lang="es-ES" sz="3400" dirty="0" smtClean="0"/>
              <a:t>A menudo, las personas cambian sus juicios o acciones por presiones de otros. El conformismo se caracteriza por la existencia de una </a:t>
            </a:r>
            <a:r>
              <a:rPr lang="es-ES" sz="3400" dirty="0" smtClean="0">
                <a:solidFill>
                  <a:srgbClr val="7030A0"/>
                </a:solidFill>
              </a:rPr>
              <a:t>norma dominante y su aceptación incondicional </a:t>
            </a:r>
            <a:r>
              <a:rPr lang="es-ES" sz="3400" dirty="0" smtClean="0"/>
              <a:t>por parte de los individuos.</a:t>
            </a:r>
            <a:endParaRPr lang="en-US" sz="3400" dirty="0"/>
          </a:p>
        </p:txBody>
      </p:sp>
      <p:sp>
        <p:nvSpPr>
          <p:cNvPr id="5" name="Rectángulo 4"/>
          <p:cNvSpPr/>
          <p:nvPr/>
        </p:nvSpPr>
        <p:spPr>
          <a:xfrm>
            <a:off x="1154803" y="3846265"/>
            <a:ext cx="9457387" cy="2708434"/>
          </a:xfrm>
          <a:prstGeom prst="rect">
            <a:avLst/>
          </a:prstGeom>
        </p:spPr>
        <p:txBody>
          <a:bodyPr wrap="square">
            <a:spAutoFit/>
          </a:bodyPr>
          <a:lstStyle/>
          <a:p>
            <a:pPr algn="just"/>
            <a:r>
              <a:rPr lang="es-ES" sz="3400" b="1" dirty="0" smtClean="0">
                <a:solidFill>
                  <a:srgbClr val="0070C0"/>
                </a:solidFill>
              </a:rPr>
              <a:t>c) Innovación. </a:t>
            </a:r>
            <a:r>
              <a:rPr lang="es-ES" sz="3400" dirty="0" smtClean="0"/>
              <a:t>Es el proceso de </a:t>
            </a:r>
            <a:r>
              <a:rPr lang="es-ES" sz="3400" dirty="0" smtClean="0">
                <a:solidFill>
                  <a:schemeClr val="accent4">
                    <a:lumMod val="75000"/>
                  </a:schemeClr>
                </a:solidFill>
              </a:rPr>
              <a:t>creación de nuevas normas</a:t>
            </a:r>
            <a:r>
              <a:rPr lang="es-ES" sz="3400" dirty="0" smtClean="0"/>
              <a:t> para reemplazar a las existentes. Los cambios generalmente son producto de la influencia de una persona o grupo minoritario sobre la mayoría.</a:t>
            </a:r>
            <a:endParaRPr lang="en-US" sz="3400" dirty="0"/>
          </a:p>
        </p:txBody>
      </p:sp>
    </p:spTree>
    <p:extLst>
      <p:ext uri="{BB962C8B-B14F-4D97-AF65-F5344CB8AC3E}">
        <p14:creationId xmlns:p14="http://schemas.microsoft.com/office/powerpoint/2010/main" val="4157958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70074"/>
            <a:ext cx="1630087" cy="1187926"/>
          </a:xfrm>
          <a:prstGeom prst="rect">
            <a:avLst/>
          </a:prstGeom>
        </p:spPr>
      </p:pic>
      <p:sp>
        <p:nvSpPr>
          <p:cNvPr id="2" name="Rectángulo 1"/>
          <p:cNvSpPr/>
          <p:nvPr/>
        </p:nvSpPr>
        <p:spPr>
          <a:xfrm>
            <a:off x="3393240" y="307951"/>
            <a:ext cx="5405519" cy="646331"/>
          </a:xfrm>
          <a:prstGeom prst="rect">
            <a:avLst/>
          </a:prstGeom>
        </p:spPr>
        <p:txBody>
          <a:bodyPr wrap="none">
            <a:spAutoFit/>
          </a:bodyPr>
          <a:lstStyle/>
          <a:p>
            <a:r>
              <a:rPr lang="es-ES" sz="3600" b="1" dirty="0" smtClean="0">
                <a:solidFill>
                  <a:schemeClr val="bg1"/>
                </a:solidFill>
              </a:rPr>
              <a:t>Tipos de Roles de un grupo</a:t>
            </a:r>
            <a:r>
              <a:rPr lang="es-ES" dirty="0" smtClean="0"/>
              <a:t>.</a:t>
            </a:r>
            <a:endParaRPr lang="en-US" dirty="0"/>
          </a:p>
        </p:txBody>
      </p:sp>
      <p:sp>
        <p:nvSpPr>
          <p:cNvPr id="5" name="Rectángulo 4"/>
          <p:cNvSpPr/>
          <p:nvPr/>
        </p:nvSpPr>
        <p:spPr>
          <a:xfrm>
            <a:off x="910106" y="954282"/>
            <a:ext cx="9895269" cy="5478423"/>
          </a:xfrm>
          <a:prstGeom prst="rect">
            <a:avLst/>
          </a:prstGeom>
        </p:spPr>
        <p:txBody>
          <a:bodyPr wrap="square">
            <a:spAutoFit/>
          </a:bodyPr>
          <a:lstStyle/>
          <a:p>
            <a:pPr algn="just"/>
            <a:r>
              <a:rPr lang="es-ES" sz="3400" b="1" dirty="0" smtClean="0">
                <a:solidFill>
                  <a:srgbClr val="C00000"/>
                </a:solidFill>
              </a:rPr>
              <a:t>a) Rol de emergente</a:t>
            </a:r>
            <a:r>
              <a:rPr lang="es-ES" sz="3400" dirty="0" smtClean="0"/>
              <a:t>.- Puede ser la verbalización de uno o varios individuos, alguna actitud o movimiento individual o grupal. Es la reacción primaria ante algún acontecimiento o ante alguna intervención interna o externa al grupo.</a:t>
            </a:r>
          </a:p>
          <a:p>
            <a:pPr algn="just"/>
            <a:endParaRPr lang="es-ES" sz="1000" dirty="0" smtClean="0"/>
          </a:p>
          <a:p>
            <a:pPr algn="just"/>
            <a:r>
              <a:rPr lang="es-ES" sz="3400" b="1" dirty="0" smtClean="0">
                <a:solidFill>
                  <a:srgbClr val="C00000"/>
                </a:solidFill>
              </a:rPr>
              <a:t>b) Rol de portavoz.- </a:t>
            </a:r>
            <a:r>
              <a:rPr lang="es-ES" sz="3400" dirty="0" smtClean="0"/>
              <a:t>Es el miembro que algún momento denuncia el acontecer grupal, las fantasías que lo mueven, las ansiedades y necesidades de la totalidad del grupo. El portavoz habla por todos y es un emergente, aunque no todo emergente es un portavoz.</a:t>
            </a:r>
            <a:endParaRPr lang="es-ES" sz="3400" dirty="0"/>
          </a:p>
        </p:txBody>
      </p:sp>
    </p:spTree>
    <p:extLst>
      <p:ext uri="{BB962C8B-B14F-4D97-AF65-F5344CB8AC3E}">
        <p14:creationId xmlns:p14="http://schemas.microsoft.com/office/powerpoint/2010/main" val="2558148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70074"/>
            <a:ext cx="1630087" cy="1187926"/>
          </a:xfrm>
          <a:prstGeom prst="rect">
            <a:avLst/>
          </a:prstGeom>
        </p:spPr>
      </p:pic>
      <p:sp>
        <p:nvSpPr>
          <p:cNvPr id="2" name="Rectángulo 1"/>
          <p:cNvSpPr/>
          <p:nvPr/>
        </p:nvSpPr>
        <p:spPr>
          <a:xfrm>
            <a:off x="815043" y="1051138"/>
            <a:ext cx="10109915" cy="5509200"/>
          </a:xfrm>
          <a:prstGeom prst="rect">
            <a:avLst/>
          </a:prstGeom>
        </p:spPr>
        <p:txBody>
          <a:bodyPr wrap="square">
            <a:spAutoFit/>
          </a:bodyPr>
          <a:lstStyle/>
          <a:p>
            <a:pPr algn="just"/>
            <a:r>
              <a:rPr lang="es-ES" sz="3200" b="1" dirty="0" smtClean="0">
                <a:solidFill>
                  <a:srgbClr val="C00000"/>
                </a:solidFill>
              </a:rPr>
              <a:t>c) Rol del líder.- </a:t>
            </a:r>
            <a:r>
              <a:rPr lang="es-ES" sz="3200" dirty="0" smtClean="0"/>
              <a:t>Tiene la finalidad rotativa de asumir implícitamente la organización de los aspectos que integran la tarea, convirtiéndola en el líder del grupo, característica fundamental del grupo que opera centrado en una tarea. (Formal e Informal)</a:t>
            </a:r>
          </a:p>
          <a:p>
            <a:pPr algn="just"/>
            <a:r>
              <a:rPr lang="es-ES" sz="3200" b="1" dirty="0" smtClean="0">
                <a:solidFill>
                  <a:srgbClr val="C00000"/>
                </a:solidFill>
              </a:rPr>
              <a:t>d) Chivo emisario.- </a:t>
            </a:r>
            <a:r>
              <a:rPr lang="es-ES" sz="3200" dirty="0" smtClean="0"/>
              <a:t>Es un miembro del grupo que se hace depositario de los aspectos negativos o atemorizantes del mismo o de la tarea. Aparecen entonces los mecanismos de segregación. De cierta manera este rol aparece como preservación del liderazgo, donde han sido depositados los aspectos positivos</a:t>
            </a:r>
            <a:r>
              <a:rPr lang="es-ES" sz="3200" dirty="0"/>
              <a:t>.</a:t>
            </a:r>
          </a:p>
        </p:txBody>
      </p:sp>
    </p:spTree>
    <p:extLst>
      <p:ext uri="{BB962C8B-B14F-4D97-AF65-F5344CB8AC3E}">
        <p14:creationId xmlns:p14="http://schemas.microsoft.com/office/powerpoint/2010/main" val="192736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47038"/>
            <a:ext cx="1346886" cy="1210962"/>
          </a:xfrm>
          <a:prstGeom prst="rect">
            <a:avLst/>
          </a:prstGeom>
        </p:spPr>
      </p:pic>
      <p:sp>
        <p:nvSpPr>
          <p:cNvPr id="2" name="Rectángulo 1"/>
          <p:cNvSpPr/>
          <p:nvPr/>
        </p:nvSpPr>
        <p:spPr>
          <a:xfrm>
            <a:off x="1107583" y="1015000"/>
            <a:ext cx="9981127" cy="5509200"/>
          </a:xfrm>
          <a:prstGeom prst="rect">
            <a:avLst/>
          </a:prstGeom>
        </p:spPr>
        <p:txBody>
          <a:bodyPr wrap="square">
            <a:spAutoFit/>
          </a:bodyPr>
          <a:lstStyle/>
          <a:p>
            <a:r>
              <a:rPr lang="es-ES" sz="3400" b="1" u="sng" dirty="0" smtClean="0"/>
              <a:t>2.- Roles</a:t>
            </a:r>
          </a:p>
          <a:p>
            <a:pPr algn="just"/>
            <a:r>
              <a:rPr lang="es-ES" sz="3200" dirty="0" smtClean="0"/>
              <a:t>Tipos de Roles</a:t>
            </a:r>
          </a:p>
          <a:p>
            <a:pPr algn="just"/>
            <a:endParaRPr lang="es-ES" sz="1000" dirty="0" smtClean="0"/>
          </a:p>
          <a:p>
            <a:pPr algn="just"/>
            <a:r>
              <a:rPr lang="es-ES" sz="3200" dirty="0" smtClean="0">
                <a:solidFill>
                  <a:srgbClr val="7030A0"/>
                </a:solidFill>
              </a:rPr>
              <a:t>a) Roles ocupacionales. </a:t>
            </a:r>
            <a:r>
              <a:rPr lang="es-ES" sz="3200" dirty="0" smtClean="0"/>
              <a:t>- Implican ciertas actitudes y conductas dependiendo de tu ocupación, oficio o profesión.</a:t>
            </a:r>
          </a:p>
          <a:p>
            <a:pPr algn="just"/>
            <a:endParaRPr lang="es-ES" sz="1000" dirty="0" smtClean="0"/>
          </a:p>
          <a:p>
            <a:pPr algn="just"/>
            <a:r>
              <a:rPr lang="es-ES" sz="3200" dirty="0" smtClean="0">
                <a:solidFill>
                  <a:srgbClr val="00B0F0"/>
                </a:solidFill>
              </a:rPr>
              <a:t>b)</a:t>
            </a:r>
            <a:r>
              <a:rPr lang="es-ES" sz="3200" dirty="0">
                <a:solidFill>
                  <a:srgbClr val="00B0F0"/>
                </a:solidFill>
              </a:rPr>
              <a:t> </a:t>
            </a:r>
            <a:r>
              <a:rPr lang="es-ES" sz="3200" dirty="0" smtClean="0">
                <a:solidFill>
                  <a:srgbClr val="00B0F0"/>
                </a:solidFill>
              </a:rPr>
              <a:t>Los roles sociales </a:t>
            </a:r>
            <a:r>
              <a:rPr lang="es-ES" sz="3200" dirty="0" smtClean="0"/>
              <a:t>están determinados por la cultura.</a:t>
            </a:r>
          </a:p>
          <a:p>
            <a:pPr algn="just"/>
            <a:endParaRPr lang="es-ES" sz="1000" dirty="0" smtClean="0"/>
          </a:p>
          <a:p>
            <a:pPr algn="just"/>
            <a:r>
              <a:rPr lang="es-ES" sz="3200" dirty="0" smtClean="0">
                <a:solidFill>
                  <a:srgbClr val="00B050"/>
                </a:solidFill>
              </a:rPr>
              <a:t>c) Los roles de género </a:t>
            </a:r>
            <a:r>
              <a:rPr lang="es-ES" sz="3200" dirty="0" smtClean="0"/>
              <a:t>son las conductas esperadas de las mujeres y los hombres, aquello que se considera masculino o femenino, pero que varía a través de las culturas y de un periodo histórico a otro.</a:t>
            </a:r>
            <a:endParaRPr lang="es-ES" sz="3200" dirty="0"/>
          </a:p>
        </p:txBody>
      </p:sp>
    </p:spTree>
    <p:extLst>
      <p:ext uri="{BB962C8B-B14F-4D97-AF65-F5344CB8AC3E}">
        <p14:creationId xmlns:p14="http://schemas.microsoft.com/office/powerpoint/2010/main" val="255369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70074"/>
            <a:ext cx="1630087" cy="1187926"/>
          </a:xfrm>
          <a:prstGeom prst="rect">
            <a:avLst/>
          </a:prstGeom>
        </p:spPr>
      </p:pic>
      <p:sp>
        <p:nvSpPr>
          <p:cNvPr id="2" name="Rectángulo 1"/>
          <p:cNvSpPr/>
          <p:nvPr/>
        </p:nvSpPr>
        <p:spPr>
          <a:xfrm>
            <a:off x="1360867" y="1640606"/>
            <a:ext cx="9238446" cy="4278094"/>
          </a:xfrm>
          <a:prstGeom prst="rect">
            <a:avLst/>
          </a:prstGeom>
        </p:spPr>
        <p:txBody>
          <a:bodyPr wrap="square">
            <a:spAutoFit/>
          </a:bodyPr>
          <a:lstStyle/>
          <a:p>
            <a:pPr algn="just"/>
            <a:r>
              <a:rPr lang="es-ES" sz="3400" b="1" dirty="0" smtClean="0">
                <a:solidFill>
                  <a:srgbClr val="C00000"/>
                </a:solidFill>
              </a:rPr>
              <a:t>e) Saboteador.- </a:t>
            </a:r>
            <a:r>
              <a:rPr lang="es-ES" sz="3400" dirty="0" smtClean="0"/>
              <a:t>Es la toma del liderazgo de la resistencia al cambio, es decir, el individuo excluye el abordaje de la tarea por los miedos básicos.</a:t>
            </a:r>
          </a:p>
          <a:p>
            <a:pPr algn="just"/>
            <a:endParaRPr lang="es-ES" sz="3400" dirty="0" smtClean="0"/>
          </a:p>
          <a:p>
            <a:pPr algn="just"/>
            <a:r>
              <a:rPr lang="es-ES" sz="3400" b="1" dirty="0" smtClean="0">
                <a:solidFill>
                  <a:srgbClr val="C00000"/>
                </a:solidFill>
              </a:rPr>
              <a:t>f) Coordinador.- </a:t>
            </a:r>
            <a:r>
              <a:rPr lang="es-ES" sz="3400" dirty="0" smtClean="0"/>
              <a:t>Su función consiste en ayudar a los miembros a pensar, abordando el obstáculo epistemológico (la fuente del “saber”) configurado por las ansiedades básicas.</a:t>
            </a:r>
            <a:endParaRPr lang="es-ES" sz="3400" dirty="0"/>
          </a:p>
        </p:txBody>
      </p:sp>
    </p:spTree>
    <p:extLst>
      <p:ext uri="{BB962C8B-B14F-4D97-AF65-F5344CB8AC3E}">
        <p14:creationId xmlns:p14="http://schemas.microsoft.com/office/powerpoint/2010/main" val="772653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70074"/>
            <a:ext cx="1630087" cy="1187926"/>
          </a:xfrm>
          <a:prstGeom prst="rect">
            <a:avLst/>
          </a:prstGeom>
        </p:spPr>
      </p:pic>
      <p:sp>
        <p:nvSpPr>
          <p:cNvPr id="2" name="Rectángulo 1"/>
          <p:cNvSpPr/>
          <p:nvPr/>
        </p:nvSpPr>
        <p:spPr>
          <a:xfrm>
            <a:off x="1270715" y="1080271"/>
            <a:ext cx="9302840" cy="5478423"/>
          </a:xfrm>
          <a:prstGeom prst="rect">
            <a:avLst/>
          </a:prstGeom>
        </p:spPr>
        <p:txBody>
          <a:bodyPr wrap="square">
            <a:spAutoFit/>
          </a:bodyPr>
          <a:lstStyle/>
          <a:p>
            <a:pPr algn="just"/>
            <a:r>
              <a:rPr lang="es-ES" sz="3400" b="1" dirty="0" smtClean="0">
                <a:solidFill>
                  <a:srgbClr val="C00000"/>
                </a:solidFill>
              </a:rPr>
              <a:t>g) Moderador.- </a:t>
            </a:r>
            <a:r>
              <a:rPr lang="es-ES" sz="3400" dirty="0" smtClean="0"/>
              <a:t>Es la persona que, en un momento del proceso, se encarga de los contenidos manifiestos o tarea explícita, de su elaboración y buen abordaje, posibilitando una red de </a:t>
            </a:r>
            <a:r>
              <a:rPr lang="es-ES" sz="3400" dirty="0" smtClean="0">
                <a:solidFill>
                  <a:srgbClr val="7030A0"/>
                </a:solidFill>
              </a:rPr>
              <a:t>comunicación fluida </a:t>
            </a:r>
            <a:r>
              <a:rPr lang="es-ES" sz="3400" dirty="0" smtClean="0"/>
              <a:t>dentro del grupo.</a:t>
            </a:r>
          </a:p>
          <a:p>
            <a:pPr algn="just"/>
            <a:endParaRPr lang="es-ES" sz="1000" dirty="0" smtClean="0"/>
          </a:p>
          <a:p>
            <a:pPr algn="just"/>
            <a:r>
              <a:rPr lang="es-ES" sz="3400" b="1" dirty="0" smtClean="0">
                <a:solidFill>
                  <a:srgbClr val="C00000"/>
                </a:solidFill>
              </a:rPr>
              <a:t>h) Secretario.- </a:t>
            </a:r>
            <a:r>
              <a:rPr lang="es-ES" sz="3400" dirty="0" smtClean="0"/>
              <a:t>Es un papel asumido, en forma rotativa, por individuos con capacidad de síntesis, no de escritura veloz, cuya función es recoger información valiosa que permita al grupo tomar decisiones pertinentes respecto a su tarea.</a:t>
            </a:r>
            <a:endParaRPr lang="es-ES" sz="3400" dirty="0"/>
          </a:p>
        </p:txBody>
      </p:sp>
    </p:spTree>
    <p:extLst>
      <p:ext uri="{BB962C8B-B14F-4D97-AF65-F5344CB8AC3E}">
        <p14:creationId xmlns:p14="http://schemas.microsoft.com/office/powerpoint/2010/main" val="3005109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00257"/>
            <a:ext cx="1275008" cy="957743"/>
          </a:xfrm>
          <a:prstGeom prst="rect">
            <a:avLst/>
          </a:prstGeom>
        </p:spPr>
      </p:pic>
      <p:sp>
        <p:nvSpPr>
          <p:cNvPr id="5" name="Rectángulo 4"/>
          <p:cNvSpPr/>
          <p:nvPr/>
        </p:nvSpPr>
        <p:spPr>
          <a:xfrm>
            <a:off x="2663458" y="269314"/>
            <a:ext cx="6865084" cy="646331"/>
          </a:xfrm>
          <a:prstGeom prst="rect">
            <a:avLst/>
          </a:prstGeom>
        </p:spPr>
        <p:txBody>
          <a:bodyPr wrap="none">
            <a:spAutoFit/>
          </a:bodyPr>
          <a:lstStyle/>
          <a:p>
            <a:r>
              <a:rPr lang="es-ES" sz="3600" b="1" dirty="0" smtClean="0">
                <a:solidFill>
                  <a:schemeClr val="bg1"/>
                </a:solidFill>
              </a:rPr>
              <a:t>Tema No. 5 Teorías de la Conducta</a:t>
            </a:r>
            <a:r>
              <a:rPr lang="es-ES" sz="3600" b="1" dirty="0" smtClean="0"/>
              <a:t>.</a:t>
            </a:r>
            <a:endParaRPr lang="en-US" sz="3600" b="1" dirty="0"/>
          </a:p>
        </p:txBody>
      </p:sp>
      <p:sp>
        <p:nvSpPr>
          <p:cNvPr id="6" name="Rectángulo 5"/>
          <p:cNvSpPr/>
          <p:nvPr/>
        </p:nvSpPr>
        <p:spPr>
          <a:xfrm>
            <a:off x="1153028" y="1054593"/>
            <a:ext cx="8967989" cy="5324535"/>
          </a:xfrm>
          <a:prstGeom prst="rect">
            <a:avLst/>
          </a:prstGeom>
        </p:spPr>
        <p:txBody>
          <a:bodyPr wrap="square">
            <a:spAutoFit/>
          </a:bodyPr>
          <a:lstStyle/>
          <a:p>
            <a:pPr algn="just"/>
            <a:r>
              <a:rPr lang="es-ES" sz="3400" b="1" dirty="0" smtClean="0">
                <a:solidFill>
                  <a:srgbClr val="7030A0"/>
                </a:solidFill>
              </a:rPr>
              <a:t>a) La conducta es contagiosa. (Efecto Werther)</a:t>
            </a:r>
          </a:p>
          <a:p>
            <a:pPr algn="just"/>
            <a:r>
              <a:rPr lang="es-ES" sz="3400" dirty="0" smtClean="0"/>
              <a:t>Somos imitadores natos, inconscientemente imitamos a los otros en su tono de voz, en su postura, en sus expresiones. Sin embargo, los efectos de la sugestión pueden ser más graves.	</a:t>
            </a:r>
          </a:p>
          <a:p>
            <a:pPr algn="just"/>
            <a:r>
              <a:rPr lang="es-ES" sz="3400" dirty="0" smtClean="0"/>
              <a:t>David Phillips advirtió que los suicidios aumentan después de que algún suicidio se haya hecho famoso. (Una manzana podrida puede podrir a las demás) (“Las penas del joven Werther”, Johann Wolfgang von Goethe, 1774)</a:t>
            </a:r>
            <a:endParaRPr lang="es-ES" sz="3400" dirty="0"/>
          </a:p>
        </p:txBody>
      </p:sp>
    </p:spTree>
    <p:extLst>
      <p:ext uri="{BB962C8B-B14F-4D97-AF65-F5344CB8AC3E}">
        <p14:creationId xmlns:p14="http://schemas.microsoft.com/office/powerpoint/2010/main" val="2749372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00257"/>
            <a:ext cx="1275008" cy="957743"/>
          </a:xfrm>
          <a:prstGeom prst="rect">
            <a:avLst/>
          </a:prstGeom>
        </p:spPr>
      </p:pic>
      <p:sp>
        <p:nvSpPr>
          <p:cNvPr id="3" name="Rectángulo 2"/>
          <p:cNvSpPr/>
          <p:nvPr/>
        </p:nvSpPr>
        <p:spPr>
          <a:xfrm>
            <a:off x="637505" y="702469"/>
            <a:ext cx="10913364" cy="5632311"/>
          </a:xfrm>
          <a:prstGeom prst="rect">
            <a:avLst/>
          </a:prstGeom>
        </p:spPr>
        <p:txBody>
          <a:bodyPr wrap="square">
            <a:spAutoFit/>
          </a:bodyPr>
          <a:lstStyle/>
          <a:p>
            <a:pPr algn="just"/>
            <a:r>
              <a:rPr lang="es-ES" sz="3400" b="1" dirty="0" smtClean="0">
                <a:solidFill>
                  <a:srgbClr val="7030A0"/>
                </a:solidFill>
              </a:rPr>
              <a:t>b) La teoría de los atributos.</a:t>
            </a:r>
          </a:p>
          <a:p>
            <a:pPr algn="just"/>
            <a:endParaRPr lang="es-ES" sz="1000" dirty="0" smtClean="0"/>
          </a:p>
          <a:p>
            <a:pPr algn="just"/>
            <a:r>
              <a:rPr lang="es-ES" sz="3400" dirty="0" smtClean="0">
                <a:solidFill>
                  <a:srgbClr val="00B0F0"/>
                </a:solidFill>
              </a:rPr>
              <a:t>La atribución es la creencia de una persona sobre las causas de un acontecimiento.</a:t>
            </a:r>
          </a:p>
          <a:p>
            <a:pPr algn="just"/>
            <a:r>
              <a:rPr lang="es-ES" sz="3400" dirty="0" smtClean="0"/>
              <a:t>A veces, una conducta provoca un conflicto, y esto sucede no por la conducta en sí, sino porque </a:t>
            </a:r>
            <a:r>
              <a:rPr lang="es-ES" sz="3400" dirty="0" smtClean="0">
                <a:solidFill>
                  <a:srgbClr val="00B050"/>
                </a:solidFill>
              </a:rPr>
              <a:t>cada persona la interpreta de forma diferente.</a:t>
            </a:r>
          </a:p>
          <a:p>
            <a:pPr algn="just"/>
            <a:endParaRPr lang="es-ES" sz="1000" dirty="0" smtClean="0"/>
          </a:p>
          <a:p>
            <a:pPr algn="just"/>
            <a:r>
              <a:rPr lang="es-ES" sz="3400" dirty="0" smtClean="0"/>
              <a:t>Fritz </a:t>
            </a:r>
            <a:r>
              <a:rPr lang="es-ES" sz="3400" dirty="0" err="1" smtClean="0"/>
              <a:t>Heider</a:t>
            </a:r>
            <a:r>
              <a:rPr lang="es-ES" sz="3400" dirty="0" smtClean="0"/>
              <a:t>, (Austria) indicó que, a partir de la observación, inferimos que nuestra conducta y la de otros es causada por </a:t>
            </a:r>
            <a:r>
              <a:rPr lang="es-ES" sz="3400" dirty="0" smtClean="0">
                <a:solidFill>
                  <a:schemeClr val="accent2">
                    <a:lumMod val="75000"/>
                  </a:schemeClr>
                </a:solidFill>
              </a:rPr>
              <a:t>fuerzas ambientales </a:t>
            </a:r>
            <a:r>
              <a:rPr lang="es-ES" sz="3400" dirty="0" smtClean="0"/>
              <a:t>(dificultad de la tarea) o </a:t>
            </a:r>
            <a:r>
              <a:rPr lang="es-ES" sz="3400" dirty="0" smtClean="0">
                <a:solidFill>
                  <a:schemeClr val="accent5">
                    <a:lumMod val="75000"/>
                  </a:schemeClr>
                </a:solidFill>
              </a:rPr>
              <a:t>personales</a:t>
            </a:r>
            <a:r>
              <a:rPr lang="es-ES" sz="3400" dirty="0" smtClean="0"/>
              <a:t> (capacidad, motivación, actitudes)</a:t>
            </a:r>
            <a:endParaRPr lang="es-ES" sz="3400" dirty="0"/>
          </a:p>
        </p:txBody>
      </p:sp>
    </p:spTree>
    <p:extLst>
      <p:ext uri="{BB962C8B-B14F-4D97-AF65-F5344CB8AC3E}">
        <p14:creationId xmlns:p14="http://schemas.microsoft.com/office/powerpoint/2010/main" val="3585788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00257"/>
            <a:ext cx="1275008" cy="957743"/>
          </a:xfrm>
          <a:prstGeom prst="rect">
            <a:avLst/>
          </a:prstGeom>
        </p:spPr>
      </p:pic>
      <p:sp>
        <p:nvSpPr>
          <p:cNvPr id="3" name="Rectángulo 2"/>
          <p:cNvSpPr/>
          <p:nvPr/>
        </p:nvSpPr>
        <p:spPr>
          <a:xfrm>
            <a:off x="515156" y="1106235"/>
            <a:ext cx="10212946" cy="2554545"/>
          </a:xfrm>
          <a:prstGeom prst="rect">
            <a:avLst/>
          </a:prstGeom>
        </p:spPr>
        <p:txBody>
          <a:bodyPr wrap="square">
            <a:spAutoFit/>
          </a:bodyPr>
          <a:lstStyle/>
          <a:p>
            <a:pPr algn="just"/>
            <a:r>
              <a:rPr lang="es-ES" sz="3200" dirty="0" smtClean="0"/>
              <a:t>Afirmó que las personas atribuyen la conducta de los demás a </a:t>
            </a:r>
            <a:r>
              <a:rPr lang="es-ES" sz="3200" dirty="0" smtClean="0">
                <a:solidFill>
                  <a:srgbClr val="7030A0"/>
                </a:solidFill>
              </a:rPr>
              <a:t>factores personales </a:t>
            </a:r>
            <a:r>
              <a:rPr lang="es-ES" sz="3200" dirty="0" smtClean="0"/>
              <a:t>o a </a:t>
            </a:r>
            <a:r>
              <a:rPr lang="es-ES" sz="3200" dirty="0" smtClean="0">
                <a:solidFill>
                  <a:srgbClr val="00B0F0"/>
                </a:solidFill>
              </a:rPr>
              <a:t>factores ambientales</a:t>
            </a:r>
            <a:r>
              <a:rPr lang="es-ES" sz="3200" dirty="0" smtClean="0"/>
              <a:t>. Los factores personales o internos son las habilidades, características o los sentimientos; y los externos son los que se relacionan con las demandas ambientales. </a:t>
            </a:r>
            <a:endParaRPr lang="en-US" sz="3200" dirty="0"/>
          </a:p>
        </p:txBody>
      </p:sp>
      <p:pic>
        <p:nvPicPr>
          <p:cNvPr id="5" name="Imagen 4"/>
          <p:cNvPicPr>
            <a:picLocks noChangeAspect="1"/>
          </p:cNvPicPr>
          <p:nvPr/>
        </p:nvPicPr>
        <p:blipFill>
          <a:blip r:embed="rId4"/>
          <a:stretch>
            <a:fillRect/>
          </a:stretch>
        </p:blipFill>
        <p:spPr>
          <a:xfrm>
            <a:off x="1790165" y="3219718"/>
            <a:ext cx="8474297" cy="3734874"/>
          </a:xfrm>
          <a:prstGeom prst="rect">
            <a:avLst/>
          </a:prstGeom>
        </p:spPr>
      </p:pic>
    </p:spTree>
    <p:extLst>
      <p:ext uri="{BB962C8B-B14F-4D97-AF65-F5344CB8AC3E}">
        <p14:creationId xmlns:p14="http://schemas.microsoft.com/office/powerpoint/2010/main" val="1921890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00257"/>
            <a:ext cx="1275008" cy="957743"/>
          </a:xfrm>
          <a:prstGeom prst="rect">
            <a:avLst/>
          </a:prstGeom>
        </p:spPr>
      </p:pic>
      <p:sp>
        <p:nvSpPr>
          <p:cNvPr id="3" name="Rectángulo 2"/>
          <p:cNvSpPr/>
          <p:nvPr/>
        </p:nvSpPr>
        <p:spPr>
          <a:xfrm>
            <a:off x="406943" y="975791"/>
            <a:ext cx="10547797" cy="6001643"/>
          </a:xfrm>
          <a:prstGeom prst="rect">
            <a:avLst/>
          </a:prstGeom>
        </p:spPr>
        <p:txBody>
          <a:bodyPr wrap="square">
            <a:spAutoFit/>
          </a:bodyPr>
          <a:lstStyle/>
          <a:p>
            <a:pPr algn="just"/>
            <a:r>
              <a:rPr lang="es-ES" sz="3400" dirty="0" smtClean="0"/>
              <a:t>Por otra parte, el psicólogo Harold </a:t>
            </a:r>
            <a:r>
              <a:rPr lang="es-ES" sz="3400" dirty="0" err="1" smtClean="0"/>
              <a:t>Kelley</a:t>
            </a:r>
            <a:r>
              <a:rPr lang="es-ES" sz="3400" dirty="0" smtClean="0"/>
              <a:t> señala tres criterios para hacer atribuciones internas o externas: </a:t>
            </a:r>
            <a:r>
              <a:rPr lang="es-ES" sz="3400" b="1" dirty="0" smtClean="0">
                <a:solidFill>
                  <a:srgbClr val="7030A0"/>
                </a:solidFill>
              </a:rPr>
              <a:t>el consenso, la consistencia y la </a:t>
            </a:r>
            <a:r>
              <a:rPr lang="es-ES" sz="3400" b="1" dirty="0" err="1" smtClean="0">
                <a:solidFill>
                  <a:srgbClr val="7030A0"/>
                </a:solidFill>
              </a:rPr>
              <a:t>distintividad</a:t>
            </a:r>
            <a:r>
              <a:rPr lang="es-ES" sz="3400" b="1" dirty="0" smtClean="0">
                <a:solidFill>
                  <a:srgbClr val="7030A0"/>
                </a:solidFill>
              </a:rPr>
              <a:t>.</a:t>
            </a:r>
          </a:p>
          <a:p>
            <a:pPr algn="just"/>
            <a:endParaRPr lang="es-ES" sz="1000" dirty="0" smtClean="0"/>
          </a:p>
          <a:p>
            <a:pPr algn="just"/>
            <a:r>
              <a:rPr lang="es-ES" sz="3400" b="1" u="sng" dirty="0" smtClean="0"/>
              <a:t>-</a:t>
            </a:r>
            <a:r>
              <a:rPr lang="es-ES" sz="3400" b="1" u="sng" dirty="0" smtClean="0">
                <a:solidFill>
                  <a:srgbClr val="7030A0"/>
                </a:solidFill>
              </a:rPr>
              <a:t>Consenso</a:t>
            </a:r>
            <a:r>
              <a:rPr lang="es-ES" sz="3400" b="1" u="sng" dirty="0" smtClean="0"/>
              <a:t> </a:t>
            </a:r>
            <a:r>
              <a:rPr lang="es-ES" sz="3400" dirty="0" smtClean="0"/>
              <a:t>es el grado en que la conducta es compartida por otros.</a:t>
            </a:r>
          </a:p>
          <a:p>
            <a:pPr algn="just"/>
            <a:r>
              <a:rPr lang="es-ES" sz="3400" b="1" u="sng" dirty="0" smtClean="0">
                <a:solidFill>
                  <a:srgbClr val="7030A0"/>
                </a:solidFill>
              </a:rPr>
              <a:t>-Consistencia </a:t>
            </a:r>
            <a:r>
              <a:rPr lang="es-ES" sz="3400" dirty="0" smtClean="0"/>
              <a:t>(la misma reacción aparece en situaciones diferentes) es el grado en que la conducta se mantiene a lo largo del tiempo.</a:t>
            </a:r>
          </a:p>
          <a:p>
            <a:pPr algn="just"/>
            <a:r>
              <a:rPr lang="es-ES" sz="3400" b="1" u="sng" dirty="0" smtClean="0">
                <a:solidFill>
                  <a:srgbClr val="7030A0"/>
                </a:solidFill>
              </a:rPr>
              <a:t>-</a:t>
            </a:r>
            <a:r>
              <a:rPr lang="es-ES" sz="3400" b="1" u="sng" dirty="0" err="1" smtClean="0">
                <a:solidFill>
                  <a:srgbClr val="7030A0"/>
                </a:solidFill>
              </a:rPr>
              <a:t>Distintividad</a:t>
            </a:r>
            <a:r>
              <a:rPr lang="es-ES" sz="3400" b="1" u="sng" dirty="0" smtClean="0">
                <a:solidFill>
                  <a:srgbClr val="7030A0"/>
                </a:solidFill>
              </a:rPr>
              <a:t> </a:t>
            </a:r>
            <a:r>
              <a:rPr lang="es-ES" sz="3400" dirty="0" smtClean="0"/>
              <a:t>se refiere al hecho de que un comportamiento ocurra sólo en circunstancias específicas. </a:t>
            </a:r>
          </a:p>
          <a:p>
            <a:pPr algn="just"/>
            <a:endParaRPr lang="es-ES" sz="3400" dirty="0" smtClean="0"/>
          </a:p>
        </p:txBody>
      </p:sp>
    </p:spTree>
    <p:extLst>
      <p:ext uri="{BB962C8B-B14F-4D97-AF65-F5344CB8AC3E}">
        <p14:creationId xmlns:p14="http://schemas.microsoft.com/office/powerpoint/2010/main" val="714900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24454" y="625296"/>
            <a:ext cx="7514897" cy="1200329"/>
          </a:xfrm>
          <a:prstGeom prst="rect">
            <a:avLst/>
          </a:prstGeom>
        </p:spPr>
        <p:txBody>
          <a:bodyPr wrap="square">
            <a:spAutoFit/>
          </a:bodyPr>
          <a:lstStyle/>
          <a:p>
            <a:pPr algn="just"/>
            <a:r>
              <a:rPr lang="es-ES" dirty="0"/>
              <a:t>c) La teoría de la comparación social</a:t>
            </a:r>
          </a:p>
          <a:p>
            <a:pPr algn="just"/>
            <a:endParaRPr lang="es-ES" dirty="0"/>
          </a:p>
          <a:p>
            <a:pPr algn="just"/>
            <a:r>
              <a:rPr lang="es-ES" dirty="0"/>
              <a:t>Estudios han mostrado que las personas buscan la opinión de otros cuando se ven confrontadas por una situación que no comprenden por completo.</a:t>
            </a:r>
            <a:endParaRPr lang="es-ES" dirty="0"/>
          </a:p>
        </p:txBody>
      </p:sp>
    </p:spTree>
    <p:extLst>
      <p:ext uri="{BB962C8B-B14F-4D97-AF65-F5344CB8AC3E}">
        <p14:creationId xmlns:p14="http://schemas.microsoft.com/office/powerpoint/2010/main" val="1274944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87568"/>
            <a:ext cx="2857500" cy="1170432"/>
          </a:xfrm>
          <a:prstGeom prst="rect">
            <a:avLst/>
          </a:prstGeom>
        </p:spPr>
      </p:pic>
      <p:sp>
        <p:nvSpPr>
          <p:cNvPr id="5" name="Rectángulo 4"/>
          <p:cNvSpPr/>
          <p:nvPr/>
        </p:nvSpPr>
        <p:spPr>
          <a:xfrm>
            <a:off x="3687231" y="359467"/>
            <a:ext cx="4817537" cy="646331"/>
          </a:xfrm>
          <a:prstGeom prst="rect">
            <a:avLst/>
          </a:prstGeom>
        </p:spPr>
        <p:txBody>
          <a:bodyPr wrap="none">
            <a:spAutoFit/>
          </a:bodyPr>
          <a:lstStyle/>
          <a:p>
            <a:r>
              <a:rPr lang="en-US" sz="3600" b="1" dirty="0" err="1" smtClean="0">
                <a:solidFill>
                  <a:schemeClr val="bg1"/>
                </a:solidFill>
              </a:rPr>
              <a:t>Tema</a:t>
            </a:r>
            <a:r>
              <a:rPr lang="en-US" sz="3600" b="1" dirty="0" smtClean="0">
                <a:solidFill>
                  <a:schemeClr val="bg1"/>
                </a:solidFill>
              </a:rPr>
              <a:t> No. 6 </a:t>
            </a:r>
            <a:r>
              <a:rPr lang="en-US" sz="3600" b="1" dirty="0" err="1" smtClean="0">
                <a:solidFill>
                  <a:schemeClr val="bg1"/>
                </a:solidFill>
              </a:rPr>
              <a:t>Estereotipos</a:t>
            </a:r>
            <a:endParaRPr lang="en-US" sz="3600" b="1" dirty="0">
              <a:solidFill>
                <a:schemeClr val="bg1"/>
              </a:solidFill>
            </a:endParaRPr>
          </a:p>
        </p:txBody>
      </p:sp>
      <p:sp>
        <p:nvSpPr>
          <p:cNvPr id="6" name="Rectángulo 5"/>
          <p:cNvSpPr/>
          <p:nvPr/>
        </p:nvSpPr>
        <p:spPr>
          <a:xfrm>
            <a:off x="639230" y="1005798"/>
            <a:ext cx="10075993" cy="2339102"/>
          </a:xfrm>
          <a:prstGeom prst="rect">
            <a:avLst/>
          </a:prstGeom>
        </p:spPr>
        <p:txBody>
          <a:bodyPr wrap="square">
            <a:spAutoFit/>
          </a:bodyPr>
          <a:lstStyle/>
          <a:p>
            <a:pPr algn="just"/>
            <a:r>
              <a:rPr lang="es-ES" sz="3400" b="1" dirty="0" smtClean="0"/>
              <a:t>¿Qué es un estereotipo?</a:t>
            </a:r>
          </a:p>
          <a:p>
            <a:pPr algn="just"/>
            <a:endParaRPr lang="es-ES" sz="1000" dirty="0" smtClean="0"/>
          </a:p>
          <a:p>
            <a:pPr algn="just"/>
            <a:r>
              <a:rPr lang="es-ES" sz="3400" dirty="0" smtClean="0"/>
              <a:t>Los estereotipos son un tipo especial de esquemas sociales, se basan en la creencia de que la gente que pertenece a cierto grupo es de cierta manera.</a:t>
            </a:r>
            <a:endParaRPr lang="es-ES" sz="3400" dirty="0"/>
          </a:p>
        </p:txBody>
      </p:sp>
      <p:sp>
        <p:nvSpPr>
          <p:cNvPr id="7" name="Rectángulo 6"/>
          <p:cNvSpPr/>
          <p:nvPr/>
        </p:nvSpPr>
        <p:spPr>
          <a:xfrm>
            <a:off x="639230" y="3344900"/>
            <a:ext cx="4117794" cy="615553"/>
          </a:xfrm>
          <a:prstGeom prst="rect">
            <a:avLst/>
          </a:prstGeom>
        </p:spPr>
        <p:txBody>
          <a:bodyPr wrap="none">
            <a:spAutoFit/>
          </a:bodyPr>
          <a:lstStyle/>
          <a:p>
            <a:r>
              <a:rPr lang="en-US" sz="3400" b="1" dirty="0" err="1" smtClean="0"/>
              <a:t>Tipos</a:t>
            </a:r>
            <a:r>
              <a:rPr lang="en-US" sz="3400" b="1" dirty="0" smtClean="0"/>
              <a:t> de </a:t>
            </a:r>
            <a:r>
              <a:rPr lang="en-US" sz="3400" b="1" dirty="0" err="1" smtClean="0"/>
              <a:t>estereotipos</a:t>
            </a:r>
            <a:r>
              <a:rPr lang="en-US" dirty="0" smtClean="0"/>
              <a:t>.</a:t>
            </a:r>
            <a:endParaRPr lang="en-US" dirty="0"/>
          </a:p>
        </p:txBody>
      </p:sp>
      <p:sp>
        <p:nvSpPr>
          <p:cNvPr id="8" name="Rectángulo 7"/>
          <p:cNvSpPr/>
          <p:nvPr/>
        </p:nvSpPr>
        <p:spPr>
          <a:xfrm>
            <a:off x="2629225" y="4054569"/>
            <a:ext cx="8085997" cy="2185214"/>
          </a:xfrm>
          <a:prstGeom prst="rect">
            <a:avLst/>
          </a:prstGeom>
        </p:spPr>
        <p:txBody>
          <a:bodyPr wrap="square">
            <a:spAutoFit/>
          </a:bodyPr>
          <a:lstStyle/>
          <a:p>
            <a:pPr algn="just"/>
            <a:r>
              <a:rPr lang="es-ES" sz="3400" dirty="0" smtClean="0"/>
              <a:t>a) Algunas personas piensan que las mujeres deben de ser sumisas y pasivas; y los hombres agresivos y dominantes (estereotipo de género).</a:t>
            </a:r>
            <a:endParaRPr lang="en-US" sz="3400" dirty="0"/>
          </a:p>
        </p:txBody>
      </p:sp>
    </p:spTree>
    <p:extLst>
      <p:ext uri="{BB962C8B-B14F-4D97-AF65-F5344CB8AC3E}">
        <p14:creationId xmlns:p14="http://schemas.microsoft.com/office/powerpoint/2010/main" val="3604534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87568"/>
            <a:ext cx="2857500" cy="1170432"/>
          </a:xfrm>
          <a:prstGeom prst="rect">
            <a:avLst/>
          </a:prstGeom>
        </p:spPr>
      </p:pic>
      <p:sp>
        <p:nvSpPr>
          <p:cNvPr id="2" name="Rectángulo 1"/>
          <p:cNvSpPr/>
          <p:nvPr/>
        </p:nvSpPr>
        <p:spPr>
          <a:xfrm>
            <a:off x="927278" y="1231649"/>
            <a:ext cx="9878096" cy="4431983"/>
          </a:xfrm>
          <a:prstGeom prst="rect">
            <a:avLst/>
          </a:prstGeom>
        </p:spPr>
        <p:txBody>
          <a:bodyPr wrap="square">
            <a:spAutoFit/>
          </a:bodyPr>
          <a:lstStyle/>
          <a:p>
            <a:pPr algn="just"/>
            <a:r>
              <a:rPr lang="es-ES" sz="3400" dirty="0" smtClean="0"/>
              <a:t>b) También se piensa que la gente de raza negra tiene más ritmo que la de raza blanca; o que los latinos son más apasionados que los habitantes de tierra fría (estereotipo étnico). </a:t>
            </a:r>
          </a:p>
          <a:p>
            <a:pPr algn="just"/>
            <a:endParaRPr lang="es-ES" sz="1000" dirty="0" smtClean="0"/>
          </a:p>
          <a:p>
            <a:pPr algn="just"/>
            <a:r>
              <a:rPr lang="es-ES" sz="3400" dirty="0" smtClean="0"/>
              <a:t>c) Así mismo, se cree que los psicólogos leen la mente, que los abogados son manipuladores y que los ingenieros de sistemas son solitarios (estereotipos ocupacionales).</a:t>
            </a:r>
            <a:endParaRPr lang="es-ES" sz="3400" dirty="0"/>
          </a:p>
        </p:txBody>
      </p:sp>
    </p:spTree>
    <p:extLst>
      <p:ext uri="{BB962C8B-B14F-4D97-AF65-F5344CB8AC3E}">
        <p14:creationId xmlns:p14="http://schemas.microsoft.com/office/powerpoint/2010/main" val="4183067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87568"/>
            <a:ext cx="2857500" cy="1170432"/>
          </a:xfrm>
          <a:prstGeom prst="rect">
            <a:avLst/>
          </a:prstGeom>
        </p:spPr>
      </p:pic>
      <p:sp>
        <p:nvSpPr>
          <p:cNvPr id="2" name="Rectángulo 1"/>
          <p:cNvSpPr/>
          <p:nvPr/>
        </p:nvSpPr>
        <p:spPr>
          <a:xfrm>
            <a:off x="626772" y="326754"/>
            <a:ext cx="10320270" cy="5478423"/>
          </a:xfrm>
          <a:prstGeom prst="rect">
            <a:avLst/>
          </a:prstGeom>
        </p:spPr>
        <p:txBody>
          <a:bodyPr wrap="square">
            <a:spAutoFit/>
          </a:bodyPr>
          <a:lstStyle/>
          <a:p>
            <a:pPr algn="just"/>
            <a:r>
              <a:rPr lang="es-ES" sz="3400" b="1" dirty="0" smtClean="0">
                <a:solidFill>
                  <a:schemeClr val="bg1"/>
                </a:solidFill>
              </a:rPr>
              <a:t>Funciones de los estereotipos.</a:t>
            </a:r>
          </a:p>
          <a:p>
            <a:pPr algn="just"/>
            <a:endParaRPr lang="es-ES" sz="1000" dirty="0" smtClean="0"/>
          </a:p>
          <a:p>
            <a:pPr algn="just"/>
            <a:r>
              <a:rPr lang="es-ES" sz="3400" dirty="0" smtClean="0"/>
              <a:t>-Tienen un valor funcional y simplificado por medio de la categorización. </a:t>
            </a:r>
          </a:p>
          <a:p>
            <a:pPr algn="just"/>
            <a:r>
              <a:rPr lang="es-ES" sz="3400" dirty="0" smtClean="0"/>
              <a:t>-Ayudan a predecir cómo es una persona y como actuará, </a:t>
            </a:r>
            <a:r>
              <a:rPr lang="es-ES" sz="3400" dirty="0"/>
              <a:t>p</a:t>
            </a:r>
            <a:r>
              <a:rPr lang="es-ES" sz="3400" dirty="0" smtClean="0"/>
              <a:t>ero generalmente estas inferencias no son válidas.</a:t>
            </a:r>
          </a:p>
          <a:p>
            <a:pPr algn="just"/>
            <a:r>
              <a:rPr lang="es-ES" sz="3400" dirty="0" smtClean="0"/>
              <a:t>-Facilitan la integración grupal, ya que un modo de ser aceptado en un grupo es aceptar los estereotipos dominantes del grupo. </a:t>
            </a:r>
          </a:p>
          <a:p>
            <a:pPr algn="just"/>
            <a:r>
              <a:rPr lang="es-ES" sz="3400" dirty="0" smtClean="0"/>
              <a:t>-Implican su propio cumplimiento, porque observamos todo lo que apoye nuestros estereotipos. </a:t>
            </a:r>
            <a:endParaRPr lang="es-ES" sz="3400" dirty="0"/>
          </a:p>
        </p:txBody>
      </p:sp>
    </p:spTree>
    <p:extLst>
      <p:ext uri="{BB962C8B-B14F-4D97-AF65-F5344CB8AC3E}">
        <p14:creationId xmlns:p14="http://schemas.microsoft.com/office/powerpoint/2010/main" val="3197609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47038"/>
            <a:ext cx="1346886" cy="1210962"/>
          </a:xfrm>
          <a:prstGeom prst="rect">
            <a:avLst/>
          </a:prstGeom>
        </p:spPr>
      </p:pic>
      <p:sp>
        <p:nvSpPr>
          <p:cNvPr id="2" name="Rectángulo 1"/>
          <p:cNvSpPr/>
          <p:nvPr/>
        </p:nvSpPr>
        <p:spPr>
          <a:xfrm>
            <a:off x="1346886" y="1002998"/>
            <a:ext cx="9278184" cy="4708981"/>
          </a:xfrm>
          <a:prstGeom prst="rect">
            <a:avLst/>
          </a:prstGeom>
        </p:spPr>
        <p:txBody>
          <a:bodyPr wrap="square">
            <a:spAutoFit/>
          </a:bodyPr>
          <a:lstStyle/>
          <a:p>
            <a:pPr algn="just"/>
            <a:r>
              <a:rPr lang="es-ES" sz="3400" b="1" u="sng" dirty="0" smtClean="0"/>
              <a:t>3.- Posición social</a:t>
            </a:r>
          </a:p>
          <a:p>
            <a:pPr algn="just"/>
            <a:endParaRPr lang="es-ES" sz="1000" dirty="0" smtClean="0"/>
          </a:p>
          <a:p>
            <a:pPr algn="just"/>
            <a:r>
              <a:rPr lang="es-ES" sz="3200" dirty="0" smtClean="0"/>
              <a:t>En países laicos, como el nuestro, la posición social tiene movilidad, es decir, que podemos nacer en una clase o tener cierto estatus y escalar la posición por merito propio. La posición social no está únicamente determinada por lo económico, también se consideran factores como maneras de comportarse, gustos, lenguajes, opiniones y creencias éticas y religiosas.</a:t>
            </a:r>
          </a:p>
          <a:p>
            <a:pPr algn="just"/>
            <a:r>
              <a:rPr lang="es-ES" sz="3200" dirty="0" smtClean="0"/>
              <a:t>(Estamento-Feudalismo)</a:t>
            </a:r>
            <a:endParaRPr lang="es-ES" sz="3200" dirty="0"/>
          </a:p>
        </p:txBody>
      </p:sp>
    </p:spTree>
    <p:extLst>
      <p:ext uri="{BB962C8B-B14F-4D97-AF65-F5344CB8AC3E}">
        <p14:creationId xmlns:p14="http://schemas.microsoft.com/office/powerpoint/2010/main" val="238476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ángulo 1"/>
          <p:cNvSpPr/>
          <p:nvPr/>
        </p:nvSpPr>
        <p:spPr>
          <a:xfrm>
            <a:off x="231221" y="303097"/>
            <a:ext cx="11729558" cy="646331"/>
          </a:xfrm>
          <a:prstGeom prst="rect">
            <a:avLst/>
          </a:prstGeom>
        </p:spPr>
        <p:txBody>
          <a:bodyPr wrap="none">
            <a:spAutoFit/>
          </a:bodyPr>
          <a:lstStyle/>
          <a:p>
            <a:r>
              <a:rPr lang="es-ES" sz="3600" b="1" dirty="0" smtClean="0">
                <a:solidFill>
                  <a:schemeClr val="bg1"/>
                </a:solidFill>
              </a:rPr>
              <a:t>Tema No. 2 Actitudes: definición, formación y componentes.</a:t>
            </a:r>
            <a:endParaRPr lang="en-US" sz="3600" b="1" dirty="0">
              <a:solidFill>
                <a:schemeClr val="bg1"/>
              </a:solidFill>
            </a:endParaRPr>
          </a:p>
        </p:txBody>
      </p:sp>
      <p:grpSp>
        <p:nvGrpSpPr>
          <p:cNvPr id="7" name="Grupo 6"/>
          <p:cNvGrpSpPr/>
          <p:nvPr/>
        </p:nvGrpSpPr>
        <p:grpSpPr>
          <a:xfrm>
            <a:off x="0" y="5722580"/>
            <a:ext cx="1922348" cy="1135420"/>
            <a:chOff x="0" y="5722580"/>
            <a:chExt cx="1922348" cy="113542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61217"/>
              <a:ext cx="1922348" cy="1096783"/>
            </a:xfrm>
            <a:prstGeom prst="rect">
              <a:avLst/>
            </a:prstGeom>
          </p:spPr>
        </p:pic>
        <p:sp>
          <p:nvSpPr>
            <p:cNvPr id="6" name="Rectángulo 5"/>
            <p:cNvSpPr/>
            <p:nvPr/>
          </p:nvSpPr>
          <p:spPr>
            <a:xfrm>
              <a:off x="0" y="5722580"/>
              <a:ext cx="1922348" cy="457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Rectángulo 7"/>
          <p:cNvSpPr/>
          <p:nvPr/>
        </p:nvSpPr>
        <p:spPr>
          <a:xfrm>
            <a:off x="1922348" y="2026277"/>
            <a:ext cx="7504987" cy="3754874"/>
          </a:xfrm>
          <a:prstGeom prst="rect">
            <a:avLst/>
          </a:prstGeom>
        </p:spPr>
        <p:txBody>
          <a:bodyPr wrap="square">
            <a:spAutoFit/>
          </a:bodyPr>
          <a:lstStyle/>
          <a:p>
            <a:pPr algn="just"/>
            <a:r>
              <a:rPr lang="es-ES" sz="3400" dirty="0" smtClean="0"/>
              <a:t>Las actitudes son creencias y sentimientos que predisponen nuestras reacciones frente a las personas o los eventos. Las actitudes pueden estar compuestas de alguno de estos elementos: cognitivo, afectivo y conductual.</a:t>
            </a:r>
            <a:endParaRPr lang="en-US" sz="3400" dirty="0"/>
          </a:p>
        </p:txBody>
      </p:sp>
    </p:spTree>
    <p:extLst>
      <p:ext uri="{BB962C8B-B14F-4D97-AF65-F5344CB8AC3E}">
        <p14:creationId xmlns:p14="http://schemas.microsoft.com/office/powerpoint/2010/main" val="326129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upo 6"/>
          <p:cNvGrpSpPr/>
          <p:nvPr/>
        </p:nvGrpSpPr>
        <p:grpSpPr>
          <a:xfrm>
            <a:off x="0" y="5722580"/>
            <a:ext cx="1922348" cy="1135420"/>
            <a:chOff x="0" y="5722580"/>
            <a:chExt cx="1922348" cy="113542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61217"/>
              <a:ext cx="1922348" cy="1096783"/>
            </a:xfrm>
            <a:prstGeom prst="rect">
              <a:avLst/>
            </a:prstGeom>
          </p:spPr>
        </p:pic>
        <p:sp>
          <p:nvSpPr>
            <p:cNvPr id="6" name="Rectángulo 5"/>
            <p:cNvSpPr/>
            <p:nvPr/>
          </p:nvSpPr>
          <p:spPr>
            <a:xfrm>
              <a:off x="0" y="5722580"/>
              <a:ext cx="1922348" cy="457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29" y="1017432"/>
            <a:ext cx="11037194" cy="5190186"/>
          </a:xfrm>
          <a:prstGeom prst="rect">
            <a:avLst/>
          </a:prstGeom>
        </p:spPr>
      </p:pic>
    </p:spTree>
    <p:extLst>
      <p:ext uri="{BB962C8B-B14F-4D97-AF65-F5344CB8AC3E}">
        <p14:creationId xmlns:p14="http://schemas.microsoft.com/office/powerpoint/2010/main" val="315682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upo 6"/>
          <p:cNvGrpSpPr/>
          <p:nvPr/>
        </p:nvGrpSpPr>
        <p:grpSpPr>
          <a:xfrm>
            <a:off x="0" y="5722580"/>
            <a:ext cx="1922348" cy="1135420"/>
            <a:chOff x="0" y="5722580"/>
            <a:chExt cx="1922348" cy="113542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61217"/>
              <a:ext cx="1922348" cy="1096783"/>
            </a:xfrm>
            <a:prstGeom prst="rect">
              <a:avLst/>
            </a:prstGeom>
          </p:spPr>
        </p:pic>
        <p:sp>
          <p:nvSpPr>
            <p:cNvPr id="6" name="Rectángulo 5"/>
            <p:cNvSpPr/>
            <p:nvPr/>
          </p:nvSpPr>
          <p:spPr>
            <a:xfrm>
              <a:off x="0" y="5722580"/>
              <a:ext cx="1922348" cy="457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5" name="Rectángulo 4"/>
          <p:cNvSpPr/>
          <p:nvPr/>
        </p:nvSpPr>
        <p:spPr>
          <a:xfrm>
            <a:off x="1998741" y="1172043"/>
            <a:ext cx="8469562" cy="5324535"/>
          </a:xfrm>
          <a:prstGeom prst="rect">
            <a:avLst/>
          </a:prstGeom>
        </p:spPr>
        <p:txBody>
          <a:bodyPr wrap="square">
            <a:spAutoFit/>
          </a:bodyPr>
          <a:lstStyle/>
          <a:p>
            <a:pPr algn="just"/>
            <a:r>
              <a:rPr lang="es-ES" sz="3400" dirty="0" smtClean="0">
                <a:solidFill>
                  <a:srgbClr val="7030A0"/>
                </a:solidFill>
              </a:rPr>
              <a:t>Disonancia cognitiva</a:t>
            </a:r>
            <a:r>
              <a:rPr lang="es-ES" sz="3400" dirty="0" smtClean="0"/>
              <a:t>. - Surge cuando estamos conscientes de nuestras actitudes y nuestras acciones son contradictorias a ellas. De acuerdo a ésta teoría, preferimos empatar la actitud con el comportamiento para reducir la tensión. </a:t>
            </a:r>
          </a:p>
          <a:p>
            <a:pPr algn="just"/>
            <a:r>
              <a:rPr lang="es-ES" sz="3400" dirty="0" smtClean="0"/>
              <a:t>Ejemplo: Debería de decirle a mi amiga (o) que su pareja le es infiel pero no le digo nada porque no quiero buscarme problemas.</a:t>
            </a:r>
          </a:p>
          <a:p>
            <a:pPr algn="just"/>
            <a:endParaRPr lang="en-US" sz="3400" dirty="0"/>
          </a:p>
        </p:txBody>
      </p:sp>
    </p:spTree>
    <p:extLst>
      <p:ext uri="{BB962C8B-B14F-4D97-AF65-F5344CB8AC3E}">
        <p14:creationId xmlns:p14="http://schemas.microsoft.com/office/powerpoint/2010/main" val="407880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upo 6"/>
          <p:cNvGrpSpPr/>
          <p:nvPr/>
        </p:nvGrpSpPr>
        <p:grpSpPr>
          <a:xfrm>
            <a:off x="0" y="5722580"/>
            <a:ext cx="1922348" cy="1135420"/>
            <a:chOff x="0" y="5722580"/>
            <a:chExt cx="1922348" cy="113542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61217"/>
              <a:ext cx="1922348" cy="1096783"/>
            </a:xfrm>
            <a:prstGeom prst="rect">
              <a:avLst/>
            </a:prstGeom>
          </p:spPr>
        </p:pic>
        <p:sp>
          <p:nvSpPr>
            <p:cNvPr id="6" name="Rectángulo 5"/>
            <p:cNvSpPr/>
            <p:nvPr/>
          </p:nvSpPr>
          <p:spPr>
            <a:xfrm>
              <a:off x="0" y="5722580"/>
              <a:ext cx="1922348" cy="457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5" name="Rectángulo 4"/>
          <p:cNvSpPr/>
          <p:nvPr/>
        </p:nvSpPr>
        <p:spPr>
          <a:xfrm>
            <a:off x="2224427" y="307950"/>
            <a:ext cx="7743145" cy="615553"/>
          </a:xfrm>
          <a:prstGeom prst="rect">
            <a:avLst/>
          </a:prstGeom>
        </p:spPr>
        <p:txBody>
          <a:bodyPr wrap="none">
            <a:spAutoFit/>
          </a:bodyPr>
          <a:lstStyle/>
          <a:p>
            <a:r>
              <a:rPr lang="es-ES" sz="3400" b="1" dirty="0" smtClean="0">
                <a:solidFill>
                  <a:schemeClr val="bg1"/>
                </a:solidFill>
              </a:rPr>
              <a:t>Tácticas asertivas en el cambio de actitud.</a:t>
            </a:r>
            <a:endParaRPr lang="en-US" sz="3400" b="1" dirty="0">
              <a:solidFill>
                <a:schemeClr val="bg1"/>
              </a:solidFill>
            </a:endParaRP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915" y="1043189"/>
            <a:ext cx="10084158" cy="4932608"/>
          </a:xfrm>
          <a:prstGeom prst="rect">
            <a:avLst/>
          </a:prstGeom>
        </p:spPr>
      </p:pic>
      <p:sp>
        <p:nvSpPr>
          <p:cNvPr id="2" name="CuadroTexto 1"/>
          <p:cNvSpPr txBox="1"/>
          <p:nvPr/>
        </p:nvSpPr>
        <p:spPr>
          <a:xfrm>
            <a:off x="650597" y="2598055"/>
            <a:ext cx="1625337" cy="1569660"/>
          </a:xfrm>
          <a:prstGeom prst="rect">
            <a:avLst/>
          </a:prstGeom>
          <a:noFill/>
        </p:spPr>
        <p:txBody>
          <a:bodyPr wrap="square" rtlCol="0">
            <a:spAutoFit/>
          </a:bodyPr>
          <a:lstStyle/>
          <a:p>
            <a:pPr algn="ctr"/>
            <a:r>
              <a:rPr lang="es-MX" sz="2400" dirty="0" smtClean="0">
                <a:solidFill>
                  <a:srgbClr val="7030A0"/>
                </a:solidFill>
              </a:rPr>
              <a:t>PNL </a:t>
            </a:r>
          </a:p>
          <a:p>
            <a:pPr algn="ctr"/>
            <a:r>
              <a:rPr lang="es-MX" sz="2400" dirty="0" smtClean="0">
                <a:solidFill>
                  <a:srgbClr val="7030A0"/>
                </a:solidFill>
              </a:rPr>
              <a:t>Frases en el cuarto, </a:t>
            </a:r>
            <a:r>
              <a:rPr lang="es-MX" sz="2400" dirty="0" err="1" smtClean="0">
                <a:solidFill>
                  <a:srgbClr val="7030A0"/>
                </a:solidFill>
              </a:rPr>
              <a:t>refri</a:t>
            </a:r>
            <a:r>
              <a:rPr lang="es-MX" sz="2400" dirty="0" smtClean="0">
                <a:solidFill>
                  <a:srgbClr val="7030A0"/>
                </a:solidFill>
              </a:rPr>
              <a:t>, SI)</a:t>
            </a:r>
            <a:endParaRPr lang="es-MX" sz="2400" dirty="0">
              <a:solidFill>
                <a:srgbClr val="7030A0"/>
              </a:solidFill>
            </a:endParaRPr>
          </a:p>
        </p:txBody>
      </p:sp>
      <p:sp>
        <p:nvSpPr>
          <p:cNvPr id="8" name="CuadroTexto 7"/>
          <p:cNvSpPr txBox="1"/>
          <p:nvPr/>
        </p:nvSpPr>
        <p:spPr>
          <a:xfrm>
            <a:off x="5444358" y="5585901"/>
            <a:ext cx="1786759" cy="830997"/>
          </a:xfrm>
          <a:prstGeom prst="rect">
            <a:avLst/>
          </a:prstGeom>
          <a:noFill/>
        </p:spPr>
        <p:txBody>
          <a:bodyPr wrap="square" rtlCol="0">
            <a:spAutoFit/>
          </a:bodyPr>
          <a:lstStyle/>
          <a:p>
            <a:pPr algn="ctr"/>
            <a:r>
              <a:rPr lang="es-MX" sz="2400" dirty="0" smtClean="0">
                <a:solidFill>
                  <a:srgbClr val="00B0F0"/>
                </a:solidFill>
              </a:rPr>
              <a:t>Instructor de gimnasio</a:t>
            </a:r>
            <a:endParaRPr lang="es-MX" sz="2400" dirty="0">
              <a:solidFill>
                <a:srgbClr val="00B0F0"/>
              </a:solidFill>
            </a:endParaRPr>
          </a:p>
        </p:txBody>
      </p:sp>
      <p:sp>
        <p:nvSpPr>
          <p:cNvPr id="9" name="CuadroTexto 8"/>
          <p:cNvSpPr txBox="1"/>
          <p:nvPr/>
        </p:nvSpPr>
        <p:spPr>
          <a:xfrm>
            <a:off x="8724630" y="5585900"/>
            <a:ext cx="2028497" cy="830997"/>
          </a:xfrm>
          <a:prstGeom prst="rect">
            <a:avLst/>
          </a:prstGeom>
          <a:noFill/>
        </p:spPr>
        <p:txBody>
          <a:bodyPr wrap="square" rtlCol="0">
            <a:spAutoFit/>
          </a:bodyPr>
          <a:lstStyle/>
          <a:p>
            <a:pPr algn="ctr"/>
            <a:r>
              <a:rPr lang="es-MX" sz="2400" dirty="0" smtClean="0">
                <a:solidFill>
                  <a:srgbClr val="00B050"/>
                </a:solidFill>
              </a:rPr>
              <a:t>Me voy a ver muy guapa (o)</a:t>
            </a:r>
            <a:endParaRPr lang="es-MX" sz="2400" dirty="0">
              <a:solidFill>
                <a:srgbClr val="00B050"/>
              </a:solidFill>
            </a:endParaRPr>
          </a:p>
        </p:txBody>
      </p:sp>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9969" y="1043189"/>
            <a:ext cx="2189276" cy="2135827"/>
          </a:xfrm>
          <a:prstGeom prst="rect">
            <a:avLst/>
          </a:prstGeom>
        </p:spPr>
      </p:pic>
    </p:spTree>
    <p:extLst>
      <p:ext uri="{BB962C8B-B14F-4D97-AF65-F5344CB8AC3E}">
        <p14:creationId xmlns:p14="http://schemas.microsoft.com/office/powerpoint/2010/main" val="249545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 qué la mayoría de la publicidad muestra a una mujer hermosa, incluso si  lo que se anuncia no tiene nada que ver con eso? - Quora"/>
          <p:cNvPicPr/>
          <p:nvPr/>
        </p:nvPicPr>
        <p:blipFill rotWithShape="1">
          <a:blip r:embed="rId2">
            <a:extLst>
              <a:ext uri="{28A0092B-C50C-407E-A947-70E740481C1C}">
                <a14:useLocalDpi xmlns:a14="http://schemas.microsoft.com/office/drawing/2010/main" val="0"/>
              </a:ext>
            </a:extLst>
          </a:blip>
          <a:srcRect r="48347"/>
          <a:stretch/>
        </p:blipFill>
        <p:spPr bwMode="auto">
          <a:xfrm>
            <a:off x="5416237" y="691386"/>
            <a:ext cx="2762533" cy="5866357"/>
          </a:xfrm>
          <a:prstGeom prst="rect">
            <a:avLst/>
          </a:prstGeom>
          <a:noFill/>
          <a:ln>
            <a:noFill/>
          </a:ln>
        </p:spPr>
      </p:pic>
      <p:sp>
        <p:nvSpPr>
          <p:cNvPr id="5" name="CuadroTexto 4"/>
          <p:cNvSpPr txBox="1"/>
          <p:nvPr/>
        </p:nvSpPr>
        <p:spPr>
          <a:xfrm>
            <a:off x="5100364" y="248963"/>
            <a:ext cx="3773213" cy="523220"/>
          </a:xfrm>
          <a:prstGeom prst="rect">
            <a:avLst/>
          </a:prstGeom>
          <a:noFill/>
        </p:spPr>
        <p:txBody>
          <a:bodyPr wrap="square" rtlCol="0">
            <a:spAutoFit/>
          </a:bodyPr>
          <a:lstStyle/>
          <a:p>
            <a:pPr algn="ctr"/>
            <a:r>
              <a:rPr lang="es-MX" sz="2800" dirty="0" smtClean="0">
                <a:solidFill>
                  <a:srgbClr val="00B0F0"/>
                </a:solidFill>
              </a:rPr>
              <a:t>PERCEPCION SOCIAL</a:t>
            </a:r>
            <a:endParaRPr lang="es-MX" sz="2800" dirty="0">
              <a:solidFill>
                <a:srgbClr val="00B0F0"/>
              </a:solidFill>
            </a:endParaRPr>
          </a:p>
        </p:txBody>
      </p:sp>
      <p:pic>
        <p:nvPicPr>
          <p:cNvPr id="6" name="Imagen 5" descr="Yo Influyo News - Qué hacer con la flojera"/>
          <p:cNvPicPr/>
          <p:nvPr/>
        </p:nvPicPr>
        <p:blipFill>
          <a:blip r:embed="rId3">
            <a:extLst>
              <a:ext uri="{28A0092B-C50C-407E-A947-70E740481C1C}">
                <a14:useLocalDpi xmlns:a14="http://schemas.microsoft.com/office/drawing/2010/main" val="0"/>
              </a:ext>
            </a:extLst>
          </a:blip>
          <a:srcRect/>
          <a:stretch>
            <a:fillRect/>
          </a:stretch>
        </p:blipFill>
        <p:spPr bwMode="auto">
          <a:xfrm>
            <a:off x="30870" y="95490"/>
            <a:ext cx="5100364" cy="3110165"/>
          </a:xfrm>
          <a:prstGeom prst="rect">
            <a:avLst/>
          </a:prstGeom>
          <a:noFill/>
          <a:ln>
            <a:noFill/>
          </a:ln>
        </p:spPr>
      </p:pic>
      <p:pic>
        <p:nvPicPr>
          <p:cNvPr id="2050" name="Picture 2" descr="10 mejores maneras de coquetear | LoveToK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05352"/>
            <a:ext cx="5100364" cy="34329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Gay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8776" y="6629"/>
            <a:ext cx="3018970" cy="40551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ujer Intelectual Imágenes Y Fotos - 123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9457" y="4273649"/>
            <a:ext cx="3902543" cy="258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61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 qué la mayoría de la publicidad muestra a una mujer hermosa, incluso si  lo que se anuncia no tiene nada que ver con eso? - Quora"/>
          <p:cNvPicPr/>
          <p:nvPr/>
        </p:nvPicPr>
        <p:blipFill rotWithShape="1">
          <a:blip r:embed="rId2">
            <a:extLst>
              <a:ext uri="{28A0092B-C50C-407E-A947-70E740481C1C}">
                <a14:useLocalDpi xmlns:a14="http://schemas.microsoft.com/office/drawing/2010/main" val="0"/>
              </a:ext>
            </a:extLst>
          </a:blip>
          <a:srcRect l="52480"/>
          <a:stretch/>
        </p:blipFill>
        <p:spPr bwMode="auto">
          <a:xfrm>
            <a:off x="5260489" y="645015"/>
            <a:ext cx="2626627" cy="5783264"/>
          </a:xfrm>
          <a:prstGeom prst="rect">
            <a:avLst/>
          </a:prstGeom>
          <a:noFill/>
          <a:ln>
            <a:noFill/>
          </a:ln>
        </p:spPr>
      </p:pic>
      <p:pic>
        <p:nvPicPr>
          <p:cNvPr id="1026" name="Picture 2" descr="Día de San José Obrero: primacía de Dios, primacía del hombre. – El Blog  del Obispo Zornoz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199" y="0"/>
            <a:ext cx="5178866" cy="33468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s Mujeres Jóvenes Que Tiene Bailando En La Discoteca Fotos, Retratos,  Imágenes Y Fotografía De Archivo Libres De Derecho. Image 133021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7116" y="3990285"/>
            <a:ext cx="4304884" cy="28677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s hijos de las parejas gays son mejores. Eso dice la cienci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501" r="22876"/>
          <a:stretch/>
        </p:blipFill>
        <p:spPr bwMode="auto">
          <a:xfrm>
            <a:off x="7863625" y="204395"/>
            <a:ext cx="4311966" cy="36975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ál es el secreto de las parejas que funcionan? — Mejor con Salu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199" y="3536647"/>
            <a:ext cx="4969290" cy="331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5928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1745</Words>
  <Application>Microsoft Office PowerPoint</Application>
  <PresentationFormat>Panorámica</PresentationFormat>
  <Paragraphs>104</Paragraphs>
  <Slides>29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ACER</dc:creator>
  <cp:lastModifiedBy>HP</cp:lastModifiedBy>
  <cp:revision>37</cp:revision>
  <dcterms:created xsi:type="dcterms:W3CDTF">2021-01-29T18:54:44Z</dcterms:created>
  <dcterms:modified xsi:type="dcterms:W3CDTF">2021-03-12T17:49:34Z</dcterms:modified>
</cp:coreProperties>
</file>