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7" r:id="rId9"/>
    <p:sldId id="263" r:id="rId10"/>
    <p:sldId id="264" r:id="rId11"/>
    <p:sldId id="298" r:id="rId12"/>
    <p:sldId id="265" r:id="rId13"/>
    <p:sldId id="266" r:id="rId14"/>
    <p:sldId id="299" r:id="rId15"/>
    <p:sldId id="267" r:id="rId16"/>
    <p:sldId id="268" r:id="rId17"/>
    <p:sldId id="300" r:id="rId18"/>
    <p:sldId id="269" r:id="rId19"/>
    <p:sldId id="301" r:id="rId20"/>
    <p:sldId id="270" r:id="rId21"/>
    <p:sldId id="271" r:id="rId22"/>
    <p:sldId id="272" r:id="rId23"/>
    <p:sldId id="302" r:id="rId24"/>
    <p:sldId id="273" r:id="rId25"/>
    <p:sldId id="303" r:id="rId26"/>
    <p:sldId id="274" r:id="rId27"/>
    <p:sldId id="275" r:id="rId28"/>
    <p:sldId id="304" r:id="rId29"/>
    <p:sldId id="276" r:id="rId30"/>
    <p:sldId id="280" r:id="rId31"/>
    <p:sldId id="305" r:id="rId32"/>
    <p:sldId id="308" r:id="rId33"/>
    <p:sldId id="277" r:id="rId34"/>
    <p:sldId id="306" r:id="rId35"/>
    <p:sldId id="278" r:id="rId36"/>
    <p:sldId id="279" r:id="rId37"/>
    <p:sldId id="281" r:id="rId38"/>
    <p:sldId id="307" r:id="rId39"/>
    <p:sldId id="282" r:id="rId40"/>
    <p:sldId id="285" r:id="rId41"/>
    <p:sldId id="286" r:id="rId42"/>
    <p:sldId id="287" r:id="rId43"/>
    <p:sldId id="283" r:id="rId44"/>
    <p:sldId id="288" r:id="rId45"/>
    <p:sldId id="289" r:id="rId46"/>
    <p:sldId id="290" r:id="rId47"/>
    <p:sldId id="284" r:id="rId48"/>
    <p:sldId id="291" r:id="rId49"/>
    <p:sldId id="292" r:id="rId50"/>
    <p:sldId id="293" r:id="rId51"/>
    <p:sldId id="294" r:id="rId52"/>
    <p:sldId id="295" r:id="rId53"/>
    <p:sldId id="29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91" d="100"/>
          <a:sy n="91" d="100"/>
        </p:scale>
        <p:origin x="3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C41D345A-3366-4EA1-B8AC-1684AA047032}" type="datetimeFigureOut">
              <a:rPr lang="en-US" smtClean="0"/>
              <a:t>5/18/2021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397496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C41D345A-3366-4EA1-B8AC-1684AA047032}" type="datetimeFigureOut">
              <a:rPr lang="en-US" smtClean="0"/>
              <a:t>5/18/2021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270307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C41D345A-3366-4EA1-B8AC-1684AA047032}" type="datetimeFigureOut">
              <a:rPr lang="en-US" smtClean="0"/>
              <a:t>5/18/2021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271958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C41D345A-3366-4EA1-B8AC-1684AA047032}" type="datetimeFigureOut">
              <a:rPr lang="en-US" smtClean="0"/>
              <a:t>5/18/2021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15573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41D345A-3366-4EA1-B8AC-1684AA047032}" type="datetimeFigureOut">
              <a:rPr lang="en-US" smtClean="0"/>
              <a:t>5/18/2021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264869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C41D345A-3366-4EA1-B8AC-1684AA047032}" type="datetimeFigureOut">
              <a:rPr lang="en-US" smtClean="0"/>
              <a:t>5/18/2021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216175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C41D345A-3366-4EA1-B8AC-1684AA047032}" type="datetimeFigureOut">
              <a:rPr lang="en-US" smtClean="0"/>
              <a:t>5/18/2021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255374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C41D345A-3366-4EA1-B8AC-1684AA047032}" type="datetimeFigureOut">
              <a:rPr lang="en-US" smtClean="0"/>
              <a:t>5/18/2021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268113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1D345A-3366-4EA1-B8AC-1684AA047032}" type="datetimeFigureOut">
              <a:rPr lang="en-US" smtClean="0"/>
              <a:t>5/18/2021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19693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41D345A-3366-4EA1-B8AC-1684AA047032}" type="datetimeFigureOut">
              <a:rPr lang="en-US" smtClean="0"/>
              <a:t>5/18/2021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6491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41D345A-3366-4EA1-B8AC-1684AA047032}" type="datetimeFigureOut">
              <a:rPr lang="en-US" smtClean="0"/>
              <a:t>5/18/2021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38953C9-54C0-4C9B-B76B-0388E5595982}" type="slidenum">
              <a:rPr lang="en-US" smtClean="0"/>
              <a:t>‹Nº›</a:t>
            </a:fld>
            <a:endParaRPr lang="en-US"/>
          </a:p>
        </p:txBody>
      </p:sp>
    </p:spTree>
    <p:extLst>
      <p:ext uri="{BB962C8B-B14F-4D97-AF65-F5344CB8AC3E}">
        <p14:creationId xmlns:p14="http://schemas.microsoft.com/office/powerpoint/2010/main" val="161632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D345A-3366-4EA1-B8AC-1684AA047032}" type="datetimeFigureOut">
              <a:rPr lang="en-US" smtClean="0"/>
              <a:t>5/18/2021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53C9-54C0-4C9B-B76B-0388E5595982}" type="slidenum">
              <a:rPr lang="en-US" smtClean="0"/>
              <a:t>‹Nº›</a:t>
            </a:fld>
            <a:endParaRPr lang="en-US"/>
          </a:p>
        </p:txBody>
      </p:sp>
    </p:spTree>
    <p:extLst>
      <p:ext uri="{BB962C8B-B14F-4D97-AF65-F5344CB8AC3E}">
        <p14:creationId xmlns:p14="http://schemas.microsoft.com/office/powerpoint/2010/main" val="4148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7" name="Rectángulo 6"/>
          <p:cNvSpPr/>
          <p:nvPr/>
        </p:nvSpPr>
        <p:spPr>
          <a:xfrm>
            <a:off x="774356" y="1366897"/>
            <a:ext cx="9815386" cy="2062103"/>
          </a:xfrm>
          <a:prstGeom prst="rect">
            <a:avLst/>
          </a:prstGeom>
        </p:spPr>
        <p:txBody>
          <a:bodyPr wrap="square">
            <a:spAutoFit/>
          </a:bodyPr>
          <a:lstStyle/>
          <a:p>
            <a:r>
              <a:rPr lang="es-ES" sz="3200" b="1" u="sng" dirty="0" smtClean="0">
                <a:solidFill>
                  <a:srgbClr val="00B050"/>
                </a:solidFill>
              </a:rPr>
              <a:t>La Ecología </a:t>
            </a:r>
          </a:p>
          <a:p>
            <a:pPr algn="just"/>
            <a:r>
              <a:rPr lang="es-ES" sz="3200" dirty="0" smtClean="0"/>
              <a:t>Es la disciplina científica que estudia las relaciones que mantienen entre sí todos los seres de la tierra, con la naturaleza.</a:t>
            </a:r>
            <a:endParaRPr lang="en-US" sz="3200" dirty="0"/>
          </a:p>
        </p:txBody>
      </p:sp>
      <p:sp>
        <p:nvSpPr>
          <p:cNvPr id="8" name="Rectángulo 7"/>
          <p:cNvSpPr/>
          <p:nvPr/>
        </p:nvSpPr>
        <p:spPr>
          <a:xfrm>
            <a:off x="1713470" y="3394671"/>
            <a:ext cx="8876272" cy="3046988"/>
          </a:xfrm>
          <a:prstGeom prst="rect">
            <a:avLst/>
          </a:prstGeom>
        </p:spPr>
        <p:txBody>
          <a:bodyPr wrap="square">
            <a:spAutoFit/>
          </a:bodyPr>
          <a:lstStyle/>
          <a:p>
            <a:pPr algn="just"/>
            <a:r>
              <a:rPr lang="es-ES" sz="3200" dirty="0" smtClean="0"/>
              <a:t>Actualmente se habla de una nueva ética, de una </a:t>
            </a:r>
            <a:r>
              <a:rPr lang="es-ES" sz="3200" b="1" u="sng" dirty="0" smtClean="0"/>
              <a:t>ética ecológica</a:t>
            </a:r>
            <a:r>
              <a:rPr lang="es-ES" sz="3200" dirty="0" smtClean="0"/>
              <a:t>, en este sentido se busca conocer cuál es la </a:t>
            </a:r>
            <a:r>
              <a:rPr lang="es-ES" sz="3200" dirty="0" smtClean="0">
                <a:solidFill>
                  <a:srgbClr val="7030A0"/>
                </a:solidFill>
              </a:rPr>
              <a:t>huella ecológica </a:t>
            </a:r>
            <a:r>
              <a:rPr lang="es-ES" sz="3200" dirty="0" smtClean="0"/>
              <a:t>que el ser humano deja en la naturaleza, buscando desarrollar una conciencia que solucione estos problemas ecológicos.</a:t>
            </a:r>
            <a:endParaRPr lang="en-US" sz="3200" dirty="0"/>
          </a:p>
        </p:txBody>
      </p:sp>
    </p:spTree>
    <p:extLst>
      <p:ext uri="{BB962C8B-B14F-4D97-AF65-F5344CB8AC3E}">
        <p14:creationId xmlns:p14="http://schemas.microsoft.com/office/powerpoint/2010/main" val="238545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802337" y="348359"/>
            <a:ext cx="9761838" cy="4062651"/>
          </a:xfrm>
          <a:prstGeom prst="rect">
            <a:avLst/>
          </a:prstGeom>
        </p:spPr>
        <p:txBody>
          <a:bodyPr wrap="square">
            <a:spAutoFit/>
          </a:bodyPr>
          <a:lstStyle/>
          <a:p>
            <a:pPr algn="just"/>
            <a:r>
              <a:rPr lang="es-ES" sz="3400" b="1" u="sng" dirty="0"/>
              <a:t>3.- Contaminación Lumínica</a:t>
            </a:r>
          </a:p>
          <a:p>
            <a:pPr algn="just"/>
            <a:endParaRPr lang="es-ES" sz="1000" dirty="0"/>
          </a:p>
          <a:p>
            <a:pPr algn="just"/>
            <a:r>
              <a:rPr lang="es-ES" sz="3400" dirty="0"/>
              <a:t>La luz artificial se está convirtiendo en un peligro para nuestro planeta. Esta no sólo afecta a la belleza natural, sino a seres humanos, los animales, las aves y la vegetación. Por lo tanto, el ciclo de vida de los seres vivos también está siendo afectada por la contaminación lumínica.</a:t>
            </a:r>
          </a:p>
        </p:txBody>
      </p:sp>
      <p:sp>
        <p:nvSpPr>
          <p:cNvPr id="3" name="Rectángulo 2"/>
          <p:cNvSpPr/>
          <p:nvPr/>
        </p:nvSpPr>
        <p:spPr>
          <a:xfrm>
            <a:off x="1582943" y="4327871"/>
            <a:ext cx="10251705" cy="2308324"/>
          </a:xfrm>
          <a:prstGeom prst="rect">
            <a:avLst/>
          </a:prstGeom>
        </p:spPr>
        <p:txBody>
          <a:bodyPr wrap="square">
            <a:spAutoFit/>
          </a:bodyPr>
          <a:lstStyle/>
          <a:p>
            <a:pPr algn="just"/>
            <a:r>
              <a:rPr lang="es-ES" sz="3600" dirty="0"/>
              <a:t>La oscuridad ayuda a regular el reloj biológico humano y, debido a la exposición excesiva a la luz, el reloj biológico está siendo perturbado. La luz artificial se ha extendido tanto que la oscuridad está en peligro</a:t>
            </a:r>
            <a:endParaRPr lang="en-US" sz="3600" dirty="0"/>
          </a:p>
        </p:txBody>
      </p:sp>
    </p:spTree>
    <p:extLst>
      <p:ext uri="{BB962C8B-B14F-4D97-AF65-F5344CB8AC3E}">
        <p14:creationId xmlns:p14="http://schemas.microsoft.com/office/powerpoint/2010/main" val="26947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pic>
        <p:nvPicPr>
          <p:cNvPr id="7" name="Imagen 6" descr="La Contaminación lumínica y sus consecuencias | Naturaliza"/>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12129" cy="3743960"/>
          </a:xfrm>
          <a:prstGeom prst="rect">
            <a:avLst/>
          </a:prstGeom>
          <a:noFill/>
          <a:ln>
            <a:noFill/>
          </a:ln>
        </p:spPr>
      </p:pic>
      <p:pic>
        <p:nvPicPr>
          <p:cNvPr id="8" name="Imagen 7" descr="Contaminación lumínica, qué es y cómo afecta a las personas"/>
          <p:cNvPicPr/>
          <p:nvPr/>
        </p:nvPicPr>
        <p:blipFill rotWithShape="1">
          <a:blip r:embed="rId5">
            <a:extLst>
              <a:ext uri="{28A0092B-C50C-407E-A947-70E740481C1C}">
                <a14:useLocalDpi xmlns:a14="http://schemas.microsoft.com/office/drawing/2010/main" val="0"/>
              </a:ext>
            </a:extLst>
          </a:blip>
          <a:srcRect b="12339"/>
          <a:stretch/>
        </p:blipFill>
        <p:spPr bwMode="auto">
          <a:xfrm>
            <a:off x="635" y="3743961"/>
            <a:ext cx="5611495" cy="3114040"/>
          </a:xfrm>
          <a:prstGeom prst="rect">
            <a:avLst/>
          </a:prstGeom>
          <a:noFill/>
          <a:ln>
            <a:noFill/>
          </a:ln>
          <a:extLst>
            <a:ext uri="{53640926-AAD7-44D8-BBD7-CCE9431645EC}">
              <a14:shadowObscured xmlns:a14="http://schemas.microsoft.com/office/drawing/2010/main"/>
            </a:ext>
          </a:extLst>
        </p:spPr>
      </p:pic>
      <p:pic>
        <p:nvPicPr>
          <p:cNvPr id="9" name="Imagen 8" descr="Contaminación Lumínica y la Ley del Cielo – Comunicadores MX"/>
          <p:cNvPicPr/>
          <p:nvPr/>
        </p:nvPicPr>
        <p:blipFill>
          <a:blip r:embed="rId6">
            <a:extLst>
              <a:ext uri="{28A0092B-C50C-407E-A947-70E740481C1C}">
                <a14:useLocalDpi xmlns:a14="http://schemas.microsoft.com/office/drawing/2010/main" val="0"/>
              </a:ext>
            </a:extLst>
          </a:blip>
          <a:srcRect/>
          <a:stretch>
            <a:fillRect/>
          </a:stretch>
        </p:blipFill>
        <p:spPr bwMode="auto">
          <a:xfrm>
            <a:off x="5612129" y="0"/>
            <a:ext cx="6579869" cy="3331779"/>
          </a:xfrm>
          <a:prstGeom prst="rect">
            <a:avLst/>
          </a:prstGeom>
          <a:noFill/>
          <a:ln>
            <a:noFill/>
          </a:ln>
        </p:spPr>
      </p:pic>
      <p:pic>
        <p:nvPicPr>
          <p:cNvPr id="11" name="Imagen 10" descr="Cuánto tienes que ahorrar para viajar a Las Vega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2127" y="3331779"/>
            <a:ext cx="6579873" cy="3526221"/>
          </a:xfrm>
          <a:prstGeom prst="rect">
            <a:avLst/>
          </a:prstGeom>
          <a:noFill/>
          <a:ln>
            <a:noFill/>
          </a:ln>
        </p:spPr>
      </p:pic>
    </p:spTree>
    <p:extLst>
      <p:ext uri="{BB962C8B-B14F-4D97-AF65-F5344CB8AC3E}">
        <p14:creationId xmlns:p14="http://schemas.microsoft.com/office/powerpoint/2010/main" val="408704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10729" y="1289953"/>
            <a:ext cx="9370541" cy="5324535"/>
          </a:xfrm>
          <a:prstGeom prst="rect">
            <a:avLst/>
          </a:prstGeom>
        </p:spPr>
        <p:txBody>
          <a:bodyPr wrap="square">
            <a:spAutoFit/>
          </a:bodyPr>
          <a:lstStyle/>
          <a:p>
            <a:pPr algn="just"/>
            <a:r>
              <a:rPr lang="es-ES" sz="3400" dirty="0"/>
              <a:t>El exceso de tiempo de exposición a la luz puede </a:t>
            </a:r>
            <a:r>
              <a:rPr lang="es-ES" sz="3400" dirty="0">
                <a:solidFill>
                  <a:srgbClr val="7030A0"/>
                </a:solidFill>
              </a:rPr>
              <a:t>afectar a los ojos </a:t>
            </a:r>
            <a:r>
              <a:rPr lang="es-ES" sz="3400" dirty="0"/>
              <a:t>de una manera negativa. El </a:t>
            </a:r>
            <a:r>
              <a:rPr lang="es-ES" sz="3400" dirty="0">
                <a:solidFill>
                  <a:srgbClr val="7030A0"/>
                </a:solidFill>
              </a:rPr>
              <a:t>insomnio, la migraña y la depresión son las enfermedades neurológicas </a:t>
            </a:r>
            <a:r>
              <a:rPr lang="es-ES" sz="3400" dirty="0"/>
              <a:t>causadas por la contaminación lumínica, el resultado de pasar más tiempo a la luz de lo normal. Un ciclo biológico alterado puede causar desequilibrios hormonales en el cuerpo humano. </a:t>
            </a:r>
            <a:endParaRPr lang="es-ES" sz="3400" dirty="0" smtClean="0"/>
          </a:p>
          <a:p>
            <a:pPr algn="just"/>
            <a:r>
              <a:rPr lang="es-ES" sz="3400" dirty="0" smtClean="0">
                <a:solidFill>
                  <a:srgbClr val="7030A0"/>
                </a:solidFill>
              </a:rPr>
              <a:t>Tortugas:</a:t>
            </a:r>
            <a:r>
              <a:rPr lang="es-ES" sz="3400" dirty="0" smtClean="0"/>
              <a:t> Luz de la luna o las estrellas que se reflejan en el agua.</a:t>
            </a:r>
            <a:endParaRPr lang="en-US" sz="3400" dirty="0"/>
          </a:p>
        </p:txBody>
      </p:sp>
    </p:spTree>
    <p:extLst>
      <p:ext uri="{BB962C8B-B14F-4D97-AF65-F5344CB8AC3E}">
        <p14:creationId xmlns:p14="http://schemas.microsoft.com/office/powerpoint/2010/main" val="685264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297460" y="1093741"/>
            <a:ext cx="8810368" cy="3385542"/>
          </a:xfrm>
          <a:prstGeom prst="rect">
            <a:avLst/>
          </a:prstGeom>
        </p:spPr>
        <p:txBody>
          <a:bodyPr wrap="square">
            <a:spAutoFit/>
          </a:bodyPr>
          <a:lstStyle/>
          <a:p>
            <a:pPr algn="just"/>
            <a:r>
              <a:rPr lang="es-ES" sz="3400" b="1" u="sng" dirty="0"/>
              <a:t>4.- Contaminación térmica. </a:t>
            </a:r>
          </a:p>
          <a:p>
            <a:pPr algn="just"/>
            <a:endParaRPr lang="es-ES" sz="1000" dirty="0"/>
          </a:p>
          <a:p>
            <a:pPr algn="just"/>
            <a:r>
              <a:rPr lang="es-ES" sz="3400" dirty="0"/>
              <a:t>La contaminación térmica se refiere a la adición de grandes cantidades de calor residual para el medio ambiente, las causas de la </a:t>
            </a:r>
            <a:r>
              <a:rPr lang="es-ES" sz="3400" dirty="0">
                <a:solidFill>
                  <a:srgbClr val="7030A0"/>
                </a:solidFill>
              </a:rPr>
              <a:t>contaminación térmica </a:t>
            </a:r>
            <a:r>
              <a:rPr lang="es-ES" sz="3400" dirty="0"/>
              <a:t>son casi las mismas que las que causa la </a:t>
            </a:r>
            <a:r>
              <a:rPr lang="es-ES" sz="3400" dirty="0">
                <a:solidFill>
                  <a:srgbClr val="7030A0"/>
                </a:solidFill>
              </a:rPr>
              <a:t>contaminación del aire.</a:t>
            </a:r>
          </a:p>
        </p:txBody>
      </p:sp>
      <p:sp>
        <p:nvSpPr>
          <p:cNvPr id="3" name="Rectángulo 2"/>
          <p:cNvSpPr/>
          <p:nvPr/>
        </p:nvSpPr>
        <p:spPr>
          <a:xfrm>
            <a:off x="1297460" y="4405174"/>
            <a:ext cx="8810368" cy="1661993"/>
          </a:xfrm>
          <a:prstGeom prst="rect">
            <a:avLst/>
          </a:prstGeom>
        </p:spPr>
        <p:txBody>
          <a:bodyPr wrap="square">
            <a:spAutoFit/>
          </a:bodyPr>
          <a:lstStyle/>
          <a:p>
            <a:pPr algn="just"/>
            <a:r>
              <a:rPr lang="es-ES" sz="3400" dirty="0"/>
              <a:t>El calor residual liberado por las plantas de energía añade al medio ambiente y afecta severamente sus habitantes. </a:t>
            </a:r>
            <a:endParaRPr lang="en-US" sz="3400" dirty="0"/>
          </a:p>
        </p:txBody>
      </p:sp>
    </p:spTree>
    <p:extLst>
      <p:ext uri="{BB962C8B-B14F-4D97-AF65-F5344CB8AC3E}">
        <p14:creationId xmlns:p14="http://schemas.microsoft.com/office/powerpoint/2010/main" val="14415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ntaminación térmica - contaminacion del ambiente 2"/>
          <p:cNvPicPr/>
          <p:nvPr/>
        </p:nvPicPr>
        <p:blipFill rotWithShape="1">
          <a:blip r:embed="rId2" cstate="print">
            <a:extLst>
              <a:ext uri="{28A0092B-C50C-407E-A947-70E740481C1C}">
                <a14:useLocalDpi xmlns:a14="http://schemas.microsoft.com/office/drawing/2010/main" val="0"/>
              </a:ext>
            </a:extLst>
          </a:blip>
          <a:srcRect b="5985"/>
          <a:stretch/>
        </p:blipFill>
        <p:spPr bwMode="auto">
          <a:xfrm>
            <a:off x="0" y="2647687"/>
            <a:ext cx="6161361" cy="4210313"/>
          </a:xfrm>
          <a:prstGeom prst="rect">
            <a:avLst/>
          </a:prstGeom>
          <a:noFill/>
          <a:ln>
            <a:noFill/>
          </a:ln>
        </p:spPr>
      </p:pic>
      <p:pic>
        <p:nvPicPr>
          <p:cNvPr id="5" name="Imagen 4" descr="Contaminación Térmica - Causas , Características, Efectos【2021 】"/>
          <p:cNvPicPr/>
          <p:nvPr/>
        </p:nvPicPr>
        <p:blipFill>
          <a:blip r:embed="rId3">
            <a:extLst>
              <a:ext uri="{28A0092B-C50C-407E-A947-70E740481C1C}">
                <a14:useLocalDpi xmlns:a14="http://schemas.microsoft.com/office/drawing/2010/main" val="0"/>
              </a:ext>
            </a:extLst>
          </a:blip>
          <a:srcRect/>
          <a:stretch>
            <a:fillRect/>
          </a:stretch>
        </p:blipFill>
        <p:spPr bwMode="auto">
          <a:xfrm>
            <a:off x="3478924" y="0"/>
            <a:ext cx="6169377" cy="2647687"/>
          </a:xfrm>
          <a:prstGeom prst="rect">
            <a:avLst/>
          </a:prstGeom>
          <a:noFill/>
          <a:ln>
            <a:noFill/>
          </a:ln>
        </p:spPr>
      </p:pic>
      <p:pic>
        <p:nvPicPr>
          <p:cNvPr id="6" name="Imagen 5" descr="Medio Ambiente Y Ecologia - Mind42: Free online mind mapping software"/>
          <p:cNvPicPr/>
          <p:nvPr/>
        </p:nvPicPr>
        <p:blipFill>
          <a:blip r:embed="rId4">
            <a:extLst>
              <a:ext uri="{28A0092B-C50C-407E-A947-70E740481C1C}">
                <a14:useLocalDpi xmlns:a14="http://schemas.microsoft.com/office/drawing/2010/main" val="0"/>
              </a:ext>
            </a:extLst>
          </a:blip>
          <a:srcRect/>
          <a:stretch>
            <a:fillRect/>
          </a:stretch>
        </p:blipFill>
        <p:spPr bwMode="auto">
          <a:xfrm>
            <a:off x="7155640" y="2792697"/>
            <a:ext cx="4037878" cy="4065303"/>
          </a:xfrm>
          <a:prstGeom prst="rect">
            <a:avLst/>
          </a:prstGeom>
          <a:noFill/>
          <a:ln>
            <a:noFill/>
          </a:ln>
        </p:spPr>
      </p:pic>
    </p:spTree>
    <p:extLst>
      <p:ext uri="{BB962C8B-B14F-4D97-AF65-F5344CB8AC3E}">
        <p14:creationId xmlns:p14="http://schemas.microsoft.com/office/powerpoint/2010/main" val="18450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719648" y="1004625"/>
            <a:ext cx="8931876" cy="1661993"/>
          </a:xfrm>
          <a:prstGeom prst="rect">
            <a:avLst/>
          </a:prstGeom>
        </p:spPr>
        <p:txBody>
          <a:bodyPr wrap="square">
            <a:spAutoFit/>
          </a:bodyPr>
          <a:lstStyle/>
          <a:p>
            <a:pPr algn="just"/>
            <a:r>
              <a:rPr lang="es-ES" sz="3400" dirty="0"/>
              <a:t>Dado que </a:t>
            </a:r>
            <a:r>
              <a:rPr lang="es-ES" sz="3400" dirty="0">
                <a:solidFill>
                  <a:srgbClr val="7030A0"/>
                </a:solidFill>
              </a:rPr>
              <a:t>el agua caliente contiene menos oxígeno</a:t>
            </a:r>
            <a:r>
              <a:rPr lang="es-ES" sz="3400" dirty="0"/>
              <a:t> relativamente, muchas especies en estos hábitats enfrentan dificultades para sobrevivir. </a:t>
            </a:r>
            <a:endParaRPr lang="en-US" sz="3400" dirty="0"/>
          </a:p>
        </p:txBody>
      </p:sp>
      <p:sp>
        <p:nvSpPr>
          <p:cNvPr id="3" name="Rectángulo 2"/>
          <p:cNvSpPr/>
          <p:nvPr/>
        </p:nvSpPr>
        <p:spPr>
          <a:xfrm>
            <a:off x="1811294" y="5276335"/>
            <a:ext cx="8748583" cy="1138773"/>
          </a:xfrm>
          <a:prstGeom prst="rect">
            <a:avLst/>
          </a:prstGeom>
        </p:spPr>
        <p:txBody>
          <a:bodyPr wrap="square">
            <a:spAutoFit/>
          </a:bodyPr>
          <a:lstStyle/>
          <a:p>
            <a:pPr algn="just"/>
            <a:r>
              <a:rPr lang="es-ES" sz="3400" dirty="0"/>
              <a:t>Estos cambios bruscos de temperatura pueden ser letales para algunas especies acuáticas.</a:t>
            </a:r>
            <a:endParaRPr lang="en-US" sz="3400" dirty="0"/>
          </a:p>
        </p:txBody>
      </p:sp>
      <p:sp>
        <p:nvSpPr>
          <p:cNvPr id="5" name="Rectángulo 4"/>
          <p:cNvSpPr/>
          <p:nvPr/>
        </p:nvSpPr>
        <p:spPr>
          <a:xfrm>
            <a:off x="1719648" y="2679045"/>
            <a:ext cx="8931876" cy="2185214"/>
          </a:xfrm>
          <a:prstGeom prst="rect">
            <a:avLst/>
          </a:prstGeom>
        </p:spPr>
        <p:txBody>
          <a:bodyPr wrap="square">
            <a:spAutoFit/>
          </a:bodyPr>
          <a:lstStyle/>
          <a:p>
            <a:pPr algn="just"/>
            <a:r>
              <a:rPr lang="es-ES" sz="3400" dirty="0"/>
              <a:t>El calentamiento de agua debido a la contaminación térmica altera la ecología marina, en gran medida, más caliente el agua favorece a algunas especies, si bien es perjudicial para </a:t>
            </a:r>
            <a:r>
              <a:rPr lang="es-ES" sz="3400" dirty="0" smtClean="0"/>
              <a:t>otras.</a:t>
            </a:r>
            <a:endParaRPr lang="en-US" sz="3400" dirty="0"/>
          </a:p>
        </p:txBody>
      </p:sp>
    </p:spTree>
    <p:extLst>
      <p:ext uri="{BB962C8B-B14F-4D97-AF65-F5344CB8AC3E}">
        <p14:creationId xmlns:p14="http://schemas.microsoft.com/office/powerpoint/2010/main" val="336284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219198" y="896031"/>
            <a:ext cx="10050163" cy="2862322"/>
          </a:xfrm>
          <a:prstGeom prst="rect">
            <a:avLst/>
          </a:prstGeom>
        </p:spPr>
        <p:txBody>
          <a:bodyPr wrap="square">
            <a:spAutoFit/>
          </a:bodyPr>
          <a:lstStyle/>
          <a:p>
            <a:pPr algn="just"/>
            <a:r>
              <a:rPr lang="es-ES" sz="3400" b="1" u="sng" dirty="0"/>
              <a:t>5.- Contaminación del Suelo</a:t>
            </a:r>
          </a:p>
          <a:p>
            <a:pPr algn="just"/>
            <a:endParaRPr lang="es-ES" sz="1000" dirty="0"/>
          </a:p>
          <a:p>
            <a:pPr algn="just"/>
            <a:r>
              <a:rPr lang="es-ES" sz="3400" dirty="0"/>
              <a:t>La contaminación del suelo </a:t>
            </a:r>
            <a:r>
              <a:rPr lang="es-ES" sz="3400" dirty="0">
                <a:solidFill>
                  <a:srgbClr val="7030A0"/>
                </a:solidFill>
              </a:rPr>
              <a:t>es por medio de exceso de fertilizantes, productos químicos, insecticidas, herbicidas, pesticidas, </a:t>
            </a:r>
            <a:r>
              <a:rPr lang="es-ES" sz="3400" dirty="0" err="1" smtClean="0">
                <a:solidFill>
                  <a:srgbClr val="7030A0"/>
                </a:solidFill>
              </a:rPr>
              <a:t>etc</a:t>
            </a:r>
            <a:r>
              <a:rPr lang="es-ES" sz="3400" dirty="0" smtClean="0">
                <a:solidFill>
                  <a:srgbClr val="7030A0"/>
                </a:solidFill>
              </a:rPr>
              <a:t> </a:t>
            </a:r>
            <a:r>
              <a:rPr lang="es-ES" sz="3400" dirty="0" smtClean="0"/>
              <a:t>que </a:t>
            </a:r>
            <a:r>
              <a:rPr lang="es-ES" sz="3400" dirty="0"/>
              <a:t>provocan contaminación del suelo en la disminución de la calidad del suelo </a:t>
            </a:r>
            <a:endParaRPr lang="en-US" sz="3400" dirty="0"/>
          </a:p>
        </p:txBody>
      </p:sp>
      <p:sp>
        <p:nvSpPr>
          <p:cNvPr id="3" name="Rectángulo 2"/>
          <p:cNvSpPr/>
          <p:nvPr/>
        </p:nvSpPr>
        <p:spPr>
          <a:xfrm>
            <a:off x="1219198" y="3624386"/>
            <a:ext cx="10050163" cy="3231654"/>
          </a:xfrm>
          <a:prstGeom prst="rect">
            <a:avLst/>
          </a:prstGeom>
        </p:spPr>
        <p:txBody>
          <a:bodyPr wrap="square">
            <a:spAutoFit/>
          </a:bodyPr>
          <a:lstStyle/>
          <a:p>
            <a:pPr algn="just"/>
            <a:r>
              <a:rPr lang="es-ES" sz="3400" dirty="0"/>
              <a:t>Ésta contaminación </a:t>
            </a:r>
            <a:r>
              <a:rPr lang="es-ES" sz="3400" dirty="0">
                <a:solidFill>
                  <a:srgbClr val="00B050"/>
                </a:solidFill>
              </a:rPr>
              <a:t>también </a:t>
            </a:r>
            <a:r>
              <a:rPr lang="es-ES" sz="3400" dirty="0" smtClean="0">
                <a:solidFill>
                  <a:srgbClr val="00B050"/>
                </a:solidFill>
              </a:rPr>
              <a:t>provoca </a:t>
            </a:r>
            <a:r>
              <a:rPr lang="es-ES" sz="3400" dirty="0">
                <a:solidFill>
                  <a:srgbClr val="00B050"/>
                </a:solidFill>
              </a:rPr>
              <a:t>la contaminación del aire y la contaminación del agua</a:t>
            </a:r>
            <a:r>
              <a:rPr lang="es-ES" sz="3400" dirty="0"/>
              <a:t>; la contaminación del aire es por la liberación de estos compuestos en la </a:t>
            </a:r>
            <a:r>
              <a:rPr lang="es-ES" sz="3400" dirty="0" smtClean="0"/>
              <a:t>atmósfera, </a:t>
            </a:r>
            <a:r>
              <a:rPr lang="es-ES" sz="3400" dirty="0"/>
              <a:t>mientras que la del agua se produce por la filtración de sustancias venenosas a las aguas subterráneas</a:t>
            </a:r>
            <a:endParaRPr lang="en-US" sz="3400" dirty="0"/>
          </a:p>
        </p:txBody>
      </p:sp>
    </p:spTree>
    <p:extLst>
      <p:ext uri="{BB962C8B-B14F-4D97-AF65-F5344CB8AC3E}">
        <p14:creationId xmlns:p14="http://schemas.microsoft.com/office/powerpoint/2010/main" val="4195125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a contaminación del suelo tiene graves consecuencias - Ambientum"/>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316718" cy="2879834"/>
          </a:xfrm>
          <a:prstGeom prst="rect">
            <a:avLst/>
          </a:prstGeom>
          <a:noFill/>
          <a:ln>
            <a:noFill/>
          </a:ln>
        </p:spPr>
      </p:pic>
      <p:pic>
        <p:nvPicPr>
          <p:cNvPr id="5" name="Imagen 4" descr="Qué es la contaminación del suelo? Causas, efectos, soluciones - Iberdrola"/>
          <p:cNvPicPr/>
          <p:nvPr/>
        </p:nvPicPr>
        <p:blipFill>
          <a:blip r:embed="rId3">
            <a:extLst>
              <a:ext uri="{28A0092B-C50C-407E-A947-70E740481C1C}">
                <a14:useLocalDpi xmlns:a14="http://schemas.microsoft.com/office/drawing/2010/main" val="0"/>
              </a:ext>
            </a:extLst>
          </a:blip>
          <a:srcRect/>
          <a:stretch>
            <a:fillRect/>
          </a:stretch>
        </p:blipFill>
        <p:spPr bwMode="auto">
          <a:xfrm>
            <a:off x="6316718" y="0"/>
            <a:ext cx="5875282" cy="2879834"/>
          </a:xfrm>
          <a:prstGeom prst="rect">
            <a:avLst/>
          </a:prstGeom>
          <a:noFill/>
          <a:ln>
            <a:noFill/>
          </a:ln>
        </p:spPr>
      </p:pic>
      <p:pic>
        <p:nvPicPr>
          <p:cNvPr id="6" name="Imagen 5" descr="Sondeos Contaminación Suelo I Campañas de ensayos"/>
          <p:cNvPicPr/>
          <p:nvPr/>
        </p:nvPicPr>
        <p:blipFill>
          <a:blip r:embed="rId4">
            <a:extLst>
              <a:ext uri="{28A0092B-C50C-407E-A947-70E740481C1C}">
                <a14:useLocalDpi xmlns:a14="http://schemas.microsoft.com/office/drawing/2010/main" val="0"/>
              </a:ext>
            </a:extLst>
          </a:blip>
          <a:srcRect/>
          <a:stretch>
            <a:fillRect/>
          </a:stretch>
        </p:blipFill>
        <p:spPr bwMode="auto">
          <a:xfrm>
            <a:off x="1" y="2879834"/>
            <a:ext cx="12192000" cy="3978166"/>
          </a:xfrm>
          <a:prstGeom prst="rect">
            <a:avLst/>
          </a:prstGeom>
          <a:noFill/>
          <a:ln>
            <a:noFill/>
          </a:ln>
        </p:spPr>
      </p:pic>
    </p:spTree>
    <p:extLst>
      <p:ext uri="{BB962C8B-B14F-4D97-AF65-F5344CB8AC3E}">
        <p14:creationId xmlns:p14="http://schemas.microsoft.com/office/powerpoint/2010/main" val="2095478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951469" y="910445"/>
            <a:ext cx="9749481" cy="5478423"/>
          </a:xfrm>
          <a:prstGeom prst="rect">
            <a:avLst/>
          </a:prstGeom>
        </p:spPr>
        <p:txBody>
          <a:bodyPr wrap="square">
            <a:spAutoFit/>
          </a:bodyPr>
          <a:lstStyle/>
          <a:p>
            <a:pPr algn="just"/>
            <a:r>
              <a:rPr lang="es-ES" sz="3400" b="1" u="sng" dirty="0"/>
              <a:t>5.- Contaminación del Aire</a:t>
            </a:r>
          </a:p>
          <a:p>
            <a:pPr algn="just"/>
            <a:endParaRPr lang="es-ES" sz="1000" dirty="0"/>
          </a:p>
          <a:p>
            <a:pPr algn="just"/>
            <a:r>
              <a:rPr lang="es-ES" sz="3400" dirty="0">
                <a:solidFill>
                  <a:srgbClr val="7030A0"/>
                </a:solidFill>
              </a:rPr>
              <a:t>El monóxido de carbono y óxido de azufre se consideran contaminantes primarios</a:t>
            </a:r>
            <a:r>
              <a:rPr lang="es-ES" sz="3400" dirty="0"/>
              <a:t>. Estos contaminantes sufren cambios químicos y causan efectos secundarios tales como </a:t>
            </a:r>
            <a:r>
              <a:rPr lang="es-ES" sz="3400" b="1" dirty="0"/>
              <a:t>smog</a:t>
            </a:r>
            <a:r>
              <a:rPr lang="es-ES" sz="3400" dirty="0"/>
              <a:t>. La contaminación del aire se define por la existencia y la integración de los compuestos tóxicos en el ambiente en concentraciones lo suficientemente altas como para causar daño a los seres humanos, los animales y el medio ambiente de la Tierra.</a:t>
            </a:r>
          </a:p>
        </p:txBody>
      </p:sp>
    </p:spTree>
    <p:extLst>
      <p:ext uri="{BB962C8B-B14F-4D97-AF65-F5344CB8AC3E}">
        <p14:creationId xmlns:p14="http://schemas.microsoft.com/office/powerpoint/2010/main" val="590120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a contaminación del aire acelera el enfisema pulmonar tanto como una  cajetilla de cigarros al día - RTVE.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22124" cy="3632830"/>
          </a:xfrm>
          <a:prstGeom prst="rect">
            <a:avLst/>
          </a:prstGeom>
          <a:noFill/>
          <a:ln>
            <a:noFill/>
          </a:ln>
        </p:spPr>
      </p:pic>
      <p:pic>
        <p:nvPicPr>
          <p:cNvPr id="5" name="Imagen 4" descr="Ejemplos de la Contaminación del Aire"/>
          <p:cNvPicPr/>
          <p:nvPr/>
        </p:nvPicPr>
        <p:blipFill>
          <a:blip r:embed="rId3">
            <a:extLst>
              <a:ext uri="{28A0092B-C50C-407E-A947-70E740481C1C}">
                <a14:useLocalDpi xmlns:a14="http://schemas.microsoft.com/office/drawing/2010/main" val="0"/>
              </a:ext>
            </a:extLst>
          </a:blip>
          <a:srcRect/>
          <a:stretch>
            <a:fillRect/>
          </a:stretch>
        </p:blipFill>
        <p:spPr bwMode="auto">
          <a:xfrm>
            <a:off x="6222124" y="13439"/>
            <a:ext cx="5969876" cy="3619391"/>
          </a:xfrm>
          <a:prstGeom prst="rect">
            <a:avLst/>
          </a:prstGeom>
          <a:noFill/>
          <a:ln>
            <a:noFill/>
          </a:ln>
        </p:spPr>
      </p:pic>
      <p:pic>
        <p:nvPicPr>
          <p:cNvPr id="6" name="Imagen 5" descr="Contaminación del Aire - Concepto, causas y consecuencias"/>
          <p:cNvPicPr/>
          <p:nvPr/>
        </p:nvPicPr>
        <p:blipFill>
          <a:blip r:embed="rId4">
            <a:extLst>
              <a:ext uri="{28A0092B-C50C-407E-A947-70E740481C1C}">
                <a14:useLocalDpi xmlns:a14="http://schemas.microsoft.com/office/drawing/2010/main" val="0"/>
              </a:ext>
            </a:extLst>
          </a:blip>
          <a:srcRect/>
          <a:stretch>
            <a:fillRect/>
          </a:stretch>
        </p:blipFill>
        <p:spPr bwMode="auto">
          <a:xfrm>
            <a:off x="0" y="3632830"/>
            <a:ext cx="6222124" cy="3271043"/>
          </a:xfrm>
          <a:prstGeom prst="rect">
            <a:avLst/>
          </a:prstGeom>
          <a:noFill/>
          <a:ln>
            <a:noFill/>
          </a:ln>
        </p:spPr>
      </p:pic>
      <p:pic>
        <p:nvPicPr>
          <p:cNvPr id="1026" name="Picture 2" descr="Beijing emite alerta roja por contaminación ambiental | La República 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124" y="3632830"/>
            <a:ext cx="5969876" cy="323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4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184189" y="1019929"/>
            <a:ext cx="9625915" cy="2062103"/>
          </a:xfrm>
          <a:prstGeom prst="rect">
            <a:avLst/>
          </a:prstGeom>
        </p:spPr>
        <p:txBody>
          <a:bodyPr wrap="square">
            <a:spAutoFit/>
          </a:bodyPr>
          <a:lstStyle/>
          <a:p>
            <a:pPr algn="just"/>
            <a:r>
              <a:rPr lang="es-ES" sz="3200" b="1" u="sng" dirty="0" smtClean="0">
                <a:solidFill>
                  <a:srgbClr val="00B050"/>
                </a:solidFill>
              </a:rPr>
              <a:t>HUELLA ECOLOGICA</a:t>
            </a:r>
          </a:p>
          <a:p>
            <a:pPr algn="just"/>
            <a:r>
              <a:rPr lang="es-ES" sz="3200" dirty="0" smtClean="0"/>
              <a:t>Evalúa el impacto sobre el planeta, de un determinado modo o forma de vida, y compararlo con la </a:t>
            </a:r>
            <a:r>
              <a:rPr lang="es-ES" sz="3200" dirty="0" err="1" smtClean="0"/>
              <a:t>biocapacidad</a:t>
            </a:r>
            <a:r>
              <a:rPr lang="es-ES" sz="3200" dirty="0" smtClean="0"/>
              <a:t> del planeta. </a:t>
            </a:r>
            <a:r>
              <a:rPr lang="es-ES" sz="3200" b="1" u="sng" dirty="0" smtClean="0"/>
              <a:t>Es un indicador clave para la sostenibilidad. </a:t>
            </a:r>
            <a:endParaRPr lang="en-US" sz="3200" b="1" u="sng" dirty="0"/>
          </a:p>
        </p:txBody>
      </p:sp>
      <p:sp>
        <p:nvSpPr>
          <p:cNvPr id="3" name="Rectángulo 2"/>
          <p:cNvSpPr/>
          <p:nvPr/>
        </p:nvSpPr>
        <p:spPr>
          <a:xfrm>
            <a:off x="1184189" y="2949831"/>
            <a:ext cx="9823622" cy="2831544"/>
          </a:xfrm>
          <a:prstGeom prst="rect">
            <a:avLst/>
          </a:prstGeom>
        </p:spPr>
        <p:txBody>
          <a:bodyPr wrap="square">
            <a:spAutoFit/>
          </a:bodyPr>
          <a:lstStyle/>
          <a:p>
            <a:endParaRPr lang="es-ES" dirty="0" smtClean="0"/>
          </a:p>
          <a:p>
            <a:pPr algn="just"/>
            <a:r>
              <a:rPr lang="es-ES" sz="3200" b="1" u="sng" dirty="0" smtClean="0">
                <a:solidFill>
                  <a:srgbClr val="00B050"/>
                </a:solidFill>
              </a:rPr>
              <a:t>COMPONENTES ABIOTICOS.</a:t>
            </a:r>
          </a:p>
          <a:p>
            <a:pPr algn="just"/>
            <a:r>
              <a:rPr lang="es-ES" sz="3200" dirty="0" smtClean="0"/>
              <a:t>Principales frenos de la población. Son </a:t>
            </a:r>
            <a:r>
              <a:rPr lang="es-ES" sz="3200" dirty="0" smtClean="0">
                <a:solidFill>
                  <a:srgbClr val="7030A0"/>
                </a:solidFill>
              </a:rPr>
              <a:t>factores sin vida. </a:t>
            </a:r>
            <a:r>
              <a:rPr lang="es-ES" sz="3200" dirty="0" smtClean="0"/>
              <a:t>Son distintos componentes que determinan el espacio físico en el que habitan los seres vivos. Ejemplo. Agua,     luz, humedad, aire.</a:t>
            </a:r>
            <a:endParaRPr lang="es-ES" sz="3200" dirty="0"/>
          </a:p>
        </p:txBody>
      </p:sp>
    </p:spTree>
    <p:extLst>
      <p:ext uri="{BB962C8B-B14F-4D97-AF65-F5344CB8AC3E}">
        <p14:creationId xmlns:p14="http://schemas.microsoft.com/office/powerpoint/2010/main" val="1655880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77042" y="955429"/>
            <a:ext cx="9020433" cy="1015663"/>
          </a:xfrm>
          <a:prstGeom prst="rect">
            <a:avLst/>
          </a:prstGeom>
        </p:spPr>
        <p:txBody>
          <a:bodyPr wrap="square">
            <a:spAutoFit/>
          </a:bodyPr>
          <a:lstStyle/>
          <a:p>
            <a:pPr algn="just"/>
            <a:r>
              <a:rPr lang="es-ES" sz="3000" dirty="0"/>
              <a:t>La contaminación del aire es la fuente de </a:t>
            </a:r>
            <a:r>
              <a:rPr lang="es-ES" sz="3000" b="1" dirty="0"/>
              <a:t>smog</a:t>
            </a:r>
            <a:r>
              <a:rPr lang="es-ES" sz="3000" dirty="0"/>
              <a:t>, </a:t>
            </a:r>
            <a:r>
              <a:rPr lang="es-ES" sz="3000" b="1" dirty="0"/>
              <a:t>lluvia ácida </a:t>
            </a:r>
            <a:r>
              <a:rPr lang="es-ES" sz="3000" dirty="0"/>
              <a:t>y el posible </a:t>
            </a:r>
            <a:r>
              <a:rPr lang="es-ES" sz="3000" b="1" dirty="0"/>
              <a:t>calentamiento mundial</a:t>
            </a:r>
            <a:endParaRPr lang="en-US" sz="3000" b="1" dirty="0"/>
          </a:p>
        </p:txBody>
      </p:sp>
      <p:sp>
        <p:nvSpPr>
          <p:cNvPr id="3" name="Rectángulo 2"/>
          <p:cNvSpPr/>
          <p:nvPr/>
        </p:nvSpPr>
        <p:spPr>
          <a:xfrm>
            <a:off x="177042" y="1942649"/>
            <a:ext cx="9847439" cy="553998"/>
          </a:xfrm>
          <a:prstGeom prst="rect">
            <a:avLst/>
          </a:prstGeom>
        </p:spPr>
        <p:txBody>
          <a:bodyPr wrap="none">
            <a:spAutoFit/>
          </a:bodyPr>
          <a:lstStyle/>
          <a:p>
            <a:r>
              <a:rPr lang="en-US" sz="3000" b="1" u="sng" dirty="0"/>
              <a:t>Smog</a:t>
            </a:r>
            <a:r>
              <a:rPr lang="en-US" sz="3000" dirty="0"/>
              <a:t> se </a:t>
            </a:r>
            <a:r>
              <a:rPr lang="en-US" sz="3000" dirty="0" err="1"/>
              <a:t>clasifica</a:t>
            </a:r>
            <a:r>
              <a:rPr lang="en-US" sz="3000" dirty="0"/>
              <a:t> </a:t>
            </a:r>
            <a:r>
              <a:rPr lang="en-US" sz="3000" dirty="0" err="1"/>
              <a:t>como</a:t>
            </a:r>
            <a:r>
              <a:rPr lang="en-US" sz="3000" dirty="0"/>
              <a:t> </a:t>
            </a:r>
            <a:r>
              <a:rPr lang="en-US" sz="3000" b="1" dirty="0" err="1">
                <a:solidFill>
                  <a:srgbClr val="00B050"/>
                </a:solidFill>
              </a:rPr>
              <a:t>niebla</a:t>
            </a:r>
            <a:r>
              <a:rPr lang="en-US" sz="3000" b="1" dirty="0">
                <a:solidFill>
                  <a:srgbClr val="00B050"/>
                </a:solidFill>
              </a:rPr>
              <a:t> </a:t>
            </a:r>
            <a:r>
              <a:rPr lang="en-US" sz="3000" b="1" dirty="0" err="1">
                <a:solidFill>
                  <a:srgbClr val="00B050"/>
                </a:solidFill>
              </a:rPr>
              <a:t>fotoquímica</a:t>
            </a:r>
            <a:r>
              <a:rPr lang="en-US" sz="3000" b="1" dirty="0">
                <a:solidFill>
                  <a:srgbClr val="00B050"/>
                </a:solidFill>
              </a:rPr>
              <a:t> </a:t>
            </a:r>
            <a:r>
              <a:rPr lang="en-US" sz="3000" dirty="0" smtClean="0"/>
              <a:t>e </a:t>
            </a:r>
            <a:r>
              <a:rPr lang="en-US" sz="3000" b="1" dirty="0" smtClean="0">
                <a:solidFill>
                  <a:srgbClr val="00B050"/>
                </a:solidFill>
              </a:rPr>
              <a:t>smog</a:t>
            </a:r>
            <a:r>
              <a:rPr lang="en-US" sz="3000" dirty="0" smtClean="0"/>
              <a:t> </a:t>
            </a:r>
            <a:r>
              <a:rPr lang="en-US" sz="3000" b="1" dirty="0" smtClean="0">
                <a:solidFill>
                  <a:srgbClr val="00B050"/>
                </a:solidFill>
              </a:rPr>
              <a:t>industrial</a:t>
            </a:r>
            <a:r>
              <a:rPr lang="en-US" sz="3000" dirty="0"/>
              <a:t>. </a:t>
            </a:r>
          </a:p>
        </p:txBody>
      </p:sp>
      <p:sp>
        <p:nvSpPr>
          <p:cNvPr id="5" name="Rectángulo 4"/>
          <p:cNvSpPr/>
          <p:nvPr/>
        </p:nvSpPr>
        <p:spPr>
          <a:xfrm>
            <a:off x="177042" y="2525719"/>
            <a:ext cx="11837915" cy="1938992"/>
          </a:xfrm>
          <a:prstGeom prst="rect">
            <a:avLst/>
          </a:prstGeom>
        </p:spPr>
        <p:txBody>
          <a:bodyPr wrap="square">
            <a:spAutoFit/>
          </a:bodyPr>
          <a:lstStyle/>
          <a:p>
            <a:pPr algn="just"/>
            <a:r>
              <a:rPr lang="es-ES" sz="3000" b="1" u="sng" dirty="0" smtClean="0"/>
              <a:t>- Niebla </a:t>
            </a:r>
            <a:r>
              <a:rPr lang="es-ES" sz="3000" b="1" u="sng" dirty="0"/>
              <a:t>fotoquímica</a:t>
            </a:r>
            <a:r>
              <a:rPr lang="es-ES" sz="3000" dirty="0"/>
              <a:t>, a menudo se evidencia por la nube marrón que cuelga sobre ciudades densamente pobladas, se crea por la interacción de la luz solar con moléculas de contaminantes </a:t>
            </a:r>
            <a:r>
              <a:rPr lang="es-ES" sz="3000" dirty="0" smtClean="0"/>
              <a:t>primarios. Es tóxica tanto para los seres humanos como los animales.</a:t>
            </a:r>
            <a:endParaRPr lang="en-US" sz="3000" dirty="0"/>
          </a:p>
        </p:txBody>
      </p:sp>
      <p:sp>
        <p:nvSpPr>
          <p:cNvPr id="7" name="Rectángulo 6"/>
          <p:cNvSpPr/>
          <p:nvPr/>
        </p:nvSpPr>
        <p:spPr>
          <a:xfrm>
            <a:off x="1545021" y="4464711"/>
            <a:ext cx="10415751" cy="1938992"/>
          </a:xfrm>
          <a:prstGeom prst="rect">
            <a:avLst/>
          </a:prstGeom>
        </p:spPr>
        <p:txBody>
          <a:bodyPr wrap="square">
            <a:spAutoFit/>
          </a:bodyPr>
          <a:lstStyle/>
          <a:p>
            <a:pPr algn="just"/>
            <a:r>
              <a:rPr lang="es-ES" sz="3000" b="1" u="sng" dirty="0" smtClean="0"/>
              <a:t>- El </a:t>
            </a:r>
            <a:r>
              <a:rPr lang="es-ES" sz="3000" b="1" u="sng" dirty="0"/>
              <a:t>smog industrial </a:t>
            </a:r>
            <a:r>
              <a:rPr lang="es-ES" sz="3000" dirty="0"/>
              <a:t>se caracteriza por la niebla gris-marrón que se cierne sobre zonas industriales y se atribuye a la interacción de la luz solar, las moléculas de aire y dióxido de azufre. El resultado es, de nuevo, el aire tóxico.</a:t>
            </a:r>
            <a:endParaRPr lang="en-US" sz="3000" dirty="0"/>
          </a:p>
        </p:txBody>
      </p:sp>
    </p:spTree>
    <p:extLst>
      <p:ext uri="{BB962C8B-B14F-4D97-AF65-F5344CB8AC3E}">
        <p14:creationId xmlns:p14="http://schemas.microsoft.com/office/powerpoint/2010/main" val="3911075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2023763" y="1020118"/>
            <a:ext cx="8144474" cy="646331"/>
          </a:xfrm>
          <a:prstGeom prst="rect">
            <a:avLst/>
          </a:prstGeom>
        </p:spPr>
        <p:txBody>
          <a:bodyPr wrap="none">
            <a:spAutoFit/>
          </a:bodyPr>
          <a:lstStyle/>
          <a:p>
            <a:r>
              <a:rPr lang="en-US" sz="3600" b="1" dirty="0"/>
              <a:t>CONSECUENCIAS DE LA CONTAMINACIÓN</a:t>
            </a:r>
          </a:p>
        </p:txBody>
      </p:sp>
      <p:sp>
        <p:nvSpPr>
          <p:cNvPr id="3" name="Rectángulo 2"/>
          <p:cNvSpPr/>
          <p:nvPr/>
        </p:nvSpPr>
        <p:spPr>
          <a:xfrm>
            <a:off x="1318053" y="1666449"/>
            <a:ext cx="9728888" cy="5047536"/>
          </a:xfrm>
          <a:prstGeom prst="rect">
            <a:avLst/>
          </a:prstGeom>
        </p:spPr>
        <p:txBody>
          <a:bodyPr wrap="square">
            <a:spAutoFit/>
          </a:bodyPr>
          <a:lstStyle/>
          <a:p>
            <a:r>
              <a:rPr lang="es-ES" sz="3400" b="1" u="sng" dirty="0"/>
              <a:t>1.- El cambio climático </a:t>
            </a:r>
            <a:endParaRPr lang="es-ES" sz="3400" b="1" u="sng" dirty="0" smtClean="0"/>
          </a:p>
          <a:p>
            <a:pPr algn="just"/>
            <a:r>
              <a:rPr lang="es-ES" sz="3200" dirty="0" smtClean="0"/>
              <a:t>El </a:t>
            </a:r>
            <a:r>
              <a:rPr lang="es-ES" sz="3200" dirty="0"/>
              <a:t>cambio climático se manifiesta por alteraciones en la atmósfera y un significativo cambio de temperatura en la tierra. La capa más baja de la atmósfera, conocida como tropósfera, contiene a los gases, que son responsables en gran parte de la temperatura del planeta, y por lo tanto, de crear condiciones aptas para la vida. Este fenómeno </a:t>
            </a:r>
            <a:r>
              <a:rPr lang="es-ES" sz="3200" dirty="0">
                <a:solidFill>
                  <a:srgbClr val="7030A0"/>
                </a:solidFill>
              </a:rPr>
              <a:t>ha modificado la cantidad de lluvia, humedad, nubosidad y temperatura </a:t>
            </a:r>
            <a:r>
              <a:rPr lang="es-ES" sz="3200" dirty="0"/>
              <a:t>que se presentaba habitualmente en ciertos lugares del </a:t>
            </a:r>
            <a:r>
              <a:rPr lang="es-ES" sz="3200" dirty="0" smtClean="0"/>
              <a:t>planeta.</a:t>
            </a:r>
            <a:endParaRPr lang="en-US" sz="3200" dirty="0"/>
          </a:p>
        </p:txBody>
      </p:sp>
    </p:spTree>
    <p:extLst>
      <p:ext uri="{BB962C8B-B14F-4D97-AF65-F5344CB8AC3E}">
        <p14:creationId xmlns:p14="http://schemas.microsoft.com/office/powerpoint/2010/main" val="4083740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379836" y="1031438"/>
            <a:ext cx="9654747" cy="5509200"/>
          </a:xfrm>
          <a:prstGeom prst="rect">
            <a:avLst/>
          </a:prstGeom>
        </p:spPr>
        <p:txBody>
          <a:bodyPr wrap="square">
            <a:spAutoFit/>
          </a:bodyPr>
          <a:lstStyle/>
          <a:p>
            <a:pPr algn="just"/>
            <a:r>
              <a:rPr lang="es-ES" sz="3200" b="1" u="sng" dirty="0"/>
              <a:t>2. Efecto Invernadero</a:t>
            </a:r>
          </a:p>
          <a:p>
            <a:pPr algn="just"/>
            <a:endParaRPr lang="es-ES" sz="1000" dirty="0"/>
          </a:p>
          <a:p>
            <a:pPr algn="just"/>
            <a:r>
              <a:rPr lang="es-ES" sz="3100" dirty="0"/>
              <a:t>El efecto invernadero se presenta al existir una atmósfera capaz de absorber radiación infrarroja por medio de gases tales como el dióxido de carbono (CO2), el vapor de agua, el ozono (O3), el óxido nitroso (N2O), el metano (CH4) y los clorofluorocarbonos (</a:t>
            </a:r>
            <a:r>
              <a:rPr lang="es-ES" sz="3100" dirty="0" err="1"/>
              <a:t>CFCs</a:t>
            </a:r>
            <a:r>
              <a:rPr lang="es-ES" sz="3100" dirty="0"/>
              <a:t>). Las concentraciones de estos gases en la atmósfera son tan pequeñas que se conocen como </a:t>
            </a:r>
            <a:r>
              <a:rPr lang="es-ES" sz="3100" dirty="0">
                <a:solidFill>
                  <a:srgbClr val="7030A0"/>
                </a:solidFill>
              </a:rPr>
              <a:t>gases traza</a:t>
            </a:r>
            <a:r>
              <a:rPr lang="es-ES" sz="3100" dirty="0"/>
              <a:t>. Toda la actividad del ser humano industrializado ha aumentado el volumen de "gases de efecto invernadero" en la atmósfera, sobre todo de dióxido de carbono, metano y óxido </a:t>
            </a:r>
            <a:r>
              <a:rPr lang="es-ES" sz="3100" dirty="0" smtClean="0"/>
              <a:t>nitroso.</a:t>
            </a:r>
            <a:endParaRPr lang="en-US" sz="3100" dirty="0"/>
          </a:p>
        </p:txBody>
      </p:sp>
    </p:spTree>
    <p:extLst>
      <p:ext uri="{BB962C8B-B14F-4D97-AF65-F5344CB8AC3E}">
        <p14:creationId xmlns:p14="http://schemas.microsoft.com/office/powerpoint/2010/main" val="424852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s gases de efecto invernadero vuelven a batir un récord | Voice of  America - Spanish"/>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p:spPr>
      </p:pic>
    </p:spTree>
    <p:extLst>
      <p:ext uri="{BB962C8B-B14F-4D97-AF65-F5344CB8AC3E}">
        <p14:creationId xmlns:p14="http://schemas.microsoft.com/office/powerpoint/2010/main" val="1200231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594023" y="1028343"/>
            <a:ext cx="9106928" cy="6155531"/>
          </a:xfrm>
          <a:prstGeom prst="rect">
            <a:avLst/>
          </a:prstGeom>
        </p:spPr>
        <p:txBody>
          <a:bodyPr wrap="square">
            <a:spAutoFit/>
          </a:bodyPr>
          <a:lstStyle/>
          <a:p>
            <a:pPr algn="just"/>
            <a:r>
              <a:rPr lang="es-ES" sz="3200" b="1" u="sng" dirty="0"/>
              <a:t>3.Desertificación</a:t>
            </a:r>
          </a:p>
          <a:p>
            <a:pPr algn="just"/>
            <a:endParaRPr lang="es-ES" sz="1000" dirty="0"/>
          </a:p>
          <a:p>
            <a:pPr algn="just"/>
            <a:r>
              <a:rPr lang="es-ES" sz="3200" dirty="0"/>
              <a:t>Se entiende por desertificación, la degradación de la tierra en regiones áridas, semiáridas y subhúmedas secas, resultado de diversos factores, incluso variaciones climáticas y actividades humanas. Degradación de las tierras implica la reducción o la pérdida de la productividad y complejidad biológica o económica de las tierras agrícolas, los pastizales, y las regiones forestadas, y se debe principalmente a la variabilidad climática y a las actividades antrópicas no sustentables. </a:t>
            </a:r>
          </a:p>
          <a:p>
            <a:pPr algn="just"/>
            <a:endParaRPr lang="es-ES" sz="3200" dirty="0"/>
          </a:p>
        </p:txBody>
      </p:sp>
    </p:spTree>
    <p:extLst>
      <p:ext uri="{BB962C8B-B14F-4D97-AF65-F5344CB8AC3E}">
        <p14:creationId xmlns:p14="http://schemas.microsoft.com/office/powerpoint/2010/main" val="1155908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guntas frecuentes acerca de la desertificación – SGK-Planet"/>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9074" cy="3615559"/>
          </a:xfrm>
          <a:prstGeom prst="rect">
            <a:avLst/>
          </a:prstGeom>
          <a:noFill/>
          <a:ln>
            <a:noFill/>
          </a:ln>
        </p:spPr>
      </p:pic>
      <p:pic>
        <p:nvPicPr>
          <p:cNvPr id="5" name="Imagen 4" descr="2.2. Desertización en el mundo y en España"/>
          <p:cNvPicPr/>
          <p:nvPr/>
        </p:nvPicPr>
        <p:blipFill>
          <a:blip r:embed="rId3">
            <a:extLst>
              <a:ext uri="{28A0092B-C50C-407E-A947-70E740481C1C}">
                <a14:useLocalDpi xmlns:a14="http://schemas.microsoft.com/office/drawing/2010/main" val="0"/>
              </a:ext>
            </a:extLst>
          </a:blip>
          <a:srcRect/>
          <a:stretch>
            <a:fillRect/>
          </a:stretch>
        </p:blipFill>
        <p:spPr bwMode="auto">
          <a:xfrm>
            <a:off x="6259074" y="2870967"/>
            <a:ext cx="5932926" cy="3987033"/>
          </a:xfrm>
          <a:prstGeom prst="rect">
            <a:avLst/>
          </a:prstGeom>
          <a:noFill/>
          <a:ln>
            <a:noFill/>
          </a:ln>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15559"/>
            <a:ext cx="6259074" cy="324523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075" y="0"/>
            <a:ext cx="5932926" cy="2868175"/>
          </a:xfrm>
          <a:prstGeom prst="rect">
            <a:avLst/>
          </a:prstGeom>
        </p:spPr>
      </p:pic>
    </p:spTree>
    <p:extLst>
      <p:ext uri="{BB962C8B-B14F-4D97-AF65-F5344CB8AC3E}">
        <p14:creationId xmlns:p14="http://schemas.microsoft.com/office/powerpoint/2010/main" val="3391657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594022" y="1069026"/>
            <a:ext cx="8563232" cy="5632311"/>
          </a:xfrm>
          <a:prstGeom prst="rect">
            <a:avLst/>
          </a:prstGeom>
        </p:spPr>
        <p:txBody>
          <a:bodyPr wrap="square">
            <a:spAutoFit/>
          </a:bodyPr>
          <a:lstStyle/>
          <a:p>
            <a:pPr algn="just"/>
            <a:r>
              <a:rPr lang="es-ES" sz="3400" dirty="0"/>
              <a:t>Las tres principales causas de la </a:t>
            </a:r>
            <a:r>
              <a:rPr lang="es-ES" sz="3400" dirty="0" smtClean="0"/>
              <a:t>desertificación:</a:t>
            </a:r>
            <a:endParaRPr lang="es-ES" sz="2000" dirty="0" smtClean="0"/>
          </a:p>
          <a:p>
            <a:pPr algn="just"/>
            <a:r>
              <a:rPr lang="es-ES" sz="3400" dirty="0"/>
              <a:t>	</a:t>
            </a:r>
            <a:endParaRPr lang="es-ES" sz="3400" dirty="0" smtClean="0"/>
          </a:p>
          <a:p>
            <a:pPr algn="just"/>
            <a:r>
              <a:rPr lang="es-ES" sz="3400" dirty="0"/>
              <a:t>	</a:t>
            </a:r>
            <a:r>
              <a:rPr lang="es-ES" sz="3400" dirty="0" smtClean="0"/>
              <a:t>1.-El sobrepastoreo</a:t>
            </a:r>
          </a:p>
          <a:p>
            <a:pPr algn="just"/>
            <a:r>
              <a:rPr lang="es-ES" sz="3400" dirty="0"/>
              <a:t>	</a:t>
            </a:r>
            <a:r>
              <a:rPr lang="es-ES" sz="3400" dirty="0" smtClean="0"/>
              <a:t>2.-La </a:t>
            </a:r>
            <a:r>
              <a:rPr lang="es-ES" sz="3400" dirty="0"/>
              <a:t>deforestación </a:t>
            </a:r>
            <a:endParaRPr lang="es-ES" sz="3400" dirty="0" smtClean="0"/>
          </a:p>
          <a:p>
            <a:pPr algn="just"/>
            <a:r>
              <a:rPr lang="es-ES" sz="3400" dirty="0"/>
              <a:t>	</a:t>
            </a:r>
            <a:r>
              <a:rPr lang="es-ES" sz="3400" dirty="0" smtClean="0"/>
              <a:t>3.-La agricultura </a:t>
            </a:r>
            <a:r>
              <a:rPr lang="es-ES" sz="3400" dirty="0"/>
              <a:t>no sustentable. </a:t>
            </a:r>
            <a:endParaRPr lang="es-ES" sz="3400" dirty="0" smtClean="0"/>
          </a:p>
          <a:p>
            <a:pPr algn="just"/>
            <a:endParaRPr lang="es-ES" sz="2000" dirty="0"/>
          </a:p>
          <a:p>
            <a:pPr algn="just"/>
            <a:r>
              <a:rPr lang="es-ES" sz="3400" dirty="0" smtClean="0"/>
              <a:t>Las </a:t>
            </a:r>
            <a:r>
              <a:rPr lang="es-ES" sz="3400" dirty="0"/>
              <a:t>prácticas agrícolas no sustentables eliminan los nutrientes del suelo, salinizándolo, desecándolo, compactándolo o sellando su superficie y provocando la acumulación de sustancias tóxicas. </a:t>
            </a:r>
          </a:p>
        </p:txBody>
      </p:sp>
    </p:spTree>
    <p:extLst>
      <p:ext uri="{BB962C8B-B14F-4D97-AF65-F5344CB8AC3E}">
        <p14:creationId xmlns:p14="http://schemas.microsoft.com/office/powerpoint/2010/main" val="2700211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602260" y="939789"/>
            <a:ext cx="9494108" cy="5324535"/>
          </a:xfrm>
          <a:prstGeom prst="rect">
            <a:avLst/>
          </a:prstGeom>
        </p:spPr>
        <p:txBody>
          <a:bodyPr wrap="square">
            <a:spAutoFit/>
          </a:bodyPr>
          <a:lstStyle/>
          <a:p>
            <a:pPr algn="just"/>
            <a:r>
              <a:rPr lang="es-ES" sz="3200" b="1" u="sng" dirty="0"/>
              <a:t>4. Deforestación. </a:t>
            </a:r>
          </a:p>
          <a:p>
            <a:pPr algn="just"/>
            <a:endParaRPr lang="es-ES" sz="1000" dirty="0"/>
          </a:p>
          <a:p>
            <a:pPr algn="just"/>
            <a:r>
              <a:rPr lang="es-ES" sz="3200" dirty="0"/>
              <a:t>La deforestación es una de las modalidades más drásticas de las alteraciones de la cobertura de la tierra que se producen por acción humana. La tala continua reduce la superficie cubierta por los </a:t>
            </a:r>
            <a:r>
              <a:rPr lang="es-ES" sz="3200" dirty="0" smtClean="0"/>
              <a:t>bosques. En </a:t>
            </a:r>
            <a:r>
              <a:rPr lang="es-ES" sz="3200" dirty="0"/>
              <a:t>los bosques tropicales se ha desarrollado la silvicultura comercial de forma descontrolada, y la agricultura, que están provocando una deforestación masiva.</a:t>
            </a:r>
          </a:p>
          <a:p>
            <a:pPr algn="just"/>
            <a:endParaRPr lang="es-ES" sz="1000" dirty="0"/>
          </a:p>
          <a:p>
            <a:pPr algn="just"/>
            <a:r>
              <a:rPr lang="es-ES" sz="3200" dirty="0"/>
              <a:t>Un árbol es un complejo ecosistema que representa el modo de subsistencia de numerosos seres vivos. </a:t>
            </a:r>
          </a:p>
        </p:txBody>
      </p:sp>
    </p:spTree>
    <p:extLst>
      <p:ext uri="{BB962C8B-B14F-4D97-AF65-F5344CB8AC3E}">
        <p14:creationId xmlns:p14="http://schemas.microsoft.com/office/powerpoint/2010/main" val="3473565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EFORESTACIÓN, CONSECUENCIAS DE LA DEFORESTACIÓ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48552" cy="3825766"/>
          </a:xfrm>
          <a:prstGeom prst="rect">
            <a:avLst/>
          </a:prstGeom>
          <a:noFill/>
          <a:ln>
            <a:noFill/>
          </a:ln>
        </p:spPr>
      </p:pic>
      <p:pic>
        <p:nvPicPr>
          <p:cNvPr id="1026" name="Picture 2" descr="Amazonia pierde millones de toneladas de carbono debido a la deforest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552" y="0"/>
            <a:ext cx="6043447" cy="38257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deforestación y sus efectos negativos en el medio ambiente - Blog  MegaShop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5766"/>
            <a:ext cx="6148552" cy="3032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rasar para cultivar: una radiografía de la deforestación en Argentina -  Infob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979" y="3825766"/>
            <a:ext cx="6117020" cy="303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57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53977" y="903739"/>
            <a:ext cx="9716531" cy="5355312"/>
          </a:xfrm>
          <a:prstGeom prst="rect">
            <a:avLst/>
          </a:prstGeom>
        </p:spPr>
        <p:txBody>
          <a:bodyPr wrap="square">
            <a:spAutoFit/>
          </a:bodyPr>
          <a:lstStyle/>
          <a:p>
            <a:r>
              <a:rPr lang="es-ES" sz="3200" b="1" u="sng" dirty="0"/>
              <a:t>5. Contaminación atmosférica. </a:t>
            </a:r>
          </a:p>
          <a:p>
            <a:endParaRPr lang="es-ES" sz="1000" dirty="0"/>
          </a:p>
          <a:p>
            <a:pPr algn="just"/>
            <a:r>
              <a:rPr lang="es-ES" sz="3000" dirty="0"/>
              <a:t>La emisión de contaminantes al aire se incrementó de manera dramática a partir de la Revolución </a:t>
            </a:r>
            <a:r>
              <a:rPr lang="es-ES" sz="3000" dirty="0" smtClean="0"/>
              <a:t>Industrial.</a:t>
            </a:r>
            <a:endParaRPr lang="es-ES" sz="1000" dirty="0" smtClean="0"/>
          </a:p>
          <a:p>
            <a:pPr algn="just"/>
            <a:r>
              <a:rPr lang="es-ES" sz="3000" b="1" dirty="0" smtClean="0"/>
              <a:t>El </a:t>
            </a:r>
            <a:r>
              <a:rPr lang="es-ES" sz="3000" b="1" dirty="0"/>
              <a:t>smog </a:t>
            </a:r>
            <a:r>
              <a:rPr lang="es-ES" sz="3000" dirty="0"/>
              <a:t>es una palabra de origen inglés formada por la unión de </a:t>
            </a:r>
            <a:r>
              <a:rPr lang="es-ES" sz="3000" dirty="0" err="1"/>
              <a:t>smoke</a:t>
            </a:r>
            <a:r>
              <a:rPr lang="es-ES" sz="3000" dirty="0"/>
              <a:t> (humo) y </a:t>
            </a:r>
            <a:r>
              <a:rPr lang="es-ES" sz="3000" dirty="0" err="1"/>
              <a:t>fog</a:t>
            </a:r>
            <a:r>
              <a:rPr lang="es-ES" sz="3000" dirty="0"/>
              <a:t>  (niebla),  que  </a:t>
            </a:r>
            <a:r>
              <a:rPr lang="es-ES" sz="3000" dirty="0">
                <a:solidFill>
                  <a:srgbClr val="7030A0"/>
                </a:solidFill>
              </a:rPr>
              <a:t>se  usa  para designar a las nieblas compuestas por contaminantes sólidos de las ciudades, industrias y tubos de escape de los vehículos.  </a:t>
            </a:r>
          </a:p>
          <a:p>
            <a:pPr algn="just"/>
            <a:r>
              <a:rPr lang="es-ES" sz="3000" dirty="0"/>
              <a:t>Los principales contaminantes relacionados con la calidad del aire son el bióxido de azufre (SO2), monóxido de carbono  (CO), óxidos  de  nitrógeno  (</a:t>
            </a:r>
            <a:r>
              <a:rPr lang="es-ES" sz="3000" dirty="0" err="1"/>
              <a:t>NOx</a:t>
            </a:r>
            <a:r>
              <a:rPr lang="es-ES" sz="3000" dirty="0"/>
              <a:t>),  partículas  suspendidas,  compuestos  orgánicos  volátiles  (COV)  y ozono (O3). </a:t>
            </a:r>
          </a:p>
        </p:txBody>
      </p:sp>
    </p:spTree>
    <p:extLst>
      <p:ext uri="{BB962C8B-B14F-4D97-AF65-F5344CB8AC3E}">
        <p14:creationId xmlns:p14="http://schemas.microsoft.com/office/powerpoint/2010/main" val="1331593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157416" y="1050409"/>
            <a:ext cx="9951308" cy="3046988"/>
          </a:xfrm>
          <a:prstGeom prst="rect">
            <a:avLst/>
          </a:prstGeom>
        </p:spPr>
        <p:txBody>
          <a:bodyPr wrap="square">
            <a:spAutoFit/>
          </a:bodyPr>
          <a:lstStyle/>
          <a:p>
            <a:pPr algn="just"/>
            <a:r>
              <a:rPr lang="es-ES" sz="3200" b="1" u="sng" dirty="0" smtClean="0">
                <a:solidFill>
                  <a:srgbClr val="00B050"/>
                </a:solidFill>
              </a:rPr>
              <a:t>ECOSISTEMA</a:t>
            </a:r>
          </a:p>
          <a:p>
            <a:pPr algn="just"/>
            <a:r>
              <a:rPr lang="es-ES" sz="3200" dirty="0" smtClean="0"/>
              <a:t>Es el conjunto que conforman ciertas especies de animales, vegetales, bacterias y hongos que se relacionan entre sí. La diferencia entre ecosistema y medio ambiente es que un ecosistema es un lugar determinado con condiciones propias.</a:t>
            </a:r>
            <a:endParaRPr lang="en-US" sz="3200" dirty="0"/>
          </a:p>
        </p:txBody>
      </p:sp>
      <p:sp>
        <p:nvSpPr>
          <p:cNvPr id="3" name="Rectángulo 2"/>
          <p:cNvSpPr/>
          <p:nvPr/>
        </p:nvSpPr>
        <p:spPr>
          <a:xfrm>
            <a:off x="1157416" y="3732034"/>
            <a:ext cx="9951308" cy="2831544"/>
          </a:xfrm>
          <a:prstGeom prst="rect">
            <a:avLst/>
          </a:prstGeom>
        </p:spPr>
        <p:txBody>
          <a:bodyPr wrap="square">
            <a:spAutoFit/>
          </a:bodyPr>
          <a:lstStyle/>
          <a:p>
            <a:endParaRPr lang="es-ES" dirty="0" smtClean="0"/>
          </a:p>
          <a:p>
            <a:pPr algn="just"/>
            <a:r>
              <a:rPr lang="es-ES" sz="3200" b="1" u="sng" dirty="0" smtClean="0">
                <a:solidFill>
                  <a:srgbClr val="00B050"/>
                </a:solidFill>
              </a:rPr>
              <a:t>CONTAMINACION</a:t>
            </a:r>
          </a:p>
          <a:p>
            <a:pPr algn="just"/>
            <a:r>
              <a:rPr lang="es-ES" sz="3200" dirty="0" smtClean="0"/>
              <a:t>Es la entrada de agentes biológicos, químicos o físicos a un medio que no pertenecen. Cualquier modificación de la composición natural de un medio; por ejemplo, agua aire o alimentos.</a:t>
            </a:r>
            <a:endParaRPr lang="es-ES" sz="3200" dirty="0"/>
          </a:p>
        </p:txBody>
      </p:sp>
    </p:spTree>
    <p:extLst>
      <p:ext uri="{BB962C8B-B14F-4D97-AF65-F5344CB8AC3E}">
        <p14:creationId xmlns:p14="http://schemas.microsoft.com/office/powerpoint/2010/main" val="2850887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318054" y="404078"/>
            <a:ext cx="9555891" cy="6155531"/>
          </a:xfrm>
          <a:prstGeom prst="rect">
            <a:avLst/>
          </a:prstGeom>
        </p:spPr>
        <p:txBody>
          <a:bodyPr wrap="square">
            <a:spAutoFit/>
          </a:bodyPr>
          <a:lstStyle/>
          <a:p>
            <a:pPr algn="just"/>
            <a:r>
              <a:rPr lang="es-ES" sz="3200" b="1" u="sng" dirty="0">
                <a:solidFill>
                  <a:schemeClr val="bg1"/>
                </a:solidFill>
              </a:rPr>
              <a:t>6. La escasez del agua. </a:t>
            </a:r>
          </a:p>
          <a:p>
            <a:pPr algn="just"/>
            <a:endParaRPr lang="es-ES" sz="1000" dirty="0"/>
          </a:p>
          <a:p>
            <a:pPr algn="just"/>
            <a:r>
              <a:rPr lang="es-ES" sz="3200" dirty="0"/>
              <a:t>La escasez de agua es una realidad con la que conviven a diario los habitantes de las zonas del planeta afectadas por sequía endémica.  Las necesidades crecientes de la población, los cambios climáticos y la alarmante contaminación de ríos y acuíferos subterráneos, hicieron sonar la alarma.  La carencia de agua se debe a múltiples factores: la reducción del agua de lluvia en relación a la que se evapora, las grandes fluctuaciones interanuales en el agua de lluvia, la degradación de la permeabilidad de la tierra a causa de la mala gestión   de   la   misma. </a:t>
            </a:r>
            <a:endParaRPr lang="es-ES" sz="3200" dirty="0" smtClean="0"/>
          </a:p>
          <a:p>
            <a:pPr algn="just"/>
            <a:r>
              <a:rPr lang="es-ES" sz="3200" dirty="0" smtClean="0"/>
              <a:t>(día cero)</a:t>
            </a:r>
            <a:endParaRPr lang="en-US" sz="3200" dirty="0"/>
          </a:p>
        </p:txBody>
      </p:sp>
    </p:spTree>
    <p:extLst>
      <p:ext uri="{BB962C8B-B14F-4D97-AF65-F5344CB8AC3E}">
        <p14:creationId xmlns:p14="http://schemas.microsoft.com/office/powerpoint/2010/main" val="1691383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041" y="0"/>
            <a:ext cx="5699783" cy="3812628"/>
          </a:xfrm>
          <a:prstGeom prst="rect">
            <a:avLst/>
          </a:prstGeom>
        </p:spPr>
      </p:pic>
      <p:pic>
        <p:nvPicPr>
          <p:cNvPr id="1026" name="Picture 2" descr="Ahorrador De Agua Diseam Para Todas Las Llaves Y Regaderas | Mercado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0041" cy="3405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ifos ahorradores de agua para filtro de cocina, Kit de alta presión,  cabezal rociador, boquilla filtro para grifo, difusor aireador para  Baño|Accesorios de grifo de cocina| - AliExp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38224"/>
            <a:ext cx="3090041" cy="32197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ida el agua con inodoros ecológicos | Expok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041" y="3770617"/>
            <a:ext cx="5699783" cy="30873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studiantes del IPN crean regadera ahorradora de agua y energía | ORO ::  Organización Radiofónica de Oaxa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9824" y="0"/>
            <a:ext cx="3402176" cy="20777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Eco Promocionales - Productos 100% Ecológicos 100% Innovad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14" descr="Eco Promocionales - Productos 100% Ecológicos 100% Innovado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9824" y="2077778"/>
            <a:ext cx="3402176" cy="2857500"/>
          </a:xfrm>
          <a:prstGeom prst="rect">
            <a:avLst/>
          </a:prstGeom>
        </p:spPr>
      </p:pic>
      <p:sp>
        <p:nvSpPr>
          <p:cNvPr id="7" name="CuadroTexto 6"/>
          <p:cNvSpPr txBox="1"/>
          <p:nvPr/>
        </p:nvSpPr>
        <p:spPr>
          <a:xfrm>
            <a:off x="9044152" y="5004087"/>
            <a:ext cx="2893520" cy="1785104"/>
          </a:xfrm>
          <a:prstGeom prst="rect">
            <a:avLst/>
          </a:prstGeom>
          <a:noFill/>
        </p:spPr>
        <p:txBody>
          <a:bodyPr wrap="square" rtlCol="0">
            <a:spAutoFit/>
          </a:bodyPr>
          <a:lstStyle/>
          <a:p>
            <a:pPr algn="ctr"/>
            <a:r>
              <a:rPr lang="es-MX" sz="2200" dirty="0" smtClean="0"/>
              <a:t>¿Qué recomendaciones o medidas ha implementado la JMAS de Delicias para ahorrar agua?</a:t>
            </a:r>
            <a:endParaRPr lang="es-MX" sz="2200" dirty="0"/>
          </a:p>
        </p:txBody>
      </p:sp>
    </p:spTree>
    <p:extLst>
      <p:ext uri="{BB962C8B-B14F-4D97-AF65-F5344CB8AC3E}">
        <p14:creationId xmlns:p14="http://schemas.microsoft.com/office/powerpoint/2010/main" val="892937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guas.org.mx/sitio/media/k2/items/cache/7cee367fd12ab81e6ccfd7ebc32d45ef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030" y="1924050"/>
            <a:ext cx="8572500" cy="49339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0" y="0"/>
            <a:ext cx="12192000" cy="1815882"/>
          </a:xfrm>
          <a:prstGeom prst="rect">
            <a:avLst/>
          </a:prstGeom>
          <a:noFill/>
        </p:spPr>
        <p:txBody>
          <a:bodyPr wrap="square" rtlCol="0">
            <a:spAutoFit/>
          </a:bodyPr>
          <a:lstStyle/>
          <a:p>
            <a:r>
              <a:rPr lang="es-MX" sz="2000" dirty="0"/>
              <a:t>De acuerdo con nuevos datos del Instituto de Recursos Mundiales (WRI), al llevar la extracción casi al tope de los suministros, los 23 estados estarían precipitándose a una posible crisis.</a:t>
            </a:r>
            <a:br>
              <a:rPr lang="es-MX" sz="2000" dirty="0"/>
            </a:br>
            <a:r>
              <a:rPr lang="es-MX" dirty="0"/>
              <a:t>Esta organización internacional otorgó a México la categoría de alto estrés hídrico ubicándolo en la posición 24 de 164 en su ranking global.</a:t>
            </a:r>
            <a:r>
              <a:rPr lang="es-MX" sz="2000" dirty="0"/>
              <a:t/>
            </a:r>
            <a:br>
              <a:rPr lang="es-MX" sz="2000" dirty="0"/>
            </a:br>
            <a:r>
              <a:rPr lang="es-MX" dirty="0"/>
              <a:t>En el mundo hay 17 países que se encuentran bajo un estrés hídrico extremadamente alto y una cuarta parte de la humanidad no tiene ni una gota</a:t>
            </a:r>
            <a:r>
              <a:rPr lang="es-MX" dirty="0" smtClean="0"/>
              <a:t>. El </a:t>
            </a:r>
            <a:r>
              <a:rPr lang="es-MX" dirty="0"/>
              <a:t>cambio climático agrava aún más el problema de la </a:t>
            </a:r>
            <a:r>
              <a:rPr lang="es-MX" dirty="0" smtClean="0"/>
              <a:t>escasez </a:t>
            </a:r>
            <a:r>
              <a:rPr lang="es-MX" dirty="0"/>
              <a:t>de agua y a veces lo hace </a:t>
            </a:r>
            <a:r>
              <a:rPr lang="es-MX" dirty="0" smtClean="0"/>
              <a:t>contradictorio.</a:t>
            </a:r>
            <a:endParaRPr lang="es-MX" sz="2000" dirty="0"/>
          </a:p>
        </p:txBody>
      </p:sp>
      <p:sp>
        <p:nvSpPr>
          <p:cNvPr id="5" name="CuadroTexto 4"/>
          <p:cNvSpPr txBox="1"/>
          <p:nvPr/>
        </p:nvSpPr>
        <p:spPr>
          <a:xfrm>
            <a:off x="294290" y="3226676"/>
            <a:ext cx="1524000" cy="2062103"/>
          </a:xfrm>
          <a:prstGeom prst="rect">
            <a:avLst/>
          </a:prstGeom>
          <a:noFill/>
        </p:spPr>
        <p:txBody>
          <a:bodyPr wrap="square" rtlCol="0">
            <a:spAutoFit/>
          </a:bodyPr>
          <a:lstStyle/>
          <a:p>
            <a:pPr algn="ctr"/>
            <a:r>
              <a:rPr lang="es-MX" sz="3200" dirty="0" smtClean="0"/>
              <a:t>EL DÍA CERO en México</a:t>
            </a:r>
            <a:endParaRPr lang="es-MX" sz="3200" dirty="0"/>
          </a:p>
        </p:txBody>
      </p:sp>
    </p:spTree>
    <p:extLst>
      <p:ext uri="{BB962C8B-B14F-4D97-AF65-F5344CB8AC3E}">
        <p14:creationId xmlns:p14="http://schemas.microsoft.com/office/powerpoint/2010/main" val="320740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124466" y="1068508"/>
            <a:ext cx="10194324" cy="5663089"/>
          </a:xfrm>
          <a:prstGeom prst="rect">
            <a:avLst/>
          </a:prstGeom>
        </p:spPr>
        <p:txBody>
          <a:bodyPr wrap="square">
            <a:spAutoFit/>
          </a:bodyPr>
          <a:lstStyle/>
          <a:p>
            <a:pPr algn="just"/>
            <a:r>
              <a:rPr lang="es-ES" sz="3200" b="1" u="sng" dirty="0"/>
              <a:t>7. Inversión térmica.</a:t>
            </a:r>
          </a:p>
          <a:p>
            <a:pPr algn="just"/>
            <a:endParaRPr lang="es-ES" sz="1000" dirty="0"/>
          </a:p>
          <a:p>
            <a:pPr algn="just"/>
            <a:r>
              <a:rPr lang="es-ES" sz="3200" dirty="0"/>
              <a:t>La inversión térmica es un proceso físico que se produce como consecuencia de </a:t>
            </a:r>
            <a:r>
              <a:rPr lang="es-ES" sz="3200" dirty="0">
                <a:solidFill>
                  <a:srgbClr val="7030A0"/>
                </a:solidFill>
              </a:rPr>
              <a:t>un cambio en la forma habitual en que circulan las corrientes de aire</a:t>
            </a:r>
            <a:r>
              <a:rPr lang="es-ES" sz="3200" dirty="0"/>
              <a:t>. Como se sabe el aire caliente es más ligero, por lo que tiende a subir hacia la parte superior de la atmosfera. Cuando el ciclo de movimiento del aire cambia por un enfriamiento rápido de la superficie terrestre o el descenso de grandes masas debido a alta presiones, se forma una capa de aire frío que impide que el aire caliente suba a las partes altas de la atmosfera y se dispersen los contaminantes.</a:t>
            </a:r>
          </a:p>
        </p:txBody>
      </p:sp>
    </p:spTree>
    <p:extLst>
      <p:ext uri="{BB962C8B-B14F-4D97-AF65-F5344CB8AC3E}">
        <p14:creationId xmlns:p14="http://schemas.microsoft.com/office/powerpoint/2010/main" val="570238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Megalópolis בטוויטר: &quot;¿Sabes qué es una inversión térmica y su relación  con la contaminación? Conoce más: #TemporadaDePartículas #CAMegalópolis…  https://t.co/xPcYrVKp2c&quot;"/>
          <p:cNvPicPr>
            <a:picLocks noChangeAspect="1" noChangeArrowheads="1"/>
          </p:cNvPicPr>
          <p:nvPr/>
        </p:nvPicPr>
        <p:blipFill rotWithShape="1">
          <a:blip r:embed="rId2">
            <a:extLst>
              <a:ext uri="{28A0092B-C50C-407E-A947-70E740481C1C}">
                <a14:useLocalDpi xmlns:a14="http://schemas.microsoft.com/office/drawing/2010/main" val="0"/>
              </a:ext>
            </a:extLst>
          </a:blip>
          <a:srcRect l="3396" t="11637" r="3847" b="9898"/>
          <a:stretch/>
        </p:blipFill>
        <p:spPr bwMode="auto">
          <a:xfrm>
            <a:off x="0" y="-4568"/>
            <a:ext cx="12192000" cy="686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4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66335" y="949571"/>
            <a:ext cx="9592962" cy="5663089"/>
          </a:xfrm>
          <a:prstGeom prst="rect">
            <a:avLst/>
          </a:prstGeom>
        </p:spPr>
        <p:txBody>
          <a:bodyPr wrap="square">
            <a:spAutoFit/>
          </a:bodyPr>
          <a:lstStyle/>
          <a:p>
            <a:pPr algn="just"/>
            <a:r>
              <a:rPr lang="es-ES" sz="3200" b="1" u="sng" dirty="0"/>
              <a:t>8. Lluvia ácida.</a:t>
            </a:r>
          </a:p>
          <a:p>
            <a:pPr algn="just"/>
            <a:endParaRPr lang="es-ES" sz="1000" dirty="0"/>
          </a:p>
          <a:p>
            <a:pPr algn="just"/>
            <a:r>
              <a:rPr lang="es-ES" sz="3200" dirty="0"/>
              <a:t>El fenómeno de lluvia ácida es relativamente reciente. </a:t>
            </a:r>
            <a:r>
              <a:rPr lang="es-ES" sz="3200" dirty="0" smtClean="0"/>
              <a:t>La </a:t>
            </a:r>
            <a:r>
              <a:rPr lang="es-ES" sz="3200" dirty="0"/>
              <a:t>lluvia ácida se forma </a:t>
            </a:r>
            <a:r>
              <a:rPr lang="es-ES" sz="3200" dirty="0">
                <a:solidFill>
                  <a:srgbClr val="7030A0"/>
                </a:solidFill>
              </a:rPr>
              <a:t>a causa de la polución y el aumento de la radiación solar en las nubes altas</a:t>
            </a:r>
            <a:r>
              <a:rPr lang="es-ES" sz="3200" dirty="0"/>
              <a:t>. El origen de este fenómeno lo encontramos en el humo que sale de las chimeneas de las fábricas, de los baños públicos, escapes de los vehículos y de los aviones, así como del humo del tabaco. Si bien la lluvia ácida no es mortal puede llegar a provocar alteraciones si una persona o un organismo vivo se ve expuesto a ella de manera constante.</a:t>
            </a:r>
          </a:p>
        </p:txBody>
      </p:sp>
    </p:spTree>
    <p:extLst>
      <p:ext uri="{BB962C8B-B14F-4D97-AF65-F5344CB8AC3E}">
        <p14:creationId xmlns:p14="http://schemas.microsoft.com/office/powerpoint/2010/main" val="1245381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729946" y="926395"/>
            <a:ext cx="9489989" cy="6247864"/>
          </a:xfrm>
          <a:prstGeom prst="rect">
            <a:avLst/>
          </a:prstGeom>
        </p:spPr>
        <p:txBody>
          <a:bodyPr wrap="square">
            <a:spAutoFit/>
          </a:bodyPr>
          <a:lstStyle/>
          <a:p>
            <a:pPr algn="just"/>
            <a:r>
              <a:rPr lang="es-ES" sz="3000" dirty="0"/>
              <a:t>Algunos de los daños a la salud </a:t>
            </a:r>
            <a:r>
              <a:rPr lang="es-ES" sz="3000" dirty="0" smtClean="0"/>
              <a:t>como </a:t>
            </a:r>
            <a:r>
              <a:rPr lang="es-ES" sz="3000" dirty="0"/>
              <a:t>consecuencia de la contaminación son las siguientes:</a:t>
            </a:r>
          </a:p>
          <a:p>
            <a:pPr algn="just"/>
            <a:endParaRPr lang="es-ES" sz="1000" dirty="0"/>
          </a:p>
          <a:p>
            <a:pPr algn="just"/>
            <a:r>
              <a:rPr lang="es-ES" sz="3000" b="1" dirty="0" smtClean="0">
                <a:solidFill>
                  <a:srgbClr val="00B050"/>
                </a:solidFill>
              </a:rPr>
              <a:t>1.- </a:t>
            </a:r>
            <a:r>
              <a:rPr lang="es-ES" sz="3000" dirty="0" smtClean="0"/>
              <a:t>Alergias</a:t>
            </a:r>
            <a:endParaRPr lang="es-ES" sz="3000" dirty="0"/>
          </a:p>
          <a:p>
            <a:pPr algn="just"/>
            <a:r>
              <a:rPr lang="es-ES" sz="3000" b="1" dirty="0" smtClean="0">
                <a:solidFill>
                  <a:srgbClr val="00B050"/>
                </a:solidFill>
              </a:rPr>
              <a:t>2.- </a:t>
            </a:r>
            <a:r>
              <a:rPr lang="es-ES" sz="3000" dirty="0" smtClean="0"/>
              <a:t>Enfermedades </a:t>
            </a:r>
            <a:r>
              <a:rPr lang="es-ES" sz="3000" dirty="0"/>
              <a:t>respiratorias como el asma</a:t>
            </a:r>
          </a:p>
          <a:p>
            <a:pPr algn="just"/>
            <a:r>
              <a:rPr lang="es-ES" sz="3000" b="1" dirty="0" smtClean="0">
                <a:solidFill>
                  <a:srgbClr val="00B050"/>
                </a:solidFill>
              </a:rPr>
              <a:t>3.- </a:t>
            </a:r>
            <a:r>
              <a:rPr lang="es-ES" sz="3000" dirty="0" smtClean="0"/>
              <a:t>Enfermedades </a:t>
            </a:r>
            <a:r>
              <a:rPr lang="es-ES" sz="3000" dirty="0"/>
              <a:t>cutáneas como producto del impacto </a:t>
            </a:r>
            <a:r>
              <a:rPr lang="es-ES" sz="3000" dirty="0" smtClean="0"/>
              <a:t>de </a:t>
            </a:r>
            <a:r>
              <a:rPr lang="es-ES" sz="3000" dirty="0"/>
              <a:t>los rayos UV y del adelgazamiento de la capa de </a:t>
            </a:r>
            <a:r>
              <a:rPr lang="es-ES" sz="3000" dirty="0" smtClean="0"/>
              <a:t>ozono.</a:t>
            </a:r>
            <a:endParaRPr lang="es-ES" sz="3000" dirty="0"/>
          </a:p>
          <a:p>
            <a:pPr algn="just"/>
            <a:r>
              <a:rPr lang="es-ES" sz="3000" b="1" dirty="0" smtClean="0">
                <a:solidFill>
                  <a:srgbClr val="00B050"/>
                </a:solidFill>
              </a:rPr>
              <a:t>4.- </a:t>
            </a:r>
            <a:r>
              <a:rPr lang="es-ES" sz="3000" dirty="0" smtClean="0"/>
              <a:t>Padecimientos </a:t>
            </a:r>
            <a:r>
              <a:rPr lang="es-ES" sz="3000" dirty="0"/>
              <a:t>estomacales por consumo de </a:t>
            </a:r>
            <a:r>
              <a:rPr lang="es-ES" sz="3000" dirty="0" smtClean="0"/>
              <a:t>alimentos </a:t>
            </a:r>
            <a:r>
              <a:rPr lang="es-ES" sz="3000" dirty="0"/>
              <a:t>cosechados en suelos contaminados por </a:t>
            </a:r>
            <a:r>
              <a:rPr lang="es-ES" sz="3000" dirty="0" smtClean="0"/>
              <a:t>plaguicidas</a:t>
            </a:r>
            <a:r>
              <a:rPr lang="es-ES" sz="3000" dirty="0"/>
              <a:t>, fertilizantes, lluvia </a:t>
            </a:r>
            <a:r>
              <a:rPr lang="es-ES" sz="3000" dirty="0" smtClean="0"/>
              <a:t>ácida, etc.</a:t>
            </a:r>
            <a:endParaRPr lang="es-ES" sz="3000" dirty="0"/>
          </a:p>
          <a:p>
            <a:pPr algn="just"/>
            <a:r>
              <a:rPr lang="es-ES" sz="3000" b="1" dirty="0" smtClean="0">
                <a:solidFill>
                  <a:srgbClr val="00B050"/>
                </a:solidFill>
              </a:rPr>
              <a:t>5.- </a:t>
            </a:r>
            <a:r>
              <a:rPr lang="es-ES" sz="3000" dirty="0" smtClean="0"/>
              <a:t>Problemas </a:t>
            </a:r>
            <a:r>
              <a:rPr lang="es-ES" sz="3000" dirty="0"/>
              <a:t>cognitivos como incapacidad para </a:t>
            </a:r>
            <a:r>
              <a:rPr lang="es-ES" sz="3000" dirty="0" smtClean="0"/>
              <a:t>mantener </a:t>
            </a:r>
            <a:r>
              <a:rPr lang="es-ES" sz="3000" dirty="0"/>
              <a:t>la atención, bajo rendimiento escolar, así </a:t>
            </a:r>
            <a:r>
              <a:rPr lang="es-ES" sz="3000" dirty="0" smtClean="0"/>
              <a:t>	como comportamiento </a:t>
            </a:r>
            <a:r>
              <a:rPr lang="es-ES" sz="3000" dirty="0"/>
              <a:t>agresivo.</a:t>
            </a:r>
          </a:p>
          <a:p>
            <a:pPr algn="just"/>
            <a:r>
              <a:rPr lang="es-ES" sz="3000" dirty="0"/>
              <a:t>	</a:t>
            </a:r>
          </a:p>
        </p:txBody>
      </p:sp>
    </p:spTree>
    <p:extLst>
      <p:ext uri="{BB962C8B-B14F-4D97-AF65-F5344CB8AC3E}">
        <p14:creationId xmlns:p14="http://schemas.microsoft.com/office/powerpoint/2010/main" val="112988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606378" y="1543029"/>
            <a:ext cx="9428206" cy="4708981"/>
          </a:xfrm>
          <a:prstGeom prst="rect">
            <a:avLst/>
          </a:prstGeom>
        </p:spPr>
        <p:txBody>
          <a:bodyPr wrap="square">
            <a:spAutoFit/>
          </a:bodyPr>
          <a:lstStyle/>
          <a:p>
            <a:pPr lvl="0" algn="just"/>
            <a:r>
              <a:rPr lang="es-ES" sz="3000" b="1" dirty="0" smtClean="0">
                <a:solidFill>
                  <a:srgbClr val="00B050"/>
                </a:solidFill>
              </a:rPr>
              <a:t>6.- </a:t>
            </a:r>
            <a:r>
              <a:rPr lang="es-ES" sz="3000" dirty="0" smtClean="0">
                <a:solidFill>
                  <a:prstClr val="black"/>
                </a:solidFill>
              </a:rPr>
              <a:t>Enfermedades </a:t>
            </a:r>
            <a:r>
              <a:rPr lang="es-ES" sz="3000" dirty="0">
                <a:solidFill>
                  <a:prstClr val="black"/>
                </a:solidFill>
              </a:rPr>
              <a:t>diversas por el consumo indirecto de </a:t>
            </a:r>
            <a:r>
              <a:rPr lang="es-ES" sz="3000" dirty="0" smtClean="0">
                <a:solidFill>
                  <a:prstClr val="black"/>
                </a:solidFill>
              </a:rPr>
              <a:t>metales </a:t>
            </a:r>
            <a:r>
              <a:rPr lang="es-ES" sz="3000" dirty="0">
                <a:solidFill>
                  <a:prstClr val="black"/>
                </a:solidFill>
              </a:rPr>
              <a:t>pesados (arsénico, cadmio, plomo, mercurio) que provienen de los desechos depositados en los suelos. Algunas enfermedades pueden ser: </a:t>
            </a:r>
            <a:r>
              <a:rPr lang="es-ES" sz="3000" dirty="0">
                <a:solidFill>
                  <a:srgbClr val="00B0F0"/>
                </a:solidFill>
              </a:rPr>
              <a:t>pérdida de apetito, trastornos estomacales, daño renal, conjuntivitis, enfermedades de la piel, intoxicación, retraso mental, problemas neurológicos, incluso envenenamientos mortales, anemia y cáncer.</a:t>
            </a:r>
          </a:p>
          <a:p>
            <a:pPr lvl="0" algn="just"/>
            <a:r>
              <a:rPr lang="es-ES" sz="3000" b="1" dirty="0" smtClean="0">
                <a:solidFill>
                  <a:srgbClr val="00B050"/>
                </a:solidFill>
              </a:rPr>
              <a:t>7.- </a:t>
            </a:r>
            <a:r>
              <a:rPr lang="es-ES" sz="3000" dirty="0" smtClean="0">
                <a:solidFill>
                  <a:prstClr val="black"/>
                </a:solidFill>
              </a:rPr>
              <a:t>En </a:t>
            </a:r>
            <a:r>
              <a:rPr lang="es-ES" sz="3000" dirty="0">
                <a:solidFill>
                  <a:prstClr val="black"/>
                </a:solidFill>
              </a:rPr>
              <a:t>los casos más graves, la exposición a contaminantes puede producir degeneración genética.</a:t>
            </a:r>
          </a:p>
        </p:txBody>
      </p:sp>
    </p:spTree>
    <p:extLst>
      <p:ext uri="{BB962C8B-B14F-4D97-AF65-F5344CB8AC3E}">
        <p14:creationId xmlns:p14="http://schemas.microsoft.com/office/powerpoint/2010/main" val="3051711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67863" y="3668110"/>
            <a:ext cx="5139558" cy="3308598"/>
          </a:xfrm>
          <a:prstGeom prst="rect">
            <a:avLst/>
          </a:prstGeom>
          <a:noFill/>
        </p:spPr>
        <p:txBody>
          <a:bodyPr wrap="square" rtlCol="0">
            <a:spAutoFit/>
          </a:bodyPr>
          <a:lstStyle/>
          <a:p>
            <a:pPr algn="just"/>
            <a:r>
              <a:rPr lang="es-MX" sz="1900" b="1" dirty="0"/>
              <a:t>Greta </a:t>
            </a:r>
            <a:r>
              <a:rPr lang="es-MX" sz="1900" b="1" dirty="0" err="1"/>
              <a:t>Tintin</a:t>
            </a:r>
            <a:r>
              <a:rPr lang="es-MX" sz="1900" b="1" dirty="0"/>
              <a:t> Eleonora </a:t>
            </a:r>
            <a:r>
              <a:rPr lang="es-MX" sz="1900" b="1" dirty="0" err="1"/>
              <a:t>Ernman</a:t>
            </a:r>
            <a:r>
              <a:rPr lang="es-MX" sz="1900" b="1" dirty="0"/>
              <a:t> </a:t>
            </a:r>
            <a:r>
              <a:rPr lang="es-MX" sz="1900" b="1" dirty="0" err="1"/>
              <a:t>Thunberg</a:t>
            </a:r>
            <a:r>
              <a:rPr lang="es-MX" sz="1900" dirty="0"/>
              <a:t> (</a:t>
            </a:r>
            <a:r>
              <a:rPr lang="es-MX" sz="1900" dirty="0" smtClean="0"/>
              <a:t>Estocolmo,</a:t>
            </a:r>
            <a:r>
              <a:rPr lang="es-MX" sz="1900" dirty="0"/>
              <a:t> </a:t>
            </a:r>
            <a:r>
              <a:rPr lang="es-MX" sz="1900" dirty="0" smtClean="0"/>
              <a:t>Suecia, 3 </a:t>
            </a:r>
            <a:r>
              <a:rPr lang="es-MX" sz="1900" dirty="0"/>
              <a:t>de enero de 2003), más conocida como </a:t>
            </a:r>
            <a:r>
              <a:rPr lang="es-MX" sz="1900" b="1" dirty="0"/>
              <a:t>Greta </a:t>
            </a:r>
            <a:r>
              <a:rPr lang="es-MX" sz="1900" b="1" dirty="0" err="1" smtClean="0"/>
              <a:t>Thunberg</a:t>
            </a:r>
            <a:r>
              <a:rPr lang="es-MX" sz="1900" dirty="0" smtClean="0"/>
              <a:t>, es </a:t>
            </a:r>
            <a:r>
              <a:rPr lang="es-MX" sz="1900" dirty="0"/>
              <a:t>una </a:t>
            </a:r>
            <a:r>
              <a:rPr lang="es-MX" sz="1900" dirty="0" smtClean="0"/>
              <a:t>activista</a:t>
            </a:r>
            <a:r>
              <a:rPr lang="es-MX" sz="1900" dirty="0"/>
              <a:t> medioambiental sueca, centrada en los riesgos planteados por el calentamiento global</a:t>
            </a:r>
            <a:r>
              <a:rPr lang="es-MX" sz="1900" dirty="0" smtClean="0"/>
              <a:t>.</a:t>
            </a:r>
          </a:p>
          <a:p>
            <a:pPr algn="just"/>
            <a:r>
              <a:rPr lang="es-MX" sz="1900" dirty="0" smtClean="0"/>
              <a:t>Es </a:t>
            </a:r>
            <a:r>
              <a:rPr lang="es-MX" sz="1900" dirty="0"/>
              <a:t>conocida por su contundente manera de </a:t>
            </a:r>
            <a:r>
              <a:rPr lang="es-MX" sz="1900" dirty="0" smtClean="0"/>
              <a:t>hablar, </a:t>
            </a:r>
            <a:r>
              <a:rPr lang="es-MX" sz="1900" dirty="0"/>
              <a:t>tanto a las multitudes como a los líderes políticos y asambleas legislativas, instando a la acción inmediata para abordar lo que ella describe como la «crisis climática».</a:t>
            </a:r>
          </a:p>
        </p:txBody>
      </p:sp>
      <p:pic>
        <p:nvPicPr>
          <p:cNvPr id="1026" name="Picture 2" descr="Greta Thunberg denuncia el desigual reparto de vacunas entre países pobres  y ricos y dona 120.000 dólares al mecanismo COVAX - 21 Noti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69" y="0"/>
            <a:ext cx="3668110" cy="366811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623032" y="3841790"/>
            <a:ext cx="6453353" cy="3016210"/>
          </a:xfrm>
          <a:prstGeom prst="rect">
            <a:avLst/>
          </a:prstGeom>
          <a:noFill/>
        </p:spPr>
        <p:txBody>
          <a:bodyPr wrap="square" rtlCol="0">
            <a:spAutoFit/>
          </a:bodyPr>
          <a:lstStyle/>
          <a:p>
            <a:pPr algn="just"/>
            <a:r>
              <a:rPr lang="es-MX" sz="1900" dirty="0"/>
              <a:t>La mexicana, </a:t>
            </a:r>
            <a:r>
              <a:rPr lang="es-MX" sz="1900" dirty="0" smtClean="0"/>
              <a:t>ha </a:t>
            </a:r>
            <a:r>
              <a:rPr lang="es-MX" sz="1900" dirty="0"/>
              <a:t>achacado la crisis climática al colonialismo y al capitalismo. "Yo no quería venir aquí y leerles nuestras preocupaciones. Si hubieran estado escuchándonos, ya sabrían cuáles son", ha arrancado</a:t>
            </a:r>
            <a:r>
              <a:rPr lang="es-MX" sz="1900" dirty="0" smtClean="0"/>
              <a:t>.</a:t>
            </a:r>
          </a:p>
          <a:p>
            <a:pPr algn="just"/>
            <a:r>
              <a:rPr lang="es-MX" sz="1900" dirty="0"/>
              <a:t>La activista ha puesto voz a los millones de jóvenes a lo largo y ancho del globo comprometidos con la causa. Ella pertenece a la comunidad indígena mexicana Otomí-Tolteca y se vio obligada a emigrar a Estados Unidos con su familia después de que unas lluvias torrenciales provocaran una inundación en su pueblo, San Pedro Tultepec.</a:t>
            </a:r>
          </a:p>
        </p:txBody>
      </p:sp>
      <p:pic>
        <p:nvPicPr>
          <p:cNvPr id="1028" name="Picture 4" descr="Conoce a Xiye Bastida, la activista mexicana conocida como “la Greta  Thunberg de América” - Periodi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243"/>
          <a:stretch/>
        </p:blipFill>
        <p:spPr bwMode="auto">
          <a:xfrm>
            <a:off x="5754566" y="0"/>
            <a:ext cx="3486717" cy="384179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9372817" y="126124"/>
            <a:ext cx="2703568" cy="3416320"/>
          </a:xfrm>
          <a:prstGeom prst="rect">
            <a:avLst/>
          </a:prstGeom>
          <a:noFill/>
        </p:spPr>
        <p:txBody>
          <a:bodyPr wrap="square" rtlCol="0">
            <a:spAutoFit/>
          </a:bodyPr>
          <a:lstStyle/>
          <a:p>
            <a:pPr algn="just"/>
            <a:r>
              <a:rPr lang="es-MX" b="1" dirty="0" err="1"/>
              <a:t>Xiye</a:t>
            </a:r>
            <a:r>
              <a:rPr lang="es-MX" b="1" dirty="0"/>
              <a:t> Bastida </a:t>
            </a:r>
            <a:r>
              <a:rPr lang="es-MX" dirty="0"/>
              <a:t>es una activista climática mexicano-chilena y miembro de la nación indígena mexicana otomí-tolteca. Es una de las principales organizadoras de </a:t>
            </a:r>
            <a:r>
              <a:rPr lang="es-MX" i="1" dirty="0" err="1"/>
              <a:t>Fridays</a:t>
            </a:r>
            <a:r>
              <a:rPr lang="es-MX" i="1" dirty="0"/>
              <a:t> </a:t>
            </a:r>
            <a:r>
              <a:rPr lang="es-MX" i="1" dirty="0" err="1"/>
              <a:t>for</a:t>
            </a:r>
            <a:r>
              <a:rPr lang="es-MX" i="1" dirty="0"/>
              <a:t> </a:t>
            </a:r>
            <a:r>
              <a:rPr lang="es-MX" i="1" dirty="0" err="1"/>
              <a:t>Future</a:t>
            </a:r>
            <a:r>
              <a:rPr lang="es-MX" i="1" dirty="0"/>
              <a:t> New York City </a:t>
            </a:r>
            <a:r>
              <a:rPr lang="es-MX" dirty="0"/>
              <a:t>y ha sido una voz líder para la visibilidad de indígenas e inmigrantes en el activismo </a:t>
            </a:r>
            <a:r>
              <a:rPr lang="es-MX" dirty="0" smtClean="0"/>
              <a:t>climático.</a:t>
            </a:r>
            <a:endParaRPr lang="es-MX" dirty="0"/>
          </a:p>
        </p:txBody>
      </p:sp>
    </p:spTree>
    <p:extLst>
      <p:ext uri="{BB962C8B-B14F-4D97-AF65-F5344CB8AC3E}">
        <p14:creationId xmlns:p14="http://schemas.microsoft.com/office/powerpoint/2010/main" val="3197882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3325578" y="312779"/>
            <a:ext cx="5730030" cy="646331"/>
          </a:xfrm>
          <a:prstGeom prst="rect">
            <a:avLst/>
          </a:prstGeom>
        </p:spPr>
        <p:txBody>
          <a:bodyPr wrap="none">
            <a:spAutoFit/>
          </a:bodyPr>
          <a:lstStyle/>
          <a:p>
            <a:r>
              <a:rPr lang="en-US" sz="3600" b="1" dirty="0">
                <a:solidFill>
                  <a:schemeClr val="bg1"/>
                </a:solidFill>
              </a:rPr>
              <a:t>LOS CÓDIGOS AMBIENTALES.</a:t>
            </a:r>
          </a:p>
        </p:txBody>
      </p:sp>
      <p:sp>
        <p:nvSpPr>
          <p:cNvPr id="3" name="Rectángulo 2"/>
          <p:cNvSpPr/>
          <p:nvPr/>
        </p:nvSpPr>
        <p:spPr>
          <a:xfrm>
            <a:off x="199413" y="1090574"/>
            <a:ext cx="7410077" cy="5663089"/>
          </a:xfrm>
          <a:prstGeom prst="rect">
            <a:avLst/>
          </a:prstGeom>
        </p:spPr>
        <p:txBody>
          <a:bodyPr wrap="square">
            <a:spAutoFit/>
          </a:bodyPr>
          <a:lstStyle/>
          <a:p>
            <a:r>
              <a:rPr lang="es-ES" sz="3200" b="1" u="sng" dirty="0">
                <a:solidFill>
                  <a:srgbClr val="00B050"/>
                </a:solidFill>
              </a:rPr>
              <a:t>1.- El Protocolo de Montreal </a:t>
            </a:r>
          </a:p>
          <a:p>
            <a:endParaRPr lang="es-ES" sz="1000" dirty="0"/>
          </a:p>
          <a:p>
            <a:pPr algn="just"/>
            <a:r>
              <a:rPr lang="es-ES" sz="3200" dirty="0" smtClean="0"/>
              <a:t>El </a:t>
            </a:r>
            <a:r>
              <a:rPr lang="es-ES" sz="3200" dirty="0"/>
              <a:t>Protocolo de Montreal </a:t>
            </a:r>
            <a:r>
              <a:rPr lang="es-ES" sz="3200" dirty="0" smtClean="0"/>
              <a:t>ayudaría </a:t>
            </a:r>
            <a:r>
              <a:rPr lang="es-ES" sz="3200" dirty="0"/>
              <a:t>a resolver un problema de los tiempos modernos: el deterioro de la capa de ozono.</a:t>
            </a:r>
          </a:p>
          <a:p>
            <a:pPr algn="just"/>
            <a:r>
              <a:rPr lang="es-ES" sz="3200" dirty="0"/>
              <a:t>El Protocolo de Montreal fue suscrito en 1987, y en la actualidad, unas </a:t>
            </a:r>
            <a:r>
              <a:rPr lang="es-ES" sz="3200" dirty="0">
                <a:solidFill>
                  <a:srgbClr val="FF0000"/>
                </a:solidFill>
              </a:rPr>
              <a:t>180 naciones </a:t>
            </a:r>
            <a:r>
              <a:rPr lang="es-ES" sz="3200" dirty="0"/>
              <a:t>se han comprometido a cumplir con sus metas de reducción en la producción de gases </a:t>
            </a:r>
            <a:r>
              <a:rPr lang="es-ES" sz="3200" dirty="0" smtClean="0"/>
              <a:t>que es  </a:t>
            </a:r>
            <a:r>
              <a:rPr lang="es-ES" sz="3200" dirty="0"/>
              <a:t>considerada  la  principal  causa </a:t>
            </a:r>
            <a:r>
              <a:rPr lang="es-ES" sz="3200" dirty="0" smtClean="0"/>
              <a:t>de la reducción </a:t>
            </a:r>
            <a:r>
              <a:rPr lang="es-ES" sz="3200" dirty="0"/>
              <a:t>en la capa de ozono. </a:t>
            </a:r>
          </a:p>
        </p:txBody>
      </p:sp>
      <p:pic>
        <p:nvPicPr>
          <p:cNvPr id="7" name="Imagen 6" descr="Mario Molina - EcuRed"/>
          <p:cNvPicPr/>
          <p:nvPr/>
        </p:nvPicPr>
        <p:blipFill>
          <a:blip r:embed="rId4">
            <a:extLst>
              <a:ext uri="{28A0092B-C50C-407E-A947-70E740481C1C}">
                <a14:useLocalDpi xmlns:a14="http://schemas.microsoft.com/office/drawing/2010/main" val="0"/>
              </a:ext>
            </a:extLst>
          </a:blip>
          <a:srcRect/>
          <a:stretch>
            <a:fillRect/>
          </a:stretch>
        </p:blipFill>
        <p:spPr bwMode="auto">
          <a:xfrm>
            <a:off x="8874930" y="1019524"/>
            <a:ext cx="2381250" cy="3429000"/>
          </a:xfrm>
          <a:prstGeom prst="rect">
            <a:avLst/>
          </a:prstGeom>
          <a:noFill/>
          <a:ln>
            <a:noFill/>
          </a:ln>
        </p:spPr>
      </p:pic>
      <p:sp>
        <p:nvSpPr>
          <p:cNvPr id="5" name="CuadroTexto 4"/>
          <p:cNvSpPr txBox="1"/>
          <p:nvPr/>
        </p:nvSpPr>
        <p:spPr>
          <a:xfrm>
            <a:off x="8119100" y="4508938"/>
            <a:ext cx="4046766" cy="369332"/>
          </a:xfrm>
          <a:prstGeom prst="rect">
            <a:avLst/>
          </a:prstGeom>
          <a:noFill/>
        </p:spPr>
        <p:txBody>
          <a:bodyPr wrap="square" rtlCol="0">
            <a:spAutoFit/>
          </a:bodyPr>
          <a:lstStyle/>
          <a:p>
            <a:pPr algn="just"/>
            <a:r>
              <a:rPr lang="es-MX" b="1" dirty="0"/>
              <a:t>José Mario Molina </a:t>
            </a:r>
            <a:r>
              <a:rPr lang="es-MX" b="1" dirty="0" err="1"/>
              <a:t>Pasquel</a:t>
            </a:r>
            <a:r>
              <a:rPr lang="es-MX" b="1" dirty="0"/>
              <a:t> y Henríquez</a:t>
            </a:r>
            <a:endParaRPr lang="es-MX" dirty="0"/>
          </a:p>
        </p:txBody>
      </p:sp>
      <p:sp>
        <p:nvSpPr>
          <p:cNvPr id="8" name="CuadroTexto 7"/>
          <p:cNvSpPr txBox="1"/>
          <p:nvPr/>
        </p:nvSpPr>
        <p:spPr>
          <a:xfrm>
            <a:off x="8086912" y="4856882"/>
            <a:ext cx="3957286" cy="2031325"/>
          </a:xfrm>
          <a:prstGeom prst="rect">
            <a:avLst/>
          </a:prstGeom>
          <a:noFill/>
        </p:spPr>
        <p:txBody>
          <a:bodyPr wrap="square" rtlCol="0">
            <a:spAutoFit/>
          </a:bodyPr>
          <a:lstStyle/>
          <a:p>
            <a:pPr algn="just"/>
            <a:r>
              <a:rPr lang="es-MX" dirty="0"/>
              <a:t>E</a:t>
            </a:r>
            <a:r>
              <a:rPr lang="es-MX" dirty="0" smtClean="0"/>
              <a:t>l </a:t>
            </a:r>
            <a:r>
              <a:rPr lang="es-MX" dirty="0"/>
              <a:t>11 de octubre de 1995, junto con </a:t>
            </a:r>
            <a:r>
              <a:rPr lang="es-MX" dirty="0" err="1"/>
              <a:t>Sherwood</a:t>
            </a:r>
            <a:r>
              <a:rPr lang="es-MX" dirty="0"/>
              <a:t> </a:t>
            </a:r>
            <a:r>
              <a:rPr lang="es-MX" dirty="0" err="1" smtClean="0"/>
              <a:t>Rowland</a:t>
            </a:r>
            <a:r>
              <a:rPr lang="es-MX" dirty="0"/>
              <a:t> </a:t>
            </a:r>
            <a:r>
              <a:rPr lang="es-MX" dirty="0" smtClean="0"/>
              <a:t> y Paul </a:t>
            </a:r>
            <a:r>
              <a:rPr lang="es-MX" dirty="0" err="1" smtClean="0"/>
              <a:t>Jozef</a:t>
            </a:r>
            <a:r>
              <a:rPr lang="es-MX" dirty="0" smtClean="0"/>
              <a:t> </a:t>
            </a:r>
            <a:r>
              <a:rPr lang="es-MX" dirty="0" err="1" smtClean="0"/>
              <a:t>Crutzen</a:t>
            </a:r>
            <a:r>
              <a:rPr lang="es-MX" dirty="0" smtClean="0"/>
              <a:t> ganó el </a:t>
            </a:r>
            <a:r>
              <a:rPr lang="es-MX" dirty="0" smtClean="0">
                <a:solidFill>
                  <a:srgbClr val="00B050"/>
                </a:solidFill>
              </a:rPr>
              <a:t>Premio </a:t>
            </a:r>
            <a:r>
              <a:rPr lang="es-MX" dirty="0">
                <a:solidFill>
                  <a:srgbClr val="00B050"/>
                </a:solidFill>
              </a:rPr>
              <a:t>Nobel de </a:t>
            </a:r>
            <a:r>
              <a:rPr lang="es-MX" dirty="0" smtClean="0">
                <a:solidFill>
                  <a:srgbClr val="00B050"/>
                </a:solidFill>
              </a:rPr>
              <a:t>Química</a:t>
            </a:r>
            <a:r>
              <a:rPr lang="es-MX" dirty="0" smtClean="0"/>
              <a:t> </a:t>
            </a:r>
            <a:r>
              <a:rPr lang="es-MX" dirty="0"/>
              <a:t>por ser los pioneros en establecer la relación entre el agujero de ozono y los compuestos de cloro y de bromuro en la </a:t>
            </a:r>
            <a:r>
              <a:rPr lang="es-MX" dirty="0" smtClean="0"/>
              <a:t>estratosfera</a:t>
            </a:r>
            <a:r>
              <a:rPr lang="es-MX" dirty="0"/>
              <a:t>.</a:t>
            </a:r>
          </a:p>
        </p:txBody>
      </p:sp>
    </p:spTree>
    <p:extLst>
      <p:ext uri="{BB962C8B-B14F-4D97-AF65-F5344CB8AC3E}">
        <p14:creationId xmlns:p14="http://schemas.microsoft.com/office/powerpoint/2010/main" val="362294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342767" y="1265853"/>
            <a:ext cx="8740345" cy="4278094"/>
          </a:xfrm>
          <a:prstGeom prst="rect">
            <a:avLst/>
          </a:prstGeom>
        </p:spPr>
        <p:txBody>
          <a:bodyPr wrap="square">
            <a:spAutoFit/>
          </a:bodyPr>
          <a:lstStyle/>
          <a:p>
            <a:pPr algn="just"/>
            <a:r>
              <a:rPr lang="es-ES" sz="3400" dirty="0"/>
              <a:t>¿Cuáles son los principales factores que han </a:t>
            </a:r>
            <a:r>
              <a:rPr lang="es-ES" sz="3400" dirty="0" smtClean="0"/>
              <a:t>incidido </a:t>
            </a:r>
            <a:r>
              <a:rPr lang="es-ES" sz="3400" dirty="0"/>
              <a:t>enormemente en el daño de nuestro ecosistema y nuestro medio ambiente</a:t>
            </a:r>
            <a:r>
              <a:rPr lang="es-ES" sz="3400" dirty="0" smtClean="0"/>
              <a:t>?</a:t>
            </a:r>
          </a:p>
          <a:p>
            <a:endParaRPr lang="es-ES" sz="3400" dirty="0"/>
          </a:p>
          <a:p>
            <a:r>
              <a:rPr lang="es-ES" sz="3400" dirty="0"/>
              <a:t>•	Desarrollo industrial</a:t>
            </a:r>
          </a:p>
          <a:p>
            <a:r>
              <a:rPr lang="es-ES" sz="3400" dirty="0"/>
              <a:t>•	Crecimiento poblacional</a:t>
            </a:r>
          </a:p>
          <a:p>
            <a:r>
              <a:rPr lang="es-ES" sz="3400" dirty="0"/>
              <a:t>•	Producción de productos desechables</a:t>
            </a:r>
          </a:p>
          <a:p>
            <a:r>
              <a:rPr lang="es-ES" sz="3400" dirty="0"/>
              <a:t>•	Estilo consumista</a:t>
            </a:r>
          </a:p>
        </p:txBody>
      </p:sp>
    </p:spTree>
    <p:extLst>
      <p:ext uri="{BB962C8B-B14F-4D97-AF65-F5344CB8AC3E}">
        <p14:creationId xmlns:p14="http://schemas.microsoft.com/office/powerpoint/2010/main" val="2296643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3" name="Rectángulo 2"/>
          <p:cNvSpPr/>
          <p:nvPr/>
        </p:nvSpPr>
        <p:spPr>
          <a:xfrm>
            <a:off x="1482810" y="1059286"/>
            <a:ext cx="9440562" cy="5509200"/>
          </a:xfrm>
          <a:prstGeom prst="rect">
            <a:avLst/>
          </a:prstGeom>
        </p:spPr>
        <p:txBody>
          <a:bodyPr wrap="square">
            <a:spAutoFit/>
          </a:bodyPr>
          <a:lstStyle/>
          <a:p>
            <a:pPr lvl="0" algn="just"/>
            <a:r>
              <a:rPr lang="es-ES" sz="3200" dirty="0">
                <a:solidFill>
                  <a:prstClr val="black"/>
                </a:solidFill>
              </a:rPr>
              <a:t>El problema comenzó a ser conocido por la opinión pública a comienzos de los años ochenta, y en 1983 fue suscrito el Convenio de Viena, el primer instrumento destinado a generar acciones para la preservación del ozono, pero en ese entonces el tema aún no era prioritario, y sólo 20 países participaron. </a:t>
            </a:r>
          </a:p>
          <a:p>
            <a:pPr lvl="0" algn="just"/>
            <a:r>
              <a:rPr lang="es-ES" sz="3200" dirty="0">
                <a:solidFill>
                  <a:prstClr val="black"/>
                </a:solidFill>
              </a:rPr>
              <a:t>Con los años, el problema del hueco o agujero de ozono fue divulgado ampliamente: El adelgazamiento de la capa de ozono impediría el filtro adecuado de los rayos ultravioleta, lo cual a su vez podría causar problemas para la vida en el planeta.</a:t>
            </a:r>
          </a:p>
        </p:txBody>
      </p:sp>
    </p:spTree>
    <p:extLst>
      <p:ext uri="{BB962C8B-B14F-4D97-AF65-F5344CB8AC3E}">
        <p14:creationId xmlns:p14="http://schemas.microsoft.com/office/powerpoint/2010/main" val="2335553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47799" y="1682733"/>
            <a:ext cx="9296401" cy="4031873"/>
          </a:xfrm>
          <a:prstGeom prst="rect">
            <a:avLst/>
          </a:prstGeom>
        </p:spPr>
        <p:txBody>
          <a:bodyPr wrap="square">
            <a:spAutoFit/>
          </a:bodyPr>
          <a:lstStyle/>
          <a:p>
            <a:pPr algn="just"/>
            <a:r>
              <a:rPr lang="es-ES" sz="3200" dirty="0"/>
              <a:t>El Protocolo de Montreal entró en </a:t>
            </a:r>
            <a:r>
              <a:rPr lang="es-ES" sz="3200" dirty="0">
                <a:solidFill>
                  <a:srgbClr val="FF0000"/>
                </a:solidFill>
              </a:rPr>
              <a:t>vigencia en 1989</a:t>
            </a:r>
            <a:r>
              <a:rPr lang="es-ES" sz="3200" dirty="0"/>
              <a:t>, cuando 29 naciones, incluyendo la Unión Europea, productores de 89% de las sustancias nocivas para la capa de ozono, lo habían ratificado.  </a:t>
            </a:r>
          </a:p>
          <a:p>
            <a:pPr algn="just"/>
            <a:endParaRPr lang="es-ES" sz="3200" dirty="0"/>
          </a:p>
          <a:p>
            <a:pPr algn="just"/>
            <a:r>
              <a:rPr lang="es-ES" sz="3200" dirty="0"/>
              <a:t>Gracias a éste código ambiental México redujo un </a:t>
            </a:r>
            <a:r>
              <a:rPr lang="es-ES" sz="3200" dirty="0">
                <a:solidFill>
                  <a:srgbClr val="FF0000"/>
                </a:solidFill>
              </a:rPr>
              <a:t>90% </a:t>
            </a:r>
            <a:r>
              <a:rPr lang="es-ES" sz="3200" dirty="0"/>
              <a:t>la producción de los clorofluorocarbonos (</a:t>
            </a:r>
            <a:r>
              <a:rPr lang="es-ES" sz="3200" dirty="0" err="1"/>
              <a:t>CFCs</a:t>
            </a:r>
            <a:r>
              <a:rPr lang="es-ES" sz="3200" dirty="0"/>
              <a:t>) y se redujo un </a:t>
            </a:r>
            <a:r>
              <a:rPr lang="es-ES" sz="3200" dirty="0">
                <a:solidFill>
                  <a:srgbClr val="FF0000"/>
                </a:solidFill>
              </a:rPr>
              <a:t>12% </a:t>
            </a:r>
            <a:r>
              <a:rPr lang="es-ES" sz="3200" dirty="0"/>
              <a:t>a nivel mundial. </a:t>
            </a:r>
          </a:p>
        </p:txBody>
      </p:sp>
    </p:spTree>
    <p:extLst>
      <p:ext uri="{BB962C8B-B14F-4D97-AF65-F5344CB8AC3E}">
        <p14:creationId xmlns:p14="http://schemas.microsoft.com/office/powerpoint/2010/main" val="2055707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260386" y="989216"/>
            <a:ext cx="9823622" cy="5478423"/>
          </a:xfrm>
          <a:prstGeom prst="rect">
            <a:avLst/>
          </a:prstGeom>
        </p:spPr>
        <p:txBody>
          <a:bodyPr wrap="square">
            <a:spAutoFit/>
          </a:bodyPr>
          <a:lstStyle/>
          <a:p>
            <a:pPr algn="just"/>
            <a:r>
              <a:rPr lang="es-ES" sz="3200" dirty="0"/>
              <a:t>Algunas medidas que contempla el Protocolo son:</a:t>
            </a:r>
          </a:p>
          <a:p>
            <a:pPr algn="just"/>
            <a:endParaRPr lang="es-ES" sz="1000" dirty="0"/>
          </a:p>
          <a:p>
            <a:pPr algn="just"/>
            <a:r>
              <a:rPr lang="es-ES" sz="3200" b="1" dirty="0">
                <a:solidFill>
                  <a:srgbClr val="00B050"/>
                </a:solidFill>
              </a:rPr>
              <a:t>a) </a:t>
            </a:r>
            <a:r>
              <a:rPr lang="es-ES" sz="3200" dirty="0"/>
              <a:t>La eliminación del uso de sustancias que agoten la capa de ozono y que están presenten en equipos de aire acondicionado en automóviles, equipos de refrigeración, aires acondicionados domésticos y comerciales, congeladores, productos en aerosol </a:t>
            </a:r>
          </a:p>
          <a:p>
            <a:pPr algn="just"/>
            <a:endParaRPr lang="es-ES" sz="1000" dirty="0"/>
          </a:p>
          <a:p>
            <a:pPr algn="just"/>
            <a:r>
              <a:rPr lang="es-ES" sz="3200" b="1" dirty="0">
                <a:solidFill>
                  <a:srgbClr val="00B050"/>
                </a:solidFill>
              </a:rPr>
              <a:t>b) </a:t>
            </a:r>
            <a:r>
              <a:rPr lang="es-ES" sz="3200" dirty="0"/>
              <a:t>Fomentar la investigación y el acceso a la información para reducir los índices negativos</a:t>
            </a:r>
          </a:p>
          <a:p>
            <a:pPr algn="just"/>
            <a:endParaRPr lang="es-ES" sz="1000" dirty="0"/>
          </a:p>
          <a:p>
            <a:pPr algn="just"/>
            <a:r>
              <a:rPr lang="es-ES" sz="3200" b="1" dirty="0">
                <a:solidFill>
                  <a:srgbClr val="00B050"/>
                </a:solidFill>
              </a:rPr>
              <a:t>c) </a:t>
            </a:r>
            <a:r>
              <a:rPr lang="es-ES" sz="3200" dirty="0"/>
              <a:t>Hacer reuniones de seguimiento. Estas reuniones llevan los nombres de los lugares en donde se han celebrado.</a:t>
            </a:r>
          </a:p>
        </p:txBody>
      </p:sp>
    </p:spTree>
    <p:extLst>
      <p:ext uri="{BB962C8B-B14F-4D97-AF65-F5344CB8AC3E}">
        <p14:creationId xmlns:p14="http://schemas.microsoft.com/office/powerpoint/2010/main" val="4059681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21026" y="1101446"/>
            <a:ext cx="9638270" cy="5847755"/>
          </a:xfrm>
          <a:prstGeom prst="rect">
            <a:avLst/>
          </a:prstGeom>
        </p:spPr>
        <p:txBody>
          <a:bodyPr wrap="square">
            <a:spAutoFit/>
          </a:bodyPr>
          <a:lstStyle/>
          <a:p>
            <a:r>
              <a:rPr lang="es-ES" sz="3200" b="1" u="sng" dirty="0">
                <a:solidFill>
                  <a:srgbClr val="00B050"/>
                </a:solidFill>
              </a:rPr>
              <a:t>2.- Declaración de Río. </a:t>
            </a:r>
          </a:p>
          <a:p>
            <a:endParaRPr lang="es-ES" sz="1000" dirty="0"/>
          </a:p>
          <a:p>
            <a:pPr algn="just"/>
            <a:r>
              <a:rPr lang="es-ES" sz="3000" dirty="0"/>
              <a:t>La Conferencia conocida como Cumbre para la Tierra se celebró en </a:t>
            </a:r>
            <a:r>
              <a:rPr lang="es-ES" sz="3000" dirty="0">
                <a:solidFill>
                  <a:srgbClr val="FF0000"/>
                </a:solidFill>
              </a:rPr>
              <a:t>Río de Janeiro </a:t>
            </a:r>
            <a:r>
              <a:rPr lang="es-ES" sz="3000" dirty="0" smtClean="0"/>
              <a:t>en </a:t>
            </a:r>
            <a:r>
              <a:rPr lang="es-ES" sz="3000" dirty="0"/>
              <a:t>junio de </a:t>
            </a:r>
            <a:r>
              <a:rPr lang="es-ES" sz="3000" dirty="0">
                <a:solidFill>
                  <a:srgbClr val="FF0000"/>
                </a:solidFill>
              </a:rPr>
              <a:t>1992.</a:t>
            </a:r>
            <a:r>
              <a:rPr lang="es-ES" sz="3000" dirty="0"/>
              <a:t> </a:t>
            </a:r>
            <a:endParaRPr lang="es-ES" sz="3000" dirty="0" smtClean="0"/>
          </a:p>
          <a:p>
            <a:pPr algn="just"/>
            <a:r>
              <a:rPr lang="es-ES" sz="3000" dirty="0" smtClean="0"/>
              <a:t>Los </a:t>
            </a:r>
            <a:r>
              <a:rPr lang="es-ES" sz="3000" dirty="0">
                <a:solidFill>
                  <a:srgbClr val="FF0000"/>
                </a:solidFill>
              </a:rPr>
              <a:t>objetivos</a:t>
            </a:r>
            <a:r>
              <a:rPr lang="es-ES" sz="3000" dirty="0"/>
              <a:t> fundamentales de  la  Cumbre  eran  lograr  un equilibrio  justo  entre  las  necesidades  económicas,  sociales  y ambientales    de    las    generaciones    presentes    y    de    las generaciones futuras, sentando las bases para una asociación </a:t>
            </a:r>
            <a:r>
              <a:rPr lang="es-ES" sz="3000" dirty="0" smtClean="0"/>
              <a:t>mundial   </a:t>
            </a:r>
            <a:r>
              <a:rPr lang="es-ES" sz="3000" dirty="0"/>
              <a:t>entre   los   países   desarrollados   y   los   países   en desarrollo, así como  entre  los  gobiernos  y  los  sectores  de  la sociedad  civil,  sobre  la  base  de  la  comprensión  de  las necesidades y los intereses comunes. </a:t>
            </a:r>
          </a:p>
          <a:p>
            <a:pPr algn="just"/>
            <a:endParaRPr lang="es-ES" sz="3200" dirty="0"/>
          </a:p>
        </p:txBody>
      </p:sp>
    </p:spTree>
    <p:extLst>
      <p:ext uri="{BB962C8B-B14F-4D97-AF65-F5344CB8AC3E}">
        <p14:creationId xmlns:p14="http://schemas.microsoft.com/office/powerpoint/2010/main" val="1244310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622853" y="1354021"/>
            <a:ext cx="9189309" cy="4524315"/>
          </a:xfrm>
          <a:prstGeom prst="rect">
            <a:avLst/>
          </a:prstGeom>
        </p:spPr>
        <p:txBody>
          <a:bodyPr wrap="square">
            <a:spAutoFit/>
          </a:bodyPr>
          <a:lstStyle/>
          <a:p>
            <a:pPr lvl="0" algn="just"/>
            <a:r>
              <a:rPr lang="es-ES" sz="3200" dirty="0">
                <a:solidFill>
                  <a:prstClr val="black"/>
                </a:solidFill>
              </a:rPr>
              <a:t>En Río, </a:t>
            </a:r>
            <a:r>
              <a:rPr lang="es-ES" sz="3200" dirty="0">
                <a:solidFill>
                  <a:srgbClr val="FF0000"/>
                </a:solidFill>
              </a:rPr>
              <a:t>172 gobiernos</a:t>
            </a:r>
            <a:r>
              <a:rPr lang="es-ES" sz="3200" dirty="0">
                <a:solidFill>
                  <a:prstClr val="black"/>
                </a:solidFill>
              </a:rPr>
              <a:t>, </a:t>
            </a:r>
            <a:r>
              <a:rPr lang="es-ES" sz="3200" dirty="0">
                <a:solidFill>
                  <a:srgbClr val="FF0000"/>
                </a:solidFill>
              </a:rPr>
              <a:t>incluidos 108 Jefes de Estado </a:t>
            </a:r>
            <a:r>
              <a:rPr lang="es-ES" sz="3200" dirty="0">
                <a:solidFill>
                  <a:prstClr val="black"/>
                </a:solidFill>
              </a:rPr>
              <a:t>y de gobierno, aprobaron tres grandes acuerdos que habrían de regir la labor futura: </a:t>
            </a:r>
          </a:p>
          <a:p>
            <a:pPr lvl="0" algn="just"/>
            <a:endParaRPr lang="es-ES" sz="3200" dirty="0">
              <a:solidFill>
                <a:prstClr val="black"/>
              </a:solidFill>
            </a:endParaRPr>
          </a:p>
          <a:p>
            <a:pPr lvl="0" algn="just"/>
            <a:r>
              <a:rPr lang="es-ES" sz="3200" dirty="0">
                <a:solidFill>
                  <a:prstClr val="black"/>
                </a:solidFill>
              </a:rPr>
              <a:t>	</a:t>
            </a:r>
            <a:r>
              <a:rPr lang="es-ES" sz="3200" dirty="0" smtClean="0">
                <a:solidFill>
                  <a:prstClr val="black"/>
                </a:solidFill>
              </a:rPr>
              <a:t>1.- El </a:t>
            </a:r>
            <a:r>
              <a:rPr lang="es-ES" sz="3200" dirty="0">
                <a:solidFill>
                  <a:prstClr val="black"/>
                </a:solidFill>
              </a:rPr>
              <a:t>Programa 21</a:t>
            </a:r>
          </a:p>
          <a:p>
            <a:pPr lvl="0" algn="just"/>
            <a:r>
              <a:rPr lang="es-ES" sz="3200" dirty="0">
                <a:solidFill>
                  <a:prstClr val="black"/>
                </a:solidFill>
              </a:rPr>
              <a:t>	</a:t>
            </a:r>
            <a:r>
              <a:rPr lang="es-ES" sz="3200" dirty="0" smtClean="0">
                <a:solidFill>
                  <a:prstClr val="black"/>
                </a:solidFill>
              </a:rPr>
              <a:t>2.- Un </a:t>
            </a:r>
            <a:r>
              <a:rPr lang="es-ES" sz="3200" dirty="0">
                <a:solidFill>
                  <a:prstClr val="black"/>
                </a:solidFill>
              </a:rPr>
              <a:t>plan de acción mundial para promover el </a:t>
            </a:r>
            <a:r>
              <a:rPr lang="es-ES" sz="3200" dirty="0" smtClean="0">
                <a:solidFill>
                  <a:prstClr val="black"/>
                </a:solidFill>
              </a:rPr>
              <a:t>	desarrollo </a:t>
            </a:r>
            <a:r>
              <a:rPr lang="es-ES" sz="3200" dirty="0">
                <a:solidFill>
                  <a:prstClr val="black"/>
                </a:solidFill>
              </a:rPr>
              <a:t>sostenible</a:t>
            </a:r>
          </a:p>
          <a:p>
            <a:pPr lvl="0" algn="just"/>
            <a:r>
              <a:rPr lang="es-ES" sz="3200" dirty="0">
                <a:solidFill>
                  <a:prstClr val="black"/>
                </a:solidFill>
              </a:rPr>
              <a:t>	</a:t>
            </a:r>
            <a:r>
              <a:rPr lang="es-ES" sz="3200" dirty="0" smtClean="0">
                <a:solidFill>
                  <a:prstClr val="black"/>
                </a:solidFill>
              </a:rPr>
              <a:t>3.-La </a:t>
            </a:r>
            <a:r>
              <a:rPr lang="es-ES" sz="3200" dirty="0">
                <a:solidFill>
                  <a:prstClr val="black"/>
                </a:solidFill>
              </a:rPr>
              <a:t>Declaración de Río sobre el Medio </a:t>
            </a:r>
            <a:r>
              <a:rPr lang="es-ES" sz="3200" dirty="0" smtClean="0">
                <a:solidFill>
                  <a:prstClr val="black"/>
                </a:solidFill>
              </a:rPr>
              <a:t>	Ambiente </a:t>
            </a:r>
            <a:r>
              <a:rPr lang="es-ES" sz="3200" dirty="0">
                <a:solidFill>
                  <a:prstClr val="black"/>
                </a:solidFill>
              </a:rPr>
              <a:t>y el Desarrollo</a:t>
            </a:r>
          </a:p>
        </p:txBody>
      </p:sp>
    </p:spTree>
    <p:extLst>
      <p:ext uri="{BB962C8B-B14F-4D97-AF65-F5344CB8AC3E}">
        <p14:creationId xmlns:p14="http://schemas.microsoft.com/office/powerpoint/2010/main" val="137316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556951" y="1257453"/>
            <a:ext cx="9304636" cy="5262979"/>
          </a:xfrm>
          <a:prstGeom prst="rect">
            <a:avLst/>
          </a:prstGeom>
        </p:spPr>
        <p:txBody>
          <a:bodyPr wrap="square">
            <a:spAutoFit/>
          </a:bodyPr>
          <a:lstStyle/>
          <a:p>
            <a:pPr algn="just"/>
            <a:r>
              <a:rPr lang="es-ES" sz="2600" dirty="0"/>
              <a:t>Dicha declaración </a:t>
            </a:r>
            <a:r>
              <a:rPr lang="es-ES" sz="2600" dirty="0">
                <a:solidFill>
                  <a:srgbClr val="FF0000"/>
                </a:solidFill>
              </a:rPr>
              <a:t>contiene 27 principios </a:t>
            </a:r>
            <a:r>
              <a:rPr lang="es-ES" sz="2600" dirty="0"/>
              <a:t>y entre los principales se encuentran:</a:t>
            </a:r>
          </a:p>
          <a:p>
            <a:pPr algn="just"/>
            <a:endParaRPr lang="es-ES" sz="1000" dirty="0"/>
          </a:p>
          <a:p>
            <a:pPr algn="just"/>
            <a:r>
              <a:rPr lang="es-ES" sz="2600" dirty="0"/>
              <a:t>Principio 1.- Los seres humanos tienen derecho a una vida saludable y productiva en armonía con la naturaleza.</a:t>
            </a:r>
          </a:p>
          <a:p>
            <a:pPr algn="just"/>
            <a:endParaRPr lang="es-ES" sz="1000" dirty="0"/>
          </a:p>
          <a:p>
            <a:pPr algn="just"/>
            <a:r>
              <a:rPr lang="es-ES" sz="2600" dirty="0"/>
              <a:t>Principio 3.- El derecho al desarrollo debe ejercerse en forma tal que responda equitativamente a las necesidades de desarrollo y ambientales de las generaciones presentes y futuras.</a:t>
            </a:r>
          </a:p>
          <a:p>
            <a:pPr algn="just"/>
            <a:endParaRPr lang="es-ES" sz="1000" dirty="0"/>
          </a:p>
          <a:p>
            <a:pPr algn="just"/>
            <a:r>
              <a:rPr lang="es-ES" sz="2600" dirty="0"/>
              <a:t>Principio 5.- Todos los Estados y todas las personas deberán cooperar en la tarea esencial de erradicar la pobreza.</a:t>
            </a:r>
          </a:p>
          <a:p>
            <a:pPr algn="just"/>
            <a:endParaRPr lang="es-ES" sz="1000" dirty="0"/>
          </a:p>
          <a:p>
            <a:pPr algn="just"/>
            <a:r>
              <a:rPr lang="es-ES" sz="2600" dirty="0" smtClean="0"/>
              <a:t>Principio </a:t>
            </a:r>
            <a:r>
              <a:rPr lang="es-ES" sz="2600" dirty="0"/>
              <a:t>25.- La paz, el desarrollo y la protección del medio ambiente son interdependientes e inseparables.</a:t>
            </a:r>
          </a:p>
        </p:txBody>
      </p:sp>
    </p:spTree>
    <p:extLst>
      <p:ext uri="{BB962C8B-B14F-4D97-AF65-F5344CB8AC3E}">
        <p14:creationId xmlns:p14="http://schemas.microsoft.com/office/powerpoint/2010/main" val="3586233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43681" y="1110190"/>
            <a:ext cx="9479692" cy="5724644"/>
          </a:xfrm>
          <a:prstGeom prst="rect">
            <a:avLst/>
          </a:prstGeom>
        </p:spPr>
        <p:txBody>
          <a:bodyPr wrap="square">
            <a:spAutoFit/>
          </a:bodyPr>
          <a:lstStyle/>
          <a:p>
            <a:pPr algn="just"/>
            <a:r>
              <a:rPr lang="es-ES" sz="2800" b="1" u="sng" dirty="0">
                <a:solidFill>
                  <a:srgbClr val="00B050"/>
                </a:solidFill>
              </a:rPr>
              <a:t>3.- Protocolo de Cartagena </a:t>
            </a:r>
          </a:p>
          <a:p>
            <a:pPr algn="just"/>
            <a:r>
              <a:rPr lang="es-ES" sz="2600" dirty="0" smtClean="0"/>
              <a:t>El </a:t>
            </a:r>
            <a:r>
              <a:rPr lang="es-ES" sz="2600" dirty="0"/>
              <a:t>primer acuerdo internacional que rige la transferencia, manejo y uso de organismos vivos modificados por medio de la biotecnología </a:t>
            </a:r>
            <a:r>
              <a:rPr lang="es-ES" sz="2600" dirty="0" smtClean="0"/>
              <a:t>moderna. </a:t>
            </a:r>
          </a:p>
          <a:p>
            <a:pPr algn="just"/>
            <a:r>
              <a:rPr lang="es-ES" sz="2600" dirty="0" smtClean="0">
                <a:solidFill>
                  <a:srgbClr val="FF0000"/>
                </a:solidFill>
              </a:rPr>
              <a:t>Adoptado </a:t>
            </a:r>
            <a:r>
              <a:rPr lang="es-ES" sz="2600" dirty="0">
                <a:solidFill>
                  <a:srgbClr val="FF0000"/>
                </a:solidFill>
              </a:rPr>
              <a:t>en 2000 por los miembros de la Convención sobre Diversidad Biológica</a:t>
            </a:r>
            <a:r>
              <a:rPr lang="es-ES" sz="2600" dirty="0"/>
              <a:t>, el tratado busca un comercio internacional de transgénicos más </a:t>
            </a:r>
            <a:r>
              <a:rPr lang="es-ES" sz="2600" dirty="0" smtClean="0"/>
              <a:t>transparente.</a:t>
            </a:r>
          </a:p>
          <a:p>
            <a:pPr algn="just"/>
            <a:r>
              <a:rPr lang="es-ES" sz="2600" dirty="0" smtClean="0"/>
              <a:t>El </a:t>
            </a:r>
            <a:r>
              <a:rPr lang="es-ES" sz="2600" dirty="0"/>
              <a:t>objetivo es </a:t>
            </a:r>
            <a:r>
              <a:rPr lang="es-ES" sz="2600" dirty="0">
                <a:solidFill>
                  <a:srgbClr val="7030A0"/>
                </a:solidFill>
              </a:rPr>
              <a:t>descartar potenciales conflictos entre las leyes de comercio y el régimen de </a:t>
            </a:r>
            <a:r>
              <a:rPr lang="es-ES" sz="2600">
                <a:solidFill>
                  <a:srgbClr val="7030A0"/>
                </a:solidFill>
              </a:rPr>
              <a:t>bioseguridad </a:t>
            </a:r>
            <a:r>
              <a:rPr lang="es-ES" sz="2600" smtClean="0">
                <a:solidFill>
                  <a:srgbClr val="7030A0"/>
                </a:solidFill>
              </a:rPr>
              <a:t>global. </a:t>
            </a:r>
            <a:endParaRPr lang="es-ES" sz="2600" dirty="0">
              <a:solidFill>
                <a:srgbClr val="7030A0"/>
              </a:solidFill>
            </a:endParaRPr>
          </a:p>
          <a:p>
            <a:pPr algn="just"/>
            <a:r>
              <a:rPr lang="es-ES" sz="2600" dirty="0">
                <a:solidFill>
                  <a:srgbClr val="00B0F0"/>
                </a:solidFill>
              </a:rPr>
              <a:t>La Organización de  </a:t>
            </a:r>
            <a:r>
              <a:rPr lang="es-ES" sz="2600" dirty="0" smtClean="0">
                <a:solidFill>
                  <a:srgbClr val="00B0F0"/>
                </a:solidFill>
              </a:rPr>
              <a:t>las  </a:t>
            </a:r>
            <a:r>
              <a:rPr lang="es-ES" sz="2600" dirty="0">
                <a:solidFill>
                  <a:srgbClr val="00B0F0"/>
                </a:solidFill>
              </a:rPr>
              <a:t>Naciones  Unidas  para  la  Alimentación  y  la  Agricultura  (FAO)  </a:t>
            </a:r>
            <a:r>
              <a:rPr lang="es-ES" sz="2600" dirty="0"/>
              <a:t>emitió  en  marzo  de  2000  la Declaración sobre Biotecnología, donde sostiene que esta ciencia ofrece instrumentos poderosos para el </a:t>
            </a:r>
            <a:r>
              <a:rPr lang="es-ES" sz="2600" dirty="0">
                <a:solidFill>
                  <a:srgbClr val="FF0000"/>
                </a:solidFill>
              </a:rPr>
              <a:t>desarrollo sostenible </a:t>
            </a:r>
            <a:r>
              <a:rPr lang="es-ES" sz="2600" dirty="0"/>
              <a:t>de la agricultura, la pesca y la actividad forestal, así como de las industrias alimentarias. </a:t>
            </a:r>
          </a:p>
        </p:txBody>
      </p:sp>
    </p:spTree>
    <p:extLst>
      <p:ext uri="{BB962C8B-B14F-4D97-AF65-F5344CB8AC3E}">
        <p14:creationId xmlns:p14="http://schemas.microsoft.com/office/powerpoint/2010/main" val="4212006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43681" y="893093"/>
            <a:ext cx="9749481" cy="6155531"/>
          </a:xfrm>
          <a:prstGeom prst="rect">
            <a:avLst/>
          </a:prstGeom>
        </p:spPr>
        <p:txBody>
          <a:bodyPr wrap="square">
            <a:spAutoFit/>
          </a:bodyPr>
          <a:lstStyle/>
          <a:p>
            <a:r>
              <a:rPr lang="es-ES" sz="2800" b="1" u="sng" dirty="0">
                <a:solidFill>
                  <a:srgbClr val="00B050"/>
                </a:solidFill>
              </a:rPr>
              <a:t>4.- La Carta de la Tierra, un código ético para la sostenibilidad </a:t>
            </a:r>
          </a:p>
          <a:p>
            <a:endParaRPr lang="es-ES" sz="1000" dirty="0"/>
          </a:p>
          <a:p>
            <a:pPr algn="just"/>
            <a:r>
              <a:rPr lang="es-ES" sz="2600" dirty="0"/>
              <a:t>La Carta de la Tierra es un código ético que consiste en una declaración de principios éticos fundamentales para construir otra sociedad basada en la justicia, la sostenibilidad y </a:t>
            </a:r>
            <a:r>
              <a:rPr lang="es-ES" sz="2600" dirty="0" smtClean="0"/>
              <a:t>la paz.</a:t>
            </a:r>
          </a:p>
          <a:p>
            <a:pPr algn="just"/>
            <a:r>
              <a:rPr lang="es-ES" sz="2600" dirty="0" smtClean="0">
                <a:solidFill>
                  <a:srgbClr val="FF0000"/>
                </a:solidFill>
              </a:rPr>
              <a:t>Trata </a:t>
            </a:r>
            <a:r>
              <a:rPr lang="es-ES" sz="2600" dirty="0">
                <a:solidFill>
                  <a:srgbClr val="FF0000"/>
                </a:solidFill>
              </a:rPr>
              <a:t>de promover un   nuevo   sentimiento   </a:t>
            </a:r>
            <a:r>
              <a:rPr lang="es-ES" sz="2600" dirty="0" smtClean="0">
                <a:solidFill>
                  <a:srgbClr val="FF0000"/>
                </a:solidFill>
              </a:rPr>
              <a:t>de interdependencia   </a:t>
            </a:r>
            <a:r>
              <a:rPr lang="es-ES" sz="2600" dirty="0">
                <a:solidFill>
                  <a:srgbClr val="FF0000"/>
                </a:solidFill>
              </a:rPr>
              <a:t>global   y    responsabilidad compartida en todos los seres humanos, desde la convicción de que no somos dueños del planeta, sino que formamos parte de él</a:t>
            </a:r>
            <a:r>
              <a:rPr lang="es-ES" sz="2600" dirty="0"/>
              <a:t>. El documento consta de un preámbulo y </a:t>
            </a:r>
            <a:r>
              <a:rPr lang="es-ES" sz="2600" dirty="0">
                <a:solidFill>
                  <a:srgbClr val="7030A0"/>
                </a:solidFill>
              </a:rPr>
              <a:t>61 principios estructurados en 16 bloques y cuatro grandes apartados</a:t>
            </a:r>
            <a:r>
              <a:rPr lang="es-ES" sz="2600" dirty="0"/>
              <a:t>, cuyos títulos son los siguientes: </a:t>
            </a:r>
          </a:p>
          <a:p>
            <a:r>
              <a:rPr lang="es-ES" sz="2600" dirty="0">
                <a:solidFill>
                  <a:srgbClr val="00B0F0"/>
                </a:solidFill>
              </a:rPr>
              <a:t>I.     Respeto y cuidado de la comunidad de vida. </a:t>
            </a:r>
          </a:p>
          <a:p>
            <a:r>
              <a:rPr lang="es-ES" sz="2600" dirty="0">
                <a:solidFill>
                  <a:srgbClr val="00B0F0"/>
                </a:solidFill>
              </a:rPr>
              <a:t>II.    Integridad ecológica. </a:t>
            </a:r>
          </a:p>
          <a:p>
            <a:r>
              <a:rPr lang="es-ES" sz="2600" dirty="0">
                <a:solidFill>
                  <a:srgbClr val="00B0F0"/>
                </a:solidFill>
              </a:rPr>
              <a:t>III.   Justicia social y económica. </a:t>
            </a:r>
          </a:p>
          <a:p>
            <a:r>
              <a:rPr lang="es-ES" sz="2600" dirty="0">
                <a:solidFill>
                  <a:srgbClr val="00B0F0"/>
                </a:solidFill>
              </a:rPr>
              <a:t>IV.   Democracia, no violencia y paz. </a:t>
            </a:r>
          </a:p>
          <a:p>
            <a:endParaRPr lang="es-ES" dirty="0"/>
          </a:p>
        </p:txBody>
      </p:sp>
    </p:spTree>
    <p:extLst>
      <p:ext uri="{BB962C8B-B14F-4D97-AF65-F5344CB8AC3E}">
        <p14:creationId xmlns:p14="http://schemas.microsoft.com/office/powerpoint/2010/main" val="2726368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45740" y="984066"/>
            <a:ext cx="9971902" cy="5693866"/>
          </a:xfrm>
          <a:prstGeom prst="rect">
            <a:avLst/>
          </a:prstGeom>
        </p:spPr>
        <p:txBody>
          <a:bodyPr wrap="square">
            <a:spAutoFit/>
          </a:bodyPr>
          <a:lstStyle/>
          <a:p>
            <a:pPr algn="just"/>
            <a:r>
              <a:rPr lang="es-ES" sz="2800" dirty="0"/>
              <a:t>La Carta de la Tierra se inspira en la aportación de la ciencia contemporánea, el derecho internacional, las grandes tradiciones filosóficas y religiosas del mundo, las declaraciones  de  las  Naciones  Unidas,  declaraciones  y  tratados gubernamentales de los últimos 30 años y los mejores ejemplos prácticos de comunidades sostenibles. </a:t>
            </a:r>
          </a:p>
          <a:p>
            <a:pPr algn="just"/>
            <a:r>
              <a:rPr lang="es-ES" sz="2800" dirty="0"/>
              <a:t>La Carta de la Tierra surgió a partir de la Cumbre de Río, en 1992.</a:t>
            </a:r>
          </a:p>
          <a:p>
            <a:pPr algn="just"/>
            <a:r>
              <a:rPr lang="es-ES" sz="2800" dirty="0"/>
              <a:t>A comienzos de 1997, la Comisión de la Carta de la Tierra formó un comité internacional de redacción, que se encargó de gestionar un proceso de consulta mundial sobre un borrador de referencia editado a partir de la Cumbre de Río. La versión final se presentó oficialmente el </a:t>
            </a:r>
            <a:r>
              <a:rPr lang="es-ES" sz="2800" dirty="0">
                <a:solidFill>
                  <a:srgbClr val="00B0F0"/>
                </a:solidFill>
              </a:rPr>
              <a:t>29 de junio del año 2000 en el Palacio de la Paz, en La Haya. Fue asumida por las Naciones Unidas.</a:t>
            </a:r>
          </a:p>
        </p:txBody>
      </p:sp>
    </p:spTree>
    <p:extLst>
      <p:ext uri="{BB962C8B-B14F-4D97-AF65-F5344CB8AC3E}">
        <p14:creationId xmlns:p14="http://schemas.microsoft.com/office/powerpoint/2010/main" val="2021542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297459" y="1166843"/>
            <a:ext cx="9761838" cy="5693866"/>
          </a:xfrm>
          <a:prstGeom prst="rect">
            <a:avLst/>
          </a:prstGeom>
        </p:spPr>
        <p:txBody>
          <a:bodyPr wrap="square">
            <a:spAutoFit/>
          </a:bodyPr>
          <a:lstStyle/>
          <a:p>
            <a:pPr algn="just"/>
            <a:r>
              <a:rPr lang="es-ES" sz="2800" b="1" u="sng" dirty="0">
                <a:solidFill>
                  <a:srgbClr val="00B050"/>
                </a:solidFill>
              </a:rPr>
              <a:t>5.- Protocolo de </a:t>
            </a:r>
            <a:r>
              <a:rPr lang="es-ES" sz="2800" b="1" u="sng" dirty="0" err="1">
                <a:solidFill>
                  <a:srgbClr val="00B050"/>
                </a:solidFill>
              </a:rPr>
              <a:t>Kyoto</a:t>
            </a:r>
            <a:endParaRPr lang="es-ES" sz="2800" b="1" u="sng" dirty="0">
              <a:solidFill>
                <a:srgbClr val="00B050"/>
              </a:solidFill>
            </a:endParaRPr>
          </a:p>
          <a:p>
            <a:pPr algn="just"/>
            <a:r>
              <a:rPr lang="es-ES" sz="2800" dirty="0" smtClean="0"/>
              <a:t>Establecido </a:t>
            </a:r>
            <a:r>
              <a:rPr lang="es-ES" sz="2800" dirty="0"/>
              <a:t>en diciembre de 1987 en </a:t>
            </a:r>
            <a:r>
              <a:rPr lang="es-ES" sz="2800" dirty="0" err="1"/>
              <a:t>Kyoto</a:t>
            </a:r>
            <a:r>
              <a:rPr lang="es-ES" sz="2800" dirty="0"/>
              <a:t>, Japón, pero entró en vigor el 16 de </a:t>
            </a:r>
            <a:r>
              <a:rPr lang="es-ES" sz="2800" dirty="0">
                <a:solidFill>
                  <a:srgbClr val="FF0000"/>
                </a:solidFill>
              </a:rPr>
              <a:t>febrero de 2005</a:t>
            </a:r>
            <a:r>
              <a:rPr lang="es-ES" sz="2800" dirty="0"/>
              <a:t>. </a:t>
            </a:r>
            <a:r>
              <a:rPr lang="es-ES" sz="2800" dirty="0" smtClean="0">
                <a:solidFill>
                  <a:srgbClr val="00B0F0"/>
                </a:solidFill>
              </a:rPr>
              <a:t>Es un tratado </a:t>
            </a:r>
            <a:r>
              <a:rPr lang="es-ES" sz="2800" dirty="0">
                <a:solidFill>
                  <a:srgbClr val="00B0F0"/>
                </a:solidFill>
              </a:rPr>
              <a:t>internacional cuyo objetivo principal </a:t>
            </a:r>
            <a:r>
              <a:rPr lang="es-ES" sz="2800" dirty="0" smtClean="0">
                <a:solidFill>
                  <a:srgbClr val="00B0F0"/>
                </a:solidFill>
              </a:rPr>
              <a:t>fue lograr </a:t>
            </a:r>
            <a:r>
              <a:rPr lang="es-ES" sz="2800" dirty="0">
                <a:solidFill>
                  <a:srgbClr val="00B0F0"/>
                </a:solidFill>
              </a:rPr>
              <a:t>que para </a:t>
            </a:r>
            <a:r>
              <a:rPr lang="es-ES" sz="2800" dirty="0" smtClean="0">
                <a:solidFill>
                  <a:srgbClr val="00B0F0"/>
                </a:solidFill>
              </a:rPr>
              <a:t>2012 </a:t>
            </a:r>
            <a:r>
              <a:rPr lang="es-ES" sz="2800" dirty="0">
                <a:solidFill>
                  <a:srgbClr val="00B0F0"/>
                </a:solidFill>
              </a:rPr>
              <a:t>los países desarrollados (37 países) </a:t>
            </a:r>
            <a:r>
              <a:rPr lang="es-ES" sz="2800" dirty="0" smtClean="0">
                <a:solidFill>
                  <a:srgbClr val="00B0F0"/>
                </a:solidFill>
              </a:rPr>
              <a:t>disminuyeran </a:t>
            </a:r>
            <a:r>
              <a:rPr lang="es-ES" sz="2800" dirty="0">
                <a:solidFill>
                  <a:srgbClr val="00B0F0"/>
                </a:solidFill>
              </a:rPr>
              <a:t>sus emisiones de </a:t>
            </a:r>
            <a:r>
              <a:rPr lang="es-ES" sz="2800" dirty="0" smtClean="0">
                <a:solidFill>
                  <a:srgbClr val="00B0F0"/>
                </a:solidFill>
              </a:rPr>
              <a:t>gases</a:t>
            </a:r>
            <a:r>
              <a:rPr lang="es-ES" sz="2800" dirty="0" smtClean="0"/>
              <a:t>. Lo </a:t>
            </a:r>
            <a:r>
              <a:rPr lang="es-ES" sz="2800" dirty="0"/>
              <a:t>integran un total de </a:t>
            </a:r>
            <a:r>
              <a:rPr lang="es-ES" sz="2800" dirty="0">
                <a:solidFill>
                  <a:srgbClr val="7030A0"/>
                </a:solidFill>
              </a:rPr>
              <a:t>185 países.  </a:t>
            </a:r>
          </a:p>
          <a:p>
            <a:pPr algn="just"/>
            <a:r>
              <a:rPr lang="es-ES" sz="2800" dirty="0" smtClean="0"/>
              <a:t>Las </a:t>
            </a:r>
            <a:r>
              <a:rPr lang="es-ES" sz="2800" dirty="0"/>
              <a:t>emisiones de seis gases de efecto invernadero:</a:t>
            </a:r>
          </a:p>
          <a:p>
            <a:pPr algn="just"/>
            <a:r>
              <a:rPr lang="es-ES" sz="2800" dirty="0"/>
              <a:t>•	</a:t>
            </a:r>
            <a:r>
              <a:rPr lang="es-ES" sz="2800" dirty="0">
                <a:solidFill>
                  <a:srgbClr val="7030A0"/>
                </a:solidFill>
              </a:rPr>
              <a:t>Dióxido de carbono (CO2) </a:t>
            </a:r>
          </a:p>
          <a:p>
            <a:pPr algn="just"/>
            <a:r>
              <a:rPr lang="es-ES" sz="2800" dirty="0">
                <a:solidFill>
                  <a:srgbClr val="7030A0"/>
                </a:solidFill>
              </a:rPr>
              <a:t>•	Metano (CH4) </a:t>
            </a:r>
          </a:p>
          <a:p>
            <a:pPr algn="just"/>
            <a:r>
              <a:rPr lang="es-ES" sz="2800" dirty="0">
                <a:solidFill>
                  <a:srgbClr val="7030A0"/>
                </a:solidFill>
              </a:rPr>
              <a:t>•	Óxido nitroso (N2O) </a:t>
            </a:r>
          </a:p>
          <a:p>
            <a:pPr algn="just"/>
            <a:r>
              <a:rPr lang="es-ES" sz="2800" dirty="0">
                <a:solidFill>
                  <a:srgbClr val="7030A0"/>
                </a:solidFill>
              </a:rPr>
              <a:t>•	</a:t>
            </a:r>
            <a:r>
              <a:rPr lang="es-ES" sz="2800" dirty="0" err="1">
                <a:solidFill>
                  <a:srgbClr val="7030A0"/>
                </a:solidFill>
              </a:rPr>
              <a:t>Hidrofluorocarbonos</a:t>
            </a:r>
            <a:r>
              <a:rPr lang="es-ES" sz="2800" dirty="0">
                <a:solidFill>
                  <a:srgbClr val="7030A0"/>
                </a:solidFill>
              </a:rPr>
              <a:t> (HFC) </a:t>
            </a:r>
          </a:p>
          <a:p>
            <a:pPr algn="just"/>
            <a:r>
              <a:rPr lang="es-ES" sz="2800" dirty="0">
                <a:solidFill>
                  <a:srgbClr val="7030A0"/>
                </a:solidFill>
              </a:rPr>
              <a:t>•	</a:t>
            </a:r>
            <a:r>
              <a:rPr lang="es-ES" sz="2800" dirty="0" err="1">
                <a:solidFill>
                  <a:srgbClr val="7030A0"/>
                </a:solidFill>
              </a:rPr>
              <a:t>Perfluorocarbonos</a:t>
            </a:r>
            <a:r>
              <a:rPr lang="es-ES" sz="2800" dirty="0">
                <a:solidFill>
                  <a:srgbClr val="7030A0"/>
                </a:solidFill>
              </a:rPr>
              <a:t> (PFC) </a:t>
            </a:r>
          </a:p>
          <a:p>
            <a:pPr algn="just"/>
            <a:r>
              <a:rPr lang="es-ES" sz="2800" dirty="0">
                <a:solidFill>
                  <a:srgbClr val="7030A0"/>
                </a:solidFill>
              </a:rPr>
              <a:t>•	</a:t>
            </a:r>
            <a:r>
              <a:rPr lang="es-ES" sz="2800" dirty="0" err="1">
                <a:solidFill>
                  <a:srgbClr val="7030A0"/>
                </a:solidFill>
              </a:rPr>
              <a:t>Hexafluoruro</a:t>
            </a:r>
            <a:r>
              <a:rPr lang="es-ES" sz="2800" dirty="0">
                <a:solidFill>
                  <a:srgbClr val="7030A0"/>
                </a:solidFill>
              </a:rPr>
              <a:t> de azufre (SF6) </a:t>
            </a:r>
          </a:p>
        </p:txBody>
      </p:sp>
    </p:spTree>
    <p:extLst>
      <p:ext uri="{BB962C8B-B14F-4D97-AF65-F5344CB8AC3E}">
        <p14:creationId xmlns:p14="http://schemas.microsoft.com/office/powerpoint/2010/main" val="261889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441621" y="1147799"/>
            <a:ext cx="8110151" cy="4801314"/>
          </a:xfrm>
          <a:prstGeom prst="rect">
            <a:avLst/>
          </a:prstGeom>
        </p:spPr>
        <p:txBody>
          <a:bodyPr wrap="square">
            <a:spAutoFit/>
          </a:bodyPr>
          <a:lstStyle/>
          <a:p>
            <a:pPr algn="just"/>
            <a:r>
              <a:rPr lang="es-ES" sz="3400" dirty="0"/>
              <a:t>¿Cuáles son los principales tipos de contaminación que existen?</a:t>
            </a:r>
          </a:p>
          <a:p>
            <a:pPr algn="just"/>
            <a:endParaRPr lang="es-ES" sz="3400" dirty="0"/>
          </a:p>
          <a:p>
            <a:pPr algn="just"/>
            <a:r>
              <a:rPr lang="es-ES" sz="3400" dirty="0"/>
              <a:t>•	Contaminación del agua</a:t>
            </a:r>
          </a:p>
          <a:p>
            <a:pPr algn="just"/>
            <a:r>
              <a:rPr lang="es-ES" sz="3400" dirty="0"/>
              <a:t>•	Contaminación acústica</a:t>
            </a:r>
          </a:p>
          <a:p>
            <a:pPr algn="just"/>
            <a:r>
              <a:rPr lang="es-ES" sz="3400" dirty="0"/>
              <a:t>•	Contaminación lumínica</a:t>
            </a:r>
          </a:p>
          <a:p>
            <a:pPr algn="just"/>
            <a:r>
              <a:rPr lang="es-ES" sz="3400" dirty="0"/>
              <a:t>•	Contaminación térmica</a:t>
            </a:r>
          </a:p>
          <a:p>
            <a:pPr algn="just"/>
            <a:r>
              <a:rPr lang="es-ES" sz="3400" dirty="0"/>
              <a:t>•	Contaminación del suelo</a:t>
            </a:r>
          </a:p>
          <a:p>
            <a:pPr algn="just"/>
            <a:r>
              <a:rPr lang="es-ES" sz="3400" dirty="0"/>
              <a:t>•	Contaminación del aire</a:t>
            </a:r>
          </a:p>
        </p:txBody>
      </p:sp>
    </p:spTree>
    <p:extLst>
      <p:ext uri="{BB962C8B-B14F-4D97-AF65-F5344CB8AC3E}">
        <p14:creationId xmlns:p14="http://schemas.microsoft.com/office/powerpoint/2010/main" val="30504151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581665" y="1027825"/>
            <a:ext cx="9440562" cy="5724644"/>
          </a:xfrm>
          <a:prstGeom prst="rect">
            <a:avLst/>
          </a:prstGeom>
        </p:spPr>
        <p:txBody>
          <a:bodyPr wrap="square">
            <a:spAutoFit/>
          </a:bodyPr>
          <a:lstStyle/>
          <a:p>
            <a:pPr algn="just"/>
            <a:r>
              <a:rPr lang="es-ES" sz="2800" b="1" dirty="0"/>
              <a:t> Beneficios obtenidos.</a:t>
            </a:r>
          </a:p>
          <a:p>
            <a:pPr algn="just"/>
            <a:endParaRPr lang="es-ES" sz="1000" dirty="0"/>
          </a:p>
          <a:p>
            <a:pPr algn="just"/>
            <a:r>
              <a:rPr lang="es-ES" sz="2800" dirty="0"/>
              <a:t>- Nació el </a:t>
            </a:r>
            <a:r>
              <a:rPr lang="es-ES" sz="2800" dirty="0">
                <a:solidFill>
                  <a:srgbClr val="7030A0"/>
                </a:solidFill>
              </a:rPr>
              <a:t>Convenio Marco de Cambio Climático de Naciones Unidas </a:t>
            </a:r>
            <a:r>
              <a:rPr lang="es-ES" sz="2800" dirty="0"/>
              <a:t>que la integran un total de 185 países</a:t>
            </a:r>
          </a:p>
          <a:p>
            <a:pPr algn="just"/>
            <a:endParaRPr lang="es-ES" sz="1000" dirty="0"/>
          </a:p>
          <a:p>
            <a:pPr algn="just"/>
            <a:r>
              <a:rPr lang="es-ES" sz="2800" dirty="0"/>
              <a:t>- Este cuerpo sesiona 1 vez al año para revisar los progresos de la Convención, la experiencia ganada en su implementación y el estado del conocimiento científico logrado.</a:t>
            </a:r>
          </a:p>
          <a:p>
            <a:pPr algn="just"/>
            <a:endParaRPr lang="es-ES" sz="1000" dirty="0"/>
          </a:p>
          <a:p>
            <a:pPr algn="just"/>
            <a:r>
              <a:rPr lang="es-ES" sz="2800" dirty="0"/>
              <a:t>- El Comercio de derechos de emisión o también conocido como </a:t>
            </a:r>
            <a:r>
              <a:rPr lang="es-ES" sz="2800" dirty="0">
                <a:solidFill>
                  <a:srgbClr val="7030A0"/>
                </a:solidFill>
              </a:rPr>
              <a:t>“mercado de carbono” </a:t>
            </a:r>
            <a:r>
              <a:rPr lang="es-ES" sz="2800" dirty="0"/>
              <a:t>permite la compra-venta de los derechos de emisión creados y asignados entre los países industrializados que presentan cantidades de emisión que se podrían liberar sin incurrir en una falta con las metas de reducción establecidas por el protocolo. </a:t>
            </a:r>
          </a:p>
        </p:txBody>
      </p:sp>
    </p:spTree>
    <p:extLst>
      <p:ext uri="{BB962C8B-B14F-4D97-AF65-F5344CB8AC3E}">
        <p14:creationId xmlns:p14="http://schemas.microsoft.com/office/powerpoint/2010/main" val="283128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556950" y="963985"/>
            <a:ext cx="9255212" cy="6001643"/>
          </a:xfrm>
          <a:prstGeom prst="rect">
            <a:avLst/>
          </a:prstGeom>
        </p:spPr>
        <p:txBody>
          <a:bodyPr wrap="square">
            <a:spAutoFit/>
          </a:bodyPr>
          <a:lstStyle/>
          <a:p>
            <a:pPr algn="just"/>
            <a:r>
              <a:rPr lang="es-ES" sz="2800" dirty="0" smtClean="0"/>
              <a:t>- </a:t>
            </a:r>
            <a:r>
              <a:rPr lang="es-ES" sz="2800" dirty="0" smtClean="0">
                <a:solidFill>
                  <a:srgbClr val="7030A0"/>
                </a:solidFill>
              </a:rPr>
              <a:t>Mecanismo </a:t>
            </a:r>
            <a:r>
              <a:rPr lang="es-ES" sz="2800" dirty="0">
                <a:solidFill>
                  <a:srgbClr val="7030A0"/>
                </a:solidFill>
              </a:rPr>
              <a:t>para un Desarrollo Limpio (MDL) </a:t>
            </a:r>
            <a:r>
              <a:rPr lang="es-ES" sz="2800" dirty="0"/>
              <a:t>puede consistir, por ejemplo, en un proyecto de electrificación en el que se usen </a:t>
            </a:r>
            <a:r>
              <a:rPr lang="es-ES" sz="2800" dirty="0">
                <a:solidFill>
                  <a:srgbClr val="00B0F0"/>
                </a:solidFill>
              </a:rPr>
              <a:t>paneles solares</a:t>
            </a:r>
            <a:r>
              <a:rPr lang="es-ES" sz="2800" dirty="0"/>
              <a:t>, o la instalación de calderas de menos consumo. Este mecanismo fomenta el desarrollo sostenible y la reducción de las emisiones </a:t>
            </a:r>
            <a:r>
              <a:rPr lang="es-ES" sz="2800" dirty="0" smtClean="0"/>
              <a:t>.</a:t>
            </a:r>
          </a:p>
          <a:p>
            <a:pPr algn="just"/>
            <a:endParaRPr lang="es-ES" sz="1000" dirty="0"/>
          </a:p>
          <a:p>
            <a:pPr algn="just"/>
            <a:r>
              <a:rPr lang="es-ES" sz="2800" dirty="0" smtClean="0"/>
              <a:t>- </a:t>
            </a:r>
            <a:r>
              <a:rPr lang="es-ES" sz="2800" dirty="0" smtClean="0">
                <a:solidFill>
                  <a:srgbClr val="7030A0"/>
                </a:solidFill>
              </a:rPr>
              <a:t>Aplicación </a:t>
            </a:r>
            <a:r>
              <a:rPr lang="es-ES" sz="2800" dirty="0">
                <a:solidFill>
                  <a:srgbClr val="7030A0"/>
                </a:solidFill>
              </a:rPr>
              <a:t>conjunta. </a:t>
            </a:r>
            <a:r>
              <a:rPr lang="es-ES" sz="2800" dirty="0"/>
              <a:t>Con esto se </a:t>
            </a:r>
            <a:r>
              <a:rPr lang="es-ES" sz="2800" dirty="0">
                <a:solidFill>
                  <a:srgbClr val="00B0F0"/>
                </a:solidFill>
              </a:rPr>
              <a:t>intenta beneficiar la inversión extranjera y la transferencia de tecnología</a:t>
            </a:r>
            <a:r>
              <a:rPr lang="es-ES" sz="2800" dirty="0"/>
              <a:t>. Estos mecanismos contribuyen a fomentar la inversión verde.</a:t>
            </a:r>
          </a:p>
          <a:p>
            <a:pPr algn="just"/>
            <a:endParaRPr lang="es-ES" sz="1000" dirty="0"/>
          </a:p>
          <a:p>
            <a:pPr algn="just"/>
            <a:r>
              <a:rPr lang="es-ES" sz="2800" dirty="0"/>
              <a:t>- </a:t>
            </a:r>
            <a:r>
              <a:rPr lang="es-ES" sz="2800" dirty="0">
                <a:solidFill>
                  <a:srgbClr val="7030A0"/>
                </a:solidFill>
              </a:rPr>
              <a:t>Fondo de adaptación.</a:t>
            </a:r>
            <a:r>
              <a:rPr lang="es-ES" sz="2800" dirty="0"/>
              <a:t> </a:t>
            </a:r>
            <a:r>
              <a:rPr lang="es-ES" sz="2800" dirty="0">
                <a:solidFill>
                  <a:srgbClr val="00B0F0"/>
                </a:solidFill>
              </a:rPr>
              <a:t>Busca financiar proyectos y programas concretos de adaptación en países en desarrollo</a:t>
            </a:r>
            <a:r>
              <a:rPr lang="es-ES" sz="2800" dirty="0"/>
              <a:t>, además facilita la creación y despliegue de técnicas que pueden ayudar a aumentar la capacidad de recuperación después de los impactos del cambio climático</a:t>
            </a:r>
          </a:p>
        </p:txBody>
      </p:sp>
    </p:spTree>
    <p:extLst>
      <p:ext uri="{BB962C8B-B14F-4D97-AF65-F5344CB8AC3E}">
        <p14:creationId xmlns:p14="http://schemas.microsoft.com/office/powerpoint/2010/main" val="2151126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389922" y="1012954"/>
            <a:ext cx="8513806" cy="4832092"/>
          </a:xfrm>
          <a:prstGeom prst="rect">
            <a:avLst/>
          </a:prstGeom>
        </p:spPr>
        <p:txBody>
          <a:bodyPr wrap="square">
            <a:spAutoFit/>
          </a:bodyPr>
          <a:lstStyle/>
          <a:p>
            <a:pPr algn="just"/>
            <a:r>
              <a:rPr lang="es-ES" sz="2800" b="1" u="sng" dirty="0">
                <a:solidFill>
                  <a:srgbClr val="00B050"/>
                </a:solidFill>
              </a:rPr>
              <a:t>6.- Convención sobre el Comercio Internacional de Especies Amenazadas de Fauna y Flora (CITES)</a:t>
            </a:r>
          </a:p>
          <a:p>
            <a:pPr algn="just"/>
            <a:endParaRPr lang="es-ES" sz="2800" dirty="0"/>
          </a:p>
          <a:p>
            <a:pPr algn="just"/>
            <a:r>
              <a:rPr lang="es-ES" sz="2800" dirty="0" smtClean="0"/>
              <a:t>Tiene </a:t>
            </a:r>
            <a:r>
              <a:rPr lang="es-ES" sz="2800" dirty="0"/>
              <a:t>por finalidad </a:t>
            </a:r>
            <a:r>
              <a:rPr lang="es-ES" sz="2800" dirty="0">
                <a:solidFill>
                  <a:srgbClr val="00B0F0"/>
                </a:solidFill>
              </a:rPr>
              <a:t>velar por que el comercio internacional de especímenes de animales y plantas silvestres</a:t>
            </a:r>
            <a:r>
              <a:rPr lang="es-ES" sz="2800" dirty="0"/>
              <a:t> no constituya una amenaza para su supervivencia.</a:t>
            </a:r>
          </a:p>
          <a:p>
            <a:pPr algn="just"/>
            <a:r>
              <a:rPr lang="es-ES" sz="2800" dirty="0"/>
              <a:t>80 países fueron los involucrados y fue celebrado dicho convenio en </a:t>
            </a:r>
            <a:r>
              <a:rPr lang="es-ES" sz="2800" dirty="0">
                <a:solidFill>
                  <a:srgbClr val="00B0F0"/>
                </a:solidFill>
              </a:rPr>
              <a:t>Washington DC</a:t>
            </a:r>
            <a:r>
              <a:rPr lang="es-ES" sz="2800" dirty="0"/>
              <a:t>, Estados Unidos de América el 3 de Marzo de 1973 y entró en </a:t>
            </a:r>
            <a:r>
              <a:rPr lang="es-ES" sz="2800" dirty="0">
                <a:solidFill>
                  <a:srgbClr val="00B050"/>
                </a:solidFill>
              </a:rPr>
              <a:t>vigor el 1 de Julio de 1975.</a:t>
            </a:r>
          </a:p>
        </p:txBody>
      </p:sp>
    </p:spTree>
    <p:extLst>
      <p:ext uri="{BB962C8B-B14F-4D97-AF65-F5344CB8AC3E}">
        <p14:creationId xmlns:p14="http://schemas.microsoft.com/office/powerpoint/2010/main" val="1115142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276865" y="969135"/>
            <a:ext cx="9638270" cy="5663089"/>
          </a:xfrm>
          <a:prstGeom prst="rect">
            <a:avLst/>
          </a:prstGeom>
        </p:spPr>
        <p:txBody>
          <a:bodyPr wrap="square">
            <a:spAutoFit/>
          </a:bodyPr>
          <a:lstStyle/>
          <a:p>
            <a:pPr algn="just"/>
            <a:r>
              <a:rPr lang="es-ES" sz="2800" dirty="0"/>
              <a:t>Actualmente se encuentran </a:t>
            </a:r>
            <a:r>
              <a:rPr lang="es-ES" sz="2800" dirty="0">
                <a:solidFill>
                  <a:srgbClr val="FF0000"/>
                </a:solidFill>
              </a:rPr>
              <a:t>183 países </a:t>
            </a:r>
            <a:r>
              <a:rPr lang="es-ES" sz="2800" dirty="0"/>
              <a:t>afiliados a dicho convenio. Algunos de los beneficios son:</a:t>
            </a:r>
          </a:p>
          <a:p>
            <a:pPr algn="just"/>
            <a:endParaRPr lang="es-ES" sz="1000" dirty="0"/>
          </a:p>
          <a:p>
            <a:pPr algn="just"/>
            <a:r>
              <a:rPr lang="es-ES" sz="2800" dirty="0"/>
              <a:t>- </a:t>
            </a:r>
            <a:r>
              <a:rPr lang="es-ES" sz="2600" dirty="0"/>
              <a:t>Hoy en día, ofrece diversos grados de </a:t>
            </a:r>
            <a:r>
              <a:rPr lang="es-ES" sz="2600" dirty="0">
                <a:solidFill>
                  <a:srgbClr val="00B0F0"/>
                </a:solidFill>
              </a:rPr>
              <a:t>protección a más de 35.000 </a:t>
            </a:r>
            <a:r>
              <a:rPr lang="es-ES" sz="2600" dirty="0"/>
              <a:t>especies de animales y plantas, bien se comercialicen como especímenes vivos, como abrigos de piel o hierbas disecadas.</a:t>
            </a:r>
          </a:p>
          <a:p>
            <a:pPr algn="just"/>
            <a:endParaRPr lang="es-ES" sz="1000" dirty="0"/>
          </a:p>
          <a:p>
            <a:pPr algn="just"/>
            <a:r>
              <a:rPr lang="es-ES" sz="2800" dirty="0"/>
              <a:t>- </a:t>
            </a:r>
            <a:r>
              <a:rPr lang="es-ES" sz="2600" dirty="0">
                <a:solidFill>
                  <a:srgbClr val="00B0F0"/>
                </a:solidFill>
              </a:rPr>
              <a:t>Ninguna </a:t>
            </a:r>
            <a:r>
              <a:rPr lang="es-ES" sz="2600" dirty="0" smtClean="0">
                <a:solidFill>
                  <a:srgbClr val="00B0F0"/>
                </a:solidFill>
              </a:rPr>
              <a:t>de </a:t>
            </a:r>
            <a:r>
              <a:rPr lang="es-ES" sz="2600" dirty="0">
                <a:solidFill>
                  <a:srgbClr val="00B0F0"/>
                </a:solidFill>
              </a:rPr>
              <a:t>las especies protegidas </a:t>
            </a:r>
            <a:r>
              <a:rPr lang="es-ES" sz="2600" dirty="0"/>
              <a:t>por la CIES </a:t>
            </a:r>
            <a:r>
              <a:rPr lang="es-ES" sz="2600" dirty="0">
                <a:solidFill>
                  <a:srgbClr val="00B0F0"/>
                </a:solidFill>
              </a:rPr>
              <a:t>se ha extinguido </a:t>
            </a:r>
            <a:r>
              <a:rPr lang="es-ES" sz="2600" dirty="0"/>
              <a:t>a consecuencia de su comercio.</a:t>
            </a:r>
          </a:p>
          <a:p>
            <a:pPr algn="just"/>
            <a:endParaRPr lang="es-ES" sz="1000" dirty="0"/>
          </a:p>
          <a:p>
            <a:pPr algn="just"/>
            <a:r>
              <a:rPr lang="es-ES" sz="2800" dirty="0"/>
              <a:t>- La CITES somete el comercio internacional de especímenes de determinadas especies a ciertos controles. Toda importación, exportación, reexportación o introducción procedente del mar de especies amparadas por la Convención </a:t>
            </a:r>
            <a:r>
              <a:rPr lang="es-ES" sz="2800" dirty="0">
                <a:solidFill>
                  <a:srgbClr val="00B0F0"/>
                </a:solidFill>
              </a:rPr>
              <a:t>debe autorizarse mediante un sistema de concesión de licencias.</a:t>
            </a:r>
          </a:p>
        </p:txBody>
      </p:sp>
    </p:spTree>
    <p:extLst>
      <p:ext uri="{BB962C8B-B14F-4D97-AF65-F5344CB8AC3E}">
        <p14:creationId xmlns:p14="http://schemas.microsoft.com/office/powerpoint/2010/main" val="358426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283496" y="166908"/>
            <a:ext cx="9403492" cy="3539430"/>
          </a:xfrm>
          <a:prstGeom prst="rect">
            <a:avLst/>
          </a:prstGeom>
        </p:spPr>
        <p:txBody>
          <a:bodyPr wrap="square">
            <a:spAutoFit/>
          </a:bodyPr>
          <a:lstStyle/>
          <a:p>
            <a:pPr algn="just"/>
            <a:r>
              <a:rPr lang="es-ES" sz="3400" b="1" u="sng" dirty="0"/>
              <a:t>1.- Contaminación del agua</a:t>
            </a:r>
            <a:r>
              <a:rPr lang="es-ES" sz="3400" b="1" u="sng" dirty="0" smtClean="0"/>
              <a:t>.</a:t>
            </a:r>
          </a:p>
          <a:p>
            <a:pPr algn="just"/>
            <a:endParaRPr lang="es-ES" sz="2000" b="1" u="sng" dirty="0"/>
          </a:p>
          <a:p>
            <a:pPr algn="just"/>
            <a:r>
              <a:rPr lang="es-ES" sz="3400" dirty="0"/>
              <a:t>Es el tipo de contaminación que supone la contaminación de distintos cuerpos de agua. Varias criaturas dependen de estos cuerpos de agua y sus características naturales nutritivos para apoyar su vida.</a:t>
            </a:r>
          </a:p>
        </p:txBody>
      </p:sp>
      <p:pic>
        <p:nvPicPr>
          <p:cNvPr id="5" name="Imagen 4" descr="Adiós cubiertos y pajitas de plástico: el plan de Europa para frenar la..."/>
          <p:cNvPicPr/>
          <p:nvPr/>
        </p:nvPicPr>
        <p:blipFill>
          <a:blip r:embed="rId4">
            <a:extLst>
              <a:ext uri="{28A0092B-C50C-407E-A947-70E740481C1C}">
                <a14:useLocalDpi xmlns:a14="http://schemas.microsoft.com/office/drawing/2010/main" val="0"/>
              </a:ext>
            </a:extLst>
          </a:blip>
          <a:srcRect/>
          <a:stretch>
            <a:fillRect/>
          </a:stretch>
        </p:blipFill>
        <p:spPr bwMode="auto">
          <a:xfrm>
            <a:off x="3594735" y="3103179"/>
            <a:ext cx="5612130" cy="3674745"/>
          </a:xfrm>
          <a:prstGeom prst="rect">
            <a:avLst/>
          </a:prstGeom>
          <a:noFill/>
          <a:ln>
            <a:noFill/>
          </a:ln>
        </p:spPr>
      </p:pic>
    </p:spTree>
    <p:extLst>
      <p:ext uri="{BB962C8B-B14F-4D97-AF65-F5344CB8AC3E}">
        <p14:creationId xmlns:p14="http://schemas.microsoft.com/office/powerpoint/2010/main" val="401974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540617" y="1328621"/>
            <a:ext cx="9531179" cy="4431983"/>
          </a:xfrm>
          <a:prstGeom prst="rect">
            <a:avLst/>
          </a:prstGeom>
        </p:spPr>
        <p:txBody>
          <a:bodyPr wrap="square">
            <a:spAutoFit/>
          </a:bodyPr>
          <a:lstStyle/>
          <a:p>
            <a:pPr algn="just"/>
            <a:r>
              <a:rPr lang="es-ES" sz="3400" b="1" u="sng" dirty="0"/>
              <a:t>2.- Contaminación acústica</a:t>
            </a:r>
          </a:p>
          <a:p>
            <a:pPr algn="just"/>
            <a:endParaRPr lang="es-ES" sz="1000" dirty="0"/>
          </a:p>
          <a:p>
            <a:pPr algn="just"/>
            <a:r>
              <a:rPr lang="es-ES" sz="3400" dirty="0"/>
              <a:t>L</a:t>
            </a:r>
            <a:r>
              <a:rPr lang="es-ES" sz="3400" dirty="0" smtClean="0"/>
              <a:t>a </a:t>
            </a:r>
            <a:r>
              <a:rPr lang="es-ES" sz="3400" dirty="0"/>
              <a:t>contaminación acústica es el tipo de contaminación que se produce por diferentes fuentes de audio que está causando la sensación de irritación, distracción para nuestro medio ambiente. Esta contaminación no es no sólo perturbar el medio ambiente, sino que también produce daño a nuestra humanidad.</a:t>
            </a:r>
          </a:p>
        </p:txBody>
      </p:sp>
    </p:spTree>
    <p:extLst>
      <p:ext uri="{BB962C8B-B14F-4D97-AF65-F5344CB8AC3E}">
        <p14:creationId xmlns:p14="http://schemas.microsoft.com/office/powerpoint/2010/main" val="198702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6" descr="La contaminación sonora | Uruguay Educa"/>
          <p:cNvPicPr/>
          <p:nvPr/>
        </p:nvPicPr>
        <p:blipFill rotWithShape="1">
          <a:blip r:embed="rId3">
            <a:extLst>
              <a:ext uri="{28A0092B-C50C-407E-A947-70E740481C1C}">
                <a14:useLocalDpi xmlns:a14="http://schemas.microsoft.com/office/drawing/2010/main" val="0"/>
              </a:ext>
            </a:extLst>
          </a:blip>
          <a:srcRect t="12341" r="2748"/>
          <a:stretch/>
        </p:blipFill>
        <p:spPr bwMode="auto">
          <a:xfrm>
            <a:off x="-1" y="0"/>
            <a:ext cx="6758152" cy="4330262"/>
          </a:xfrm>
          <a:prstGeom prst="rect">
            <a:avLst/>
          </a:prstGeom>
          <a:noFill/>
          <a:ln>
            <a:noFill/>
          </a:ln>
          <a:extLst>
            <a:ext uri="{53640926-AAD7-44D8-BBD7-CCE9431645EC}">
              <a14:shadowObscured xmlns:a14="http://schemas.microsoft.com/office/drawing/2010/main"/>
            </a:ext>
          </a:extLst>
        </p:spPr>
      </p:pic>
      <p:pic>
        <p:nvPicPr>
          <p:cNvPr id="8" name="Imagen 7" descr="Niveles de contaminación acústica en la ciudad | Centro Auditivo"/>
          <p:cNvPicPr/>
          <p:nvPr/>
        </p:nvPicPr>
        <p:blipFill rotWithShape="1">
          <a:blip r:embed="rId4">
            <a:extLst>
              <a:ext uri="{28A0092B-C50C-407E-A947-70E740481C1C}">
                <a14:useLocalDpi xmlns:a14="http://schemas.microsoft.com/office/drawing/2010/main" val="0"/>
              </a:ext>
            </a:extLst>
          </a:blip>
          <a:srcRect l="12050" r="12763"/>
          <a:stretch/>
        </p:blipFill>
        <p:spPr bwMode="auto">
          <a:xfrm>
            <a:off x="6758151" y="0"/>
            <a:ext cx="5433849" cy="4572000"/>
          </a:xfrm>
          <a:prstGeom prst="rect">
            <a:avLst/>
          </a:prstGeom>
          <a:noFill/>
          <a:ln>
            <a:noFill/>
          </a:ln>
          <a:extLst>
            <a:ext uri="{53640926-AAD7-44D8-BBD7-CCE9431645EC}">
              <a14:shadowObscured xmlns:a14="http://schemas.microsoft.com/office/drawing/2010/main"/>
            </a:ext>
          </a:extLst>
        </p:spPr>
      </p:pic>
      <p:pic>
        <p:nvPicPr>
          <p:cNvPr id="9" name="Imagen 8" descr="Qué es el ruido y la contaminación acústica"/>
          <p:cNvPicPr/>
          <p:nvPr/>
        </p:nvPicPr>
        <p:blipFill>
          <a:blip r:embed="rId5">
            <a:extLst>
              <a:ext uri="{28A0092B-C50C-407E-A947-70E740481C1C}">
                <a14:useLocalDpi xmlns:a14="http://schemas.microsoft.com/office/drawing/2010/main" val="0"/>
              </a:ext>
            </a:extLst>
          </a:blip>
          <a:srcRect/>
          <a:stretch>
            <a:fillRect/>
          </a:stretch>
        </p:blipFill>
        <p:spPr bwMode="auto">
          <a:xfrm>
            <a:off x="3494689" y="4676479"/>
            <a:ext cx="5678379" cy="2181521"/>
          </a:xfrm>
          <a:prstGeom prst="rect">
            <a:avLst/>
          </a:prstGeom>
          <a:noFill/>
          <a:ln>
            <a:noFill/>
          </a:ln>
        </p:spPr>
      </p:pic>
    </p:spTree>
    <p:extLst>
      <p:ext uri="{BB962C8B-B14F-4D97-AF65-F5344CB8AC3E}">
        <p14:creationId xmlns:p14="http://schemas.microsoft.com/office/powerpoint/2010/main" val="3639225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6335"/>
            <a:ext cx="1902941" cy="1581665"/>
          </a:xfrm>
          <a:prstGeom prst="rect">
            <a:avLst/>
          </a:prstGeom>
        </p:spPr>
      </p:pic>
      <p:sp>
        <p:nvSpPr>
          <p:cNvPr id="2" name="Rectángulo 1"/>
          <p:cNvSpPr/>
          <p:nvPr/>
        </p:nvSpPr>
        <p:spPr>
          <a:xfrm>
            <a:off x="1633151" y="1483210"/>
            <a:ext cx="8925697" cy="4801314"/>
          </a:xfrm>
          <a:prstGeom prst="rect">
            <a:avLst/>
          </a:prstGeom>
        </p:spPr>
        <p:txBody>
          <a:bodyPr wrap="square">
            <a:spAutoFit/>
          </a:bodyPr>
          <a:lstStyle/>
          <a:p>
            <a:pPr algn="just"/>
            <a:r>
              <a:rPr lang="es-ES" sz="3400" dirty="0" smtClean="0"/>
              <a:t>La </a:t>
            </a:r>
            <a:r>
              <a:rPr lang="es-ES" sz="3400" dirty="0"/>
              <a:t>exposición al ruido conducirá a la </a:t>
            </a:r>
            <a:r>
              <a:rPr lang="es-ES" sz="3400" dirty="0">
                <a:solidFill>
                  <a:srgbClr val="7030A0"/>
                </a:solidFill>
              </a:rPr>
              <a:t>agresión, pérdida auditiva, estrés, trastornos del </a:t>
            </a:r>
            <a:r>
              <a:rPr lang="es-ES" sz="3400" dirty="0" smtClean="0">
                <a:solidFill>
                  <a:srgbClr val="7030A0"/>
                </a:solidFill>
              </a:rPr>
              <a:t>sueño, dolor de cabeza, ansiedad, pánico.</a:t>
            </a:r>
            <a:r>
              <a:rPr lang="es-ES" sz="3400" dirty="0" smtClean="0"/>
              <a:t> </a:t>
            </a:r>
            <a:r>
              <a:rPr lang="es-ES" sz="3400" dirty="0"/>
              <a:t>Los investigadores han demostrado que muchas personas que pueden permitirse un nuevo hogar han comenzado a comprar casas en áreas donde el disturbio de ruido es muy bajo</a:t>
            </a:r>
            <a:r>
              <a:rPr lang="es-ES" sz="3400" dirty="0" smtClean="0"/>
              <a:t>.</a:t>
            </a:r>
          </a:p>
          <a:p>
            <a:pPr algn="just"/>
            <a:r>
              <a:rPr lang="es-ES" sz="3400" dirty="0" smtClean="0">
                <a:solidFill>
                  <a:srgbClr val="7030A0"/>
                </a:solidFill>
              </a:rPr>
              <a:t>Ballenas y delfines: </a:t>
            </a:r>
            <a:r>
              <a:rPr lang="es-ES" sz="3400" dirty="0" smtClean="0"/>
              <a:t>Pueden quedar varados en la playa, no se pueden comunicar o reproducirse.</a:t>
            </a:r>
            <a:endParaRPr lang="en-US" sz="3400" dirty="0"/>
          </a:p>
        </p:txBody>
      </p:sp>
    </p:spTree>
    <p:extLst>
      <p:ext uri="{BB962C8B-B14F-4D97-AF65-F5344CB8AC3E}">
        <p14:creationId xmlns:p14="http://schemas.microsoft.com/office/powerpoint/2010/main" val="1136003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3627</Words>
  <Application>Microsoft Office PowerPoint</Application>
  <PresentationFormat>Panorámica</PresentationFormat>
  <Paragraphs>198</Paragraphs>
  <Slides>53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53</vt:i4>
      </vt:variant>
    </vt:vector>
  </HeadingPairs>
  <TitlesOfParts>
    <vt:vector size="57"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HP</cp:lastModifiedBy>
  <cp:revision>55</cp:revision>
  <dcterms:created xsi:type="dcterms:W3CDTF">2021-01-23T23:35:37Z</dcterms:created>
  <dcterms:modified xsi:type="dcterms:W3CDTF">2021-05-18T17:28:38Z</dcterms:modified>
</cp:coreProperties>
</file>