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5" r:id="rId26"/>
    <p:sldId id="283" r:id="rId27"/>
    <p:sldId id="284" r:id="rId28"/>
    <p:sldId id="28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5414" autoAdjust="0"/>
  </p:normalViewPr>
  <p:slideViewPr>
    <p:cSldViewPr snapToGrid="0">
      <p:cViewPr varScale="1">
        <p:scale>
          <a:sx n="91" d="100"/>
          <a:sy n="91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9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6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8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3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3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7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7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D2744-6573-4FB2-9244-EC61CA317643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BAC4-78C5-4BF3-8C13-677718AA4B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9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/>
          <p:cNvSpPr txBox="1"/>
          <p:nvPr/>
        </p:nvSpPr>
        <p:spPr>
          <a:xfrm>
            <a:off x="2444663" y="0"/>
            <a:ext cx="73026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Tratado de Libre Comercio de América del Norte (TLCAN)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25884" y="2367171"/>
            <a:ext cx="9707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es?</a:t>
            </a:r>
          </a:p>
          <a:p>
            <a:pPr algn="just"/>
            <a:r>
              <a:rPr lang="es-ES" sz="3600" b="1" dirty="0" smtClean="0">
                <a:solidFill>
                  <a:schemeClr val="bg1"/>
                </a:solidFill>
              </a:rPr>
              <a:t>Es un tratado internacional de amplio alcance que establece las reglas para el comercio y la inversión entre Canadá, Estados Unidos y México. </a:t>
            </a:r>
            <a:endParaRPr lang="es-E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432" y="4555958"/>
            <a:ext cx="2502568" cy="230204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56674" y="429996"/>
            <a:ext cx="114380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¿Qué es pocho, chicano, gabacho?</a:t>
            </a:r>
          </a:p>
          <a:p>
            <a:endParaRPr lang="es-ES" sz="3600" dirty="0" smtClean="0"/>
          </a:p>
          <a:p>
            <a:pPr algn="just"/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</a:rPr>
              <a:t>Pocho</a:t>
            </a:r>
            <a:r>
              <a:rPr lang="es-ES" sz="3600" dirty="0" smtClean="0"/>
              <a:t>.- Es la forma, originalmente despectiva, con que se llama a los mexicanos que tienen dificultad para hablar el castellano con la fluidez con que lo hacen los demás miembros de su comunidad de origen debido al desuso de la lengua o su poca habilidad en ella; utilizan palabras o modismos del idioma inglés en su lugar.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985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432" y="4555958"/>
            <a:ext cx="2502568" cy="230204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56674" y="289647"/>
            <a:ext cx="115503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</a:rPr>
              <a:t>Chicano</a:t>
            </a:r>
            <a:r>
              <a:rPr lang="es-ES" sz="3600" dirty="0" smtClean="0"/>
              <a:t>.- Es un término que se refiere a un estadounidense de ascendencia mexicana, empleado coloquialmente en Estados Unidos para referirse a los mexicano-estadounidenses.</a:t>
            </a:r>
          </a:p>
          <a:p>
            <a:pPr algn="just"/>
            <a:endParaRPr lang="es-ES" sz="3600" dirty="0" smtClean="0"/>
          </a:p>
          <a:p>
            <a:pPr algn="just"/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</a:rPr>
              <a:t>Gabacho</a:t>
            </a:r>
            <a:r>
              <a:rPr lang="es-ES" sz="3600" dirty="0" smtClean="0"/>
              <a:t>.- Gabacho es un término despectivo utilizado en España para referirse a los franceses y en México para todo lo que tenga que ver con los Estados Unidos de América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9152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874" y="3976959"/>
            <a:ext cx="3096126" cy="2881041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64371" y="180292"/>
            <a:ext cx="106914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b="1" dirty="0" smtClean="0"/>
              <a:t>Efectos nocivos de los medios de comunicación masiva</a:t>
            </a:r>
            <a:r>
              <a:rPr lang="es-ES" b="1" dirty="0" smtClean="0"/>
              <a:t>.</a:t>
            </a:r>
            <a:endParaRPr lang="en-US" b="1" dirty="0"/>
          </a:p>
        </p:txBody>
      </p:sp>
      <p:sp>
        <p:nvSpPr>
          <p:cNvPr id="6" name="Rectángulo 5"/>
          <p:cNvSpPr/>
          <p:nvPr/>
        </p:nvSpPr>
        <p:spPr>
          <a:xfrm>
            <a:off x="433137" y="1397643"/>
            <a:ext cx="86627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1. Efecto de conversión.</a:t>
            </a:r>
          </a:p>
          <a:p>
            <a:pPr algn="just"/>
            <a:r>
              <a:rPr lang="es-ES" sz="3200" dirty="0" smtClean="0"/>
              <a:t>Se busca influir en la opinión o creencia del público, propiciar el consumismo y predisponer para que asuma determinadas posturas y conductas. Por ejemplo, podemos mencionar a las personas que viven en constante contradicción consigo misma entre lo que son y lo que quieren ser, según los estereotipos que le sugieren los medios y que, por lo general, terminan por aceptar como válidos.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053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874" y="3976959"/>
            <a:ext cx="3096126" cy="288104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88723" y="461666"/>
            <a:ext cx="114268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2. Evasión.</a:t>
            </a:r>
          </a:p>
          <a:p>
            <a:pPr algn="just"/>
            <a:r>
              <a:rPr lang="es-ES" sz="3600" dirty="0" smtClean="0"/>
              <a:t>El individuo recurre a los medios de comunicación masiva, y en especial a la televisión, para olvidar sus problemas cotidianos.</a:t>
            </a:r>
            <a:endParaRPr lang="es-ES" sz="3600" dirty="0"/>
          </a:p>
        </p:txBody>
      </p:sp>
      <p:sp>
        <p:nvSpPr>
          <p:cNvPr id="4" name="Rectángulo 3"/>
          <p:cNvSpPr/>
          <p:nvPr/>
        </p:nvSpPr>
        <p:spPr>
          <a:xfrm>
            <a:off x="588723" y="3191812"/>
            <a:ext cx="85552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</a:rPr>
              <a:t>3</a:t>
            </a:r>
            <a:r>
              <a:rPr lang="es-ES" sz="3600" b="1" dirty="0" smtClean="0">
                <a:solidFill>
                  <a:srgbClr val="FF0000"/>
                </a:solidFill>
              </a:rPr>
              <a:t>. Motivación.</a:t>
            </a:r>
          </a:p>
          <a:p>
            <a:pPr algn="just"/>
            <a:r>
              <a:rPr lang="es-ES" sz="3600" dirty="0" smtClean="0"/>
              <a:t>Induce de forma inconsciente un determinado tipo de reacciones o de fijarse objetivos preestablecidos, de estimulación   de sus deseos y capacidades.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2351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874" y="3976959"/>
            <a:ext cx="3096126" cy="288104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24589" y="201123"/>
            <a:ext cx="904774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</a:rPr>
              <a:t>4</a:t>
            </a:r>
            <a:r>
              <a:rPr lang="es-ES" sz="3600" b="1" dirty="0" smtClean="0">
                <a:solidFill>
                  <a:srgbClr val="FF0000"/>
                </a:solidFill>
              </a:rPr>
              <a:t>. Frustración.</a:t>
            </a:r>
          </a:p>
          <a:p>
            <a:pPr algn="just"/>
            <a:r>
              <a:rPr lang="es-ES" sz="3400" dirty="0" smtClean="0"/>
              <a:t>Se explota el sentimiento de insatisfacción, de fracaso, ante la presencia de obstáculos que impiden la realización de algún deseo o satisfacción de cierta necesidad, ya sea de tipo material, social o psicológico. Un ejemplo de frustración producida por la televisión son los programas donde se plasma un ideal estético o familiar, anuncios de automóviles o residencias, que llegan a audiencias de escasos recursos económicos, y que al no poder acceder a ellos les acentúa su condición de marginados.</a:t>
            </a:r>
            <a:endParaRPr lang="es-ES" sz="3400" dirty="0"/>
          </a:p>
        </p:txBody>
      </p:sp>
    </p:spTree>
    <p:extLst>
      <p:ext uri="{BB962C8B-B14F-4D97-AF65-F5344CB8AC3E}">
        <p14:creationId xmlns:p14="http://schemas.microsoft.com/office/powerpoint/2010/main" val="10865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874" y="3976959"/>
            <a:ext cx="3096126" cy="288104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04800" y="280188"/>
            <a:ext cx="115503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</a:rPr>
              <a:t>5</a:t>
            </a:r>
            <a:r>
              <a:rPr lang="es-ES" sz="3600" b="1" dirty="0" smtClean="0">
                <a:solidFill>
                  <a:srgbClr val="FF0000"/>
                </a:solidFill>
              </a:rPr>
              <a:t>. Manipulación.</a:t>
            </a:r>
          </a:p>
          <a:p>
            <a:pPr algn="just"/>
            <a:r>
              <a:rPr lang="es-ES" sz="3600" dirty="0" smtClean="0"/>
              <a:t>Se intenta sugestionar al público para que adopte conductas y actitudes predeterminadas. La televisión influye en gran medida para que la gente piense, crea, opine y se comporte sin criterio propio. La más importante muestra de este fenómeno consiste en que las personas no son conscientes de que son manejadas o inducidas a consumir productos “milagro”, “chatarra” o seguir al “artista del momento”, cuyo único fin es generar lucro.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3320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874" y="3976959"/>
            <a:ext cx="3096126" cy="288104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52924" y="533213"/>
            <a:ext cx="115468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6. Función </a:t>
            </a:r>
            <a:r>
              <a:rPr lang="es-ES" sz="3600" b="1" dirty="0" err="1" smtClean="0">
                <a:solidFill>
                  <a:srgbClr val="FF0000"/>
                </a:solidFill>
              </a:rPr>
              <a:t>narcotizante</a:t>
            </a:r>
            <a:r>
              <a:rPr lang="es-ES" sz="3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s-ES" sz="3600" dirty="0" smtClean="0"/>
              <a:t>Cuando los individuos son enajenados por los medios de comunicación, aparentan estar informados y muestran interés por su entorno, sin percatarse no toman ninguna decisión; esto es, son receptores pasivos de los mensajes, asumen posturas y opiniones ajenas, sin tomar conciencia de ellas. </a:t>
            </a:r>
            <a:endParaRPr lang="es-ES" sz="3600" dirty="0"/>
          </a:p>
        </p:txBody>
      </p:sp>
      <p:sp>
        <p:nvSpPr>
          <p:cNvPr id="4" name="Rectángulo 3"/>
          <p:cNvSpPr/>
          <p:nvPr/>
        </p:nvSpPr>
        <p:spPr>
          <a:xfrm>
            <a:off x="352924" y="4386427"/>
            <a:ext cx="85344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7. Conformismo</a:t>
            </a:r>
          </a:p>
          <a:p>
            <a:pPr algn="just"/>
            <a:r>
              <a:rPr lang="es-ES" sz="3200" dirty="0" smtClean="0"/>
              <a:t>Actitud provocada en el televidente, por la cual éste se somete a las pautas de la clase dominante y las acciones sin cuestionar su trasfondo.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8727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874" y="3976959"/>
            <a:ext cx="3096126" cy="288104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345889" y="711250"/>
            <a:ext cx="75815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8.  Identificación</a:t>
            </a:r>
          </a:p>
          <a:p>
            <a:pPr algn="just"/>
            <a:r>
              <a:rPr lang="es-ES" sz="3600" dirty="0" smtClean="0"/>
              <a:t>Tendencia a obtener o asimilar los rasgos distintivos de otros individuos o grupos sociales. La publicidad se utiliza para conseguir identificación del consumidor con el producto anunciado. Un ejemplo lo constituye el llamado sistema de marcas, que genera “gusto” y “preferencias” en consumidores cautiva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6531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1339076" cy="1676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5364480"/>
            <a:ext cx="1493520" cy="149352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77115" y="1335323"/>
            <a:ext cx="3982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Cultura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e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identidad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339076" y="2295164"/>
            <a:ext cx="9238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/>
              <a:t>Tipos de Cultura</a:t>
            </a:r>
          </a:p>
          <a:p>
            <a:pPr algn="just"/>
            <a:r>
              <a:rPr lang="es-ES" sz="3600" dirty="0" smtClean="0"/>
              <a:t>a)	</a:t>
            </a:r>
            <a:r>
              <a:rPr lang="es-ES" sz="3600" dirty="0" smtClean="0">
                <a:solidFill>
                  <a:srgbClr val="7030A0"/>
                </a:solidFill>
              </a:rPr>
              <a:t>Las culturas colectivas o grupales </a:t>
            </a:r>
            <a:r>
              <a:rPr lang="es-ES" sz="3600" dirty="0" smtClean="0"/>
              <a:t>enfatizan la importancia de la obediencia, la confianza y la conducta apropiada.</a:t>
            </a:r>
          </a:p>
          <a:p>
            <a:pPr algn="just"/>
            <a:r>
              <a:rPr lang="es-ES" sz="3600" dirty="0" smtClean="0"/>
              <a:t>b)	</a:t>
            </a:r>
            <a:r>
              <a:rPr lang="es-ES" sz="3600" dirty="0" smtClean="0">
                <a:solidFill>
                  <a:srgbClr val="00B0F0"/>
                </a:solidFill>
              </a:rPr>
              <a:t>Las culturas individualistas </a:t>
            </a:r>
            <a:r>
              <a:rPr lang="es-ES" sz="3600" dirty="0" smtClean="0"/>
              <a:t>enfatizan el desarrollo de la independencia, la autoestima y la confianza en sí mismo.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5484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1339076" cy="1676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5364480"/>
            <a:ext cx="1493520" cy="149352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637789" y="1397643"/>
            <a:ext cx="87619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chemeClr val="accent6">
                    <a:lumMod val="75000"/>
                  </a:schemeClr>
                </a:solidFill>
              </a:rPr>
              <a:t>¿Por qué es importante saber cuáles son los elementos de una cultura?</a:t>
            </a:r>
          </a:p>
          <a:p>
            <a:pPr algn="just"/>
            <a:r>
              <a:rPr lang="es-ES" sz="3600" dirty="0" smtClean="0"/>
              <a:t>Porque nos permite identificar las pautas culturales reproducidas y reconocer si forman parte de nuestra identidad individual y colectiva para aprender a valorarlas y respetar la de otros grupos humanos. </a:t>
            </a:r>
            <a:r>
              <a:rPr lang="es-ES" sz="3600" dirty="0" smtClean="0"/>
              <a:t>Dentro </a:t>
            </a:r>
            <a:r>
              <a:rPr lang="es-ES" sz="3600" dirty="0" smtClean="0"/>
              <a:t>de una cultura existen costumbres y tradiciones que la hacen diferente a otras culturas.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86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87682" y="331164"/>
            <a:ext cx="121043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El Tratado contiene ocho secciones y 22 capítulos, dentro de los cuales destacan las siguientes disposiciones: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1.	Acceso a mercado de bienes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2.	Protección a la inversión extranjera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3.	Protección a la propiedad intelectual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4.	Facilitación de acceso para visitantes de negocios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5.	Acceso a compras del sector público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6.	Reglas de origen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7.	Acuerdos paralelos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8.	Compromiso con el medio ambiente</a:t>
            </a:r>
            <a:endParaRPr lang="es-E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1339076" cy="1676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4145280"/>
            <a:ext cx="1493520" cy="149352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09530" y="1147606"/>
            <a:ext cx="1043703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solidFill>
                  <a:schemeClr val="accent6">
                    <a:lumMod val="75000"/>
                  </a:schemeClr>
                </a:solidFill>
              </a:rPr>
              <a:t>a) Tradición</a:t>
            </a:r>
            <a:r>
              <a:rPr lang="es-ES" sz="3200" dirty="0" smtClean="0"/>
              <a:t>.- Es la transferencia de una serie de doctrinas, costumbres, noticias, ritos entre muchos otros, realizadas de una generación a otra, dentro de una sociedad que han sido convenidas o establecidas por esta y que pueden mantenerse como un legado con el correr del tiempo debido a su práctica continua por los seres coexistentes de este territorio.</a:t>
            </a:r>
          </a:p>
          <a:p>
            <a:r>
              <a:rPr lang="es-ES" sz="3200" b="1" dirty="0" smtClean="0">
                <a:solidFill>
                  <a:schemeClr val="accent6">
                    <a:lumMod val="75000"/>
                  </a:schemeClr>
                </a:solidFill>
              </a:rPr>
              <a:t>b) Costumbre</a:t>
            </a:r>
            <a:r>
              <a:rPr lang="es-ES" sz="3200" dirty="0" smtClean="0"/>
              <a:t>.- Es una característica propia de la sociedad, por lo general, se trata de </a:t>
            </a:r>
            <a:r>
              <a:rPr lang="es-ES" sz="3200" dirty="0" smtClean="0"/>
              <a:t>algo que realizamos de forma </a:t>
            </a:r>
            <a:r>
              <a:rPr lang="es-ES" sz="3200" dirty="0" smtClean="0"/>
              <a:t>repetitiva. Una costumbre por lo general viene dada por las características propias de la cultura del entorno social que la maneja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446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1339076" cy="1676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5364480"/>
            <a:ext cx="1493520" cy="149352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796716" y="1418727"/>
            <a:ext cx="874013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chemeClr val="accent6">
                    <a:lumMod val="75000"/>
                  </a:schemeClr>
                </a:solidFill>
              </a:rPr>
              <a:t>Identidad</a:t>
            </a:r>
          </a:p>
          <a:p>
            <a:pPr algn="just"/>
            <a:r>
              <a:rPr lang="es-ES" sz="3600" dirty="0" smtClean="0"/>
              <a:t>El concepto de identidad proviene del vocablo latín </a:t>
            </a:r>
            <a:r>
              <a:rPr lang="es-ES" sz="3600" dirty="0" err="1" smtClean="0"/>
              <a:t>identïtas</a:t>
            </a:r>
            <a:r>
              <a:rPr lang="es-ES" sz="3600" dirty="0" smtClean="0"/>
              <a:t>, que refiere al grupo de rasgos y características que diferencia a un individuo, o grupo de individuos, del resto. Es a partir de ésta que las personas logran distinguirse del resto y esto depende siempre de la cosmovisión e historia propia y del contexto en el que se vive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9793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1339076" cy="1676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5364480"/>
            <a:ext cx="1493520" cy="149352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339075" y="977025"/>
            <a:ext cx="1064437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Existen dos tipos de identidad:</a:t>
            </a:r>
          </a:p>
          <a:p>
            <a:r>
              <a:rPr lang="es-ES" sz="3200" dirty="0" smtClean="0"/>
              <a:t>a)	</a:t>
            </a:r>
            <a:r>
              <a:rPr lang="es-ES" sz="3200" u="sng" dirty="0" smtClean="0">
                <a:solidFill>
                  <a:srgbClr val="00B0F0"/>
                </a:solidFill>
              </a:rPr>
              <a:t>La identidad individual</a:t>
            </a:r>
            <a:r>
              <a:rPr lang="es-ES" sz="3200" dirty="0" smtClean="0"/>
              <a:t>, se refiere a todo lo que nos distingue de manera única frente a los otros, como son: El nombre propio, nacionalidad, sexo, entre otras características. Comprende las características específicas del individuo: Rasgos psicológicos, gustos personales, capacidades, etc.</a:t>
            </a:r>
          </a:p>
          <a:p>
            <a:r>
              <a:rPr lang="es-ES" sz="3200" dirty="0" smtClean="0"/>
              <a:t>b)  </a:t>
            </a:r>
            <a:r>
              <a:rPr lang="es-ES" sz="3200" u="sng" dirty="0" smtClean="0">
                <a:solidFill>
                  <a:srgbClr val="7030A0"/>
                </a:solidFill>
              </a:rPr>
              <a:t>La identidad colectiva </a:t>
            </a:r>
            <a:r>
              <a:rPr lang="es-ES" sz="3200" dirty="0" smtClean="0"/>
              <a:t>describe a los grupos a los que pertenecemos, como son la familia, la escuela, la religión que ejercemos y compartimos con otros, la ideología política, etc. Así pues, la identidad colectiva se conforma a través de la afinidad que tenemos con esos grupos.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145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49" y="4672208"/>
            <a:ext cx="3248417" cy="2185792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2509056" y="87775"/>
            <a:ext cx="7173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Multiculturalidad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Interculturalidad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177447" y="2087893"/>
            <a:ext cx="106345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¿Qué es Multiculturalidad?</a:t>
            </a:r>
          </a:p>
          <a:p>
            <a:pPr algn="just"/>
            <a:r>
              <a:rPr lang="es-ES" sz="3600" dirty="0"/>
              <a:t>Describe la existencia de diferentes culturas compartiendo un mismo territorio o espacio y en un mismo tiempo, es decir, hace referencia a la diversidad cultural existente en nuestras sociedades occidentales contemporáneas. </a:t>
            </a:r>
          </a:p>
        </p:txBody>
      </p:sp>
    </p:spTree>
    <p:extLst>
      <p:ext uri="{BB962C8B-B14F-4D97-AF65-F5344CB8AC3E}">
        <p14:creationId xmlns:p14="http://schemas.microsoft.com/office/powerpoint/2010/main" val="19061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49" y="4672208"/>
            <a:ext cx="3248417" cy="218579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77446" y="889843"/>
            <a:ext cx="96074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/>
              <a:t>En el mundo actual la mayoría de las naciones son multiculturales debido a las migraciones legales e ilegales y a los vínculos económicos, comerciales, artísticos y culturales establecidos entre ellas. El multiculturalismo funciona mejor en una sociedad cuyo sistema promueve y respeta la libre expresión donde hay muchos y diversos grupos étnicos.</a:t>
            </a:r>
          </a:p>
        </p:txBody>
      </p:sp>
    </p:spTree>
    <p:extLst>
      <p:ext uri="{BB962C8B-B14F-4D97-AF65-F5344CB8AC3E}">
        <p14:creationId xmlns:p14="http://schemas.microsoft.com/office/powerpoint/2010/main" val="11402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49" y="4672208"/>
            <a:ext cx="3248417" cy="218579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64088" y="242769"/>
            <a:ext cx="1131517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México, un país multicultural</a:t>
            </a:r>
          </a:p>
          <a:p>
            <a:endParaRPr lang="es-ES" sz="3600" dirty="0"/>
          </a:p>
          <a:p>
            <a:pPr algn="just"/>
            <a:r>
              <a:rPr lang="es-ES" sz="3600" dirty="0"/>
              <a:t>Actualmente en México viven </a:t>
            </a:r>
            <a:r>
              <a:rPr lang="es-ES" sz="3600" dirty="0">
                <a:solidFill>
                  <a:srgbClr val="00B050"/>
                </a:solidFill>
              </a:rPr>
              <a:t>68 pueblos indígenas </a:t>
            </a:r>
            <a:r>
              <a:rPr lang="es-ES" sz="3600" dirty="0"/>
              <a:t>y suman </a:t>
            </a:r>
            <a:r>
              <a:rPr lang="es-ES" sz="3600" dirty="0">
                <a:solidFill>
                  <a:srgbClr val="00B050"/>
                </a:solidFill>
              </a:rPr>
              <a:t>aproximadamente 11 millones </a:t>
            </a:r>
            <a:r>
              <a:rPr lang="es-ES" sz="3600" dirty="0"/>
              <a:t>que representan el 10% de la población total.</a:t>
            </a:r>
          </a:p>
          <a:p>
            <a:r>
              <a:rPr lang="es-ES" sz="3600" dirty="0" smtClean="0"/>
              <a:t>Los </a:t>
            </a:r>
            <a:r>
              <a:rPr lang="es-ES" sz="3600" dirty="0"/>
              <a:t>pueblos indígenas con mayor número de personas son: </a:t>
            </a:r>
          </a:p>
          <a:p>
            <a:r>
              <a:rPr lang="es-ES" sz="3600" dirty="0" smtClean="0"/>
              <a:t>		•</a:t>
            </a:r>
            <a:r>
              <a:rPr lang="es-ES" sz="3600" dirty="0"/>
              <a:t>	Nahuas</a:t>
            </a:r>
          </a:p>
          <a:p>
            <a:r>
              <a:rPr lang="es-ES" sz="3600" dirty="0" smtClean="0"/>
              <a:t>		•</a:t>
            </a:r>
            <a:r>
              <a:rPr lang="es-ES" sz="3600" dirty="0"/>
              <a:t>	Mayas</a:t>
            </a:r>
          </a:p>
          <a:p>
            <a:r>
              <a:rPr lang="es-ES" sz="3600" dirty="0" smtClean="0"/>
              <a:t>		•</a:t>
            </a:r>
            <a:r>
              <a:rPr lang="es-ES" sz="3600" dirty="0"/>
              <a:t>	Zapotecas</a:t>
            </a:r>
          </a:p>
          <a:p>
            <a:r>
              <a:rPr lang="es-ES" sz="3600" dirty="0" smtClean="0"/>
              <a:t>		•</a:t>
            </a:r>
            <a:r>
              <a:rPr lang="es-ES" sz="3600" dirty="0"/>
              <a:t>	Mixtecas</a:t>
            </a:r>
          </a:p>
          <a:p>
            <a:r>
              <a:rPr lang="es-ES" sz="3600" dirty="0" smtClean="0"/>
              <a:t>		•</a:t>
            </a:r>
            <a:r>
              <a:rPr lang="es-ES" sz="3600" dirty="0"/>
              <a:t>	Otomíes</a:t>
            </a:r>
          </a:p>
        </p:txBody>
      </p:sp>
    </p:spTree>
    <p:extLst>
      <p:ext uri="{BB962C8B-B14F-4D97-AF65-F5344CB8AC3E}">
        <p14:creationId xmlns:p14="http://schemas.microsoft.com/office/powerpoint/2010/main" val="55603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186" y="-4182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642" y="4672208"/>
            <a:ext cx="3248417" cy="218579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639038" y="2843698"/>
            <a:ext cx="5339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 smtClean="0"/>
              <a:t> </a:t>
            </a:r>
          </a:p>
          <a:p>
            <a:pPr algn="just"/>
            <a:r>
              <a:rPr lang="es-ES" sz="3600" dirty="0" smtClean="0"/>
              <a:t>Oaxaca  32.2 %</a:t>
            </a:r>
          </a:p>
          <a:p>
            <a:pPr algn="just"/>
            <a:r>
              <a:rPr lang="es-ES" sz="3600" dirty="0" smtClean="0"/>
              <a:t>Yucatán </a:t>
            </a:r>
            <a:r>
              <a:rPr lang="es-ES" sz="3600" dirty="0"/>
              <a:t>28.9 </a:t>
            </a:r>
            <a:r>
              <a:rPr lang="es-ES" sz="3600" dirty="0" smtClean="0"/>
              <a:t>%</a:t>
            </a:r>
          </a:p>
          <a:p>
            <a:pPr algn="just"/>
            <a:r>
              <a:rPr lang="es-ES" sz="3600" dirty="0" smtClean="0"/>
              <a:t>Chiapas 27.9 %</a:t>
            </a:r>
          </a:p>
          <a:p>
            <a:pPr algn="just"/>
            <a:r>
              <a:rPr lang="es-ES" sz="3600" dirty="0" smtClean="0"/>
              <a:t>Quintana Roo  16.6 % </a:t>
            </a:r>
          </a:p>
          <a:p>
            <a:pPr algn="just"/>
            <a:r>
              <a:rPr lang="es-ES" sz="3600" dirty="0" smtClean="0"/>
              <a:t>Guerrero          15.3 %</a:t>
            </a:r>
            <a:endParaRPr lang="es-ES" sz="3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639038" y="450262"/>
            <a:ext cx="8786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dirty="0"/>
              <a:t>Los estados con el mayor porcentaje de hablantes de alguna lengua indígena con respecto al total de su población son:</a:t>
            </a:r>
          </a:p>
        </p:txBody>
      </p:sp>
    </p:spTree>
    <p:extLst>
      <p:ext uri="{BB962C8B-B14F-4D97-AF65-F5344CB8AC3E}">
        <p14:creationId xmlns:p14="http://schemas.microsoft.com/office/powerpoint/2010/main" val="32682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49" y="4672208"/>
            <a:ext cx="3248417" cy="218579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89763" y="701456"/>
            <a:ext cx="104216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/>
              <a:t>El hecho de que en la República Mexicana se hablen </a:t>
            </a:r>
            <a:r>
              <a:rPr lang="es-ES" sz="3600" dirty="0">
                <a:solidFill>
                  <a:srgbClr val="00B050"/>
                </a:solidFill>
              </a:rPr>
              <a:t>más de 50 lenguas indígenas </a:t>
            </a:r>
            <a:r>
              <a:rPr lang="es-ES" sz="3600" dirty="0"/>
              <a:t>es un indicador de la gran riqueza cultural que es nuestra herencia ancestral.</a:t>
            </a:r>
          </a:p>
          <a:p>
            <a:endParaRPr lang="es-ES" sz="3600" dirty="0"/>
          </a:p>
          <a:p>
            <a:r>
              <a:rPr lang="es-ES" sz="3600" dirty="0"/>
              <a:t>Las 5 lenguas más habladas son: </a:t>
            </a:r>
          </a:p>
          <a:p>
            <a:r>
              <a:rPr lang="es-ES" sz="3600" dirty="0"/>
              <a:t>•	Náhuatl</a:t>
            </a:r>
          </a:p>
          <a:p>
            <a:r>
              <a:rPr lang="es-ES" sz="3600" dirty="0"/>
              <a:t>•	Maya</a:t>
            </a:r>
          </a:p>
          <a:p>
            <a:r>
              <a:rPr lang="es-ES" sz="3600" dirty="0"/>
              <a:t>•	Mixteco</a:t>
            </a:r>
          </a:p>
          <a:p>
            <a:r>
              <a:rPr lang="es-ES" sz="3600" dirty="0"/>
              <a:t>•	</a:t>
            </a:r>
            <a:r>
              <a:rPr lang="es-ES" sz="3600" dirty="0" smtClean="0"/>
              <a:t>Tzeltal</a:t>
            </a:r>
            <a:endParaRPr lang="es-ES" sz="3600" dirty="0"/>
          </a:p>
          <a:p>
            <a:r>
              <a:rPr lang="es-ES" sz="3600" dirty="0"/>
              <a:t>•	Zapoteco</a:t>
            </a:r>
          </a:p>
        </p:txBody>
      </p:sp>
    </p:spTree>
    <p:extLst>
      <p:ext uri="{BB962C8B-B14F-4D97-AF65-F5344CB8AC3E}">
        <p14:creationId xmlns:p14="http://schemas.microsoft.com/office/powerpoint/2010/main" val="21719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49" y="4672208"/>
            <a:ext cx="3248417" cy="218579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48081" y="332296"/>
            <a:ext cx="107865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¿Qué es Interculturalidad?</a:t>
            </a:r>
          </a:p>
          <a:p>
            <a:pPr algn="just"/>
            <a:r>
              <a:rPr lang="es-ES" sz="3600" dirty="0"/>
              <a:t>Se puede definir como el proceso de comunicación e interacción entre personas y grupos con identidades culturales específicas, donde no se permite que las ideas y acciones de una persona o grupo cultural esté por encima del otro, favoreciendo en todo momento el diálogo, la concertación y, con ello, la integración y convivencia enriquecida entre culturas</a:t>
            </a:r>
            <a:r>
              <a:rPr lang="es-ES" sz="3600" dirty="0" smtClean="0"/>
              <a:t>.</a:t>
            </a:r>
          </a:p>
          <a:p>
            <a:pPr algn="just"/>
            <a:endParaRPr lang="es-ES" sz="3600" dirty="0"/>
          </a:p>
          <a:p>
            <a:pPr algn="just"/>
            <a:r>
              <a:rPr lang="es-ES" sz="3600" dirty="0" smtClean="0"/>
              <a:t>Ejemplo: Cd. Cuauhtémoc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9050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205092" y="150405"/>
            <a:ext cx="16786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</a:rPr>
              <a:t>Historia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26509" y="1525415"/>
            <a:ext cx="107473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chemeClr val="bg1"/>
                </a:solidFill>
              </a:rPr>
              <a:t>Este acuerdo es una ampliación del antiguo Tratado de Libre Comercio de Canadá y Estados Unidos que fue firmado el 4 de octubre de </a:t>
            </a:r>
            <a:r>
              <a:rPr lang="es-ES" sz="3600" b="1" dirty="0" smtClean="0">
                <a:solidFill>
                  <a:srgbClr val="FFC000"/>
                </a:solidFill>
              </a:rPr>
              <a:t>1988</a:t>
            </a:r>
            <a:r>
              <a:rPr lang="es-ES" sz="3600" b="1" dirty="0" smtClean="0">
                <a:solidFill>
                  <a:schemeClr val="bg1"/>
                </a:solidFill>
              </a:rPr>
              <a:t> para la formalización de la relación comercial entre los dos países. En </a:t>
            </a:r>
            <a:r>
              <a:rPr lang="es-ES" sz="3600" b="1" dirty="0" smtClean="0">
                <a:solidFill>
                  <a:srgbClr val="FFC000"/>
                </a:solidFill>
              </a:rPr>
              <a:t>1990</a:t>
            </a:r>
            <a:r>
              <a:rPr lang="es-ES" sz="3600" b="1" dirty="0" smtClean="0">
                <a:solidFill>
                  <a:schemeClr val="bg1"/>
                </a:solidFill>
              </a:rPr>
              <a:t>, el bloque entró en negociaciones para ser reemplazado por un tratado que incluyera a México.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212942" y="0"/>
            <a:ext cx="117995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chemeClr val="bg1"/>
                </a:solidFill>
              </a:rPr>
              <a:t>El 10 de junio de 1990, Canadá, Estados Unidos y México acuerdan establecer un tratado de libre comercio; el Acuerdo Comercial fue firmado por el </a:t>
            </a:r>
            <a:r>
              <a:rPr lang="es-ES" sz="3600" b="1" dirty="0" smtClean="0">
                <a:solidFill>
                  <a:srgbClr val="FFC000"/>
                </a:solidFill>
              </a:rPr>
              <a:t>presidente estadounidense George Bush </a:t>
            </a:r>
            <a:r>
              <a:rPr lang="es-ES" sz="3600" b="1" dirty="0" smtClean="0">
                <a:solidFill>
                  <a:schemeClr val="bg1"/>
                </a:solidFill>
              </a:rPr>
              <a:t>el 8 de diciembre de 1992, por el primer </a:t>
            </a:r>
            <a:r>
              <a:rPr lang="es-ES" sz="3600" b="1" dirty="0" smtClean="0">
                <a:solidFill>
                  <a:srgbClr val="FFC000"/>
                </a:solidFill>
              </a:rPr>
              <a:t>ministro canadiense Brian </a:t>
            </a:r>
            <a:r>
              <a:rPr lang="es-ES" sz="3600" b="1" dirty="0" err="1" smtClean="0">
                <a:solidFill>
                  <a:srgbClr val="FFC000"/>
                </a:solidFill>
              </a:rPr>
              <a:t>Mulroney</a:t>
            </a:r>
            <a:r>
              <a:rPr lang="es-ES" sz="3600" b="1" dirty="0" smtClean="0">
                <a:solidFill>
                  <a:srgbClr val="FFC000"/>
                </a:solidFill>
              </a:rPr>
              <a:t> </a:t>
            </a:r>
            <a:r>
              <a:rPr lang="es-ES" sz="3600" b="1" dirty="0" smtClean="0">
                <a:solidFill>
                  <a:schemeClr val="bg1"/>
                </a:solidFill>
              </a:rPr>
              <a:t>el 11 de diciembre de 1992 y por </a:t>
            </a:r>
            <a:r>
              <a:rPr lang="es-ES" sz="3600" b="1" dirty="0" smtClean="0">
                <a:solidFill>
                  <a:srgbClr val="FFC000"/>
                </a:solidFill>
              </a:rPr>
              <a:t>el presidente mexicano Carlos Salinas de Gortari</a:t>
            </a:r>
            <a:r>
              <a:rPr lang="es-ES" sz="3600" b="1" dirty="0" smtClean="0">
                <a:solidFill>
                  <a:schemeClr val="bg1"/>
                </a:solidFill>
              </a:rPr>
              <a:t>, el 14 de diciembre de 1992, así mismo los tres países lo firmaron el 17 de diciembre de 1992 y </a:t>
            </a:r>
            <a:r>
              <a:rPr lang="es-ES" sz="3600" b="1" dirty="0" smtClean="0">
                <a:solidFill>
                  <a:srgbClr val="7030A0"/>
                </a:solidFill>
              </a:rPr>
              <a:t>entró en vigencia a partir del 1 de enero de 1994</a:t>
            </a:r>
            <a:r>
              <a:rPr lang="es-ES" sz="3600" b="1" dirty="0" smtClean="0">
                <a:solidFill>
                  <a:schemeClr val="bg1"/>
                </a:solidFill>
              </a:rPr>
              <a:t>, cuando se cumplió con el procedimiento de ratificación por parte del poder legislativo de cada país que lo suscribió.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248415" y="100301"/>
            <a:ext cx="1411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T-MEC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54410" y="1185140"/>
            <a:ext cx="103360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chemeClr val="bg1"/>
                </a:solidFill>
              </a:rPr>
              <a:t>El T-MEC es el nuevo acuerdo comercial entre México, Canadá y Estados Unidos que sustituye al TLCAN; </a:t>
            </a:r>
            <a:r>
              <a:rPr lang="es-ES" sz="3600" b="1" dirty="0" smtClean="0">
                <a:solidFill>
                  <a:srgbClr val="7030A0"/>
                </a:solidFill>
              </a:rPr>
              <a:t>entra en vigor el 1 de julio de 2020</a:t>
            </a:r>
            <a:r>
              <a:rPr lang="es-ES" sz="3600" b="1" dirty="0" smtClean="0">
                <a:solidFill>
                  <a:schemeClr val="bg1"/>
                </a:solidFill>
              </a:rPr>
              <a:t>. También se le conoce como «TLCAN 2.0» o «NAFTA 2.0»,  con el fin de distinguirlo de su predecesor, el Tratado de Libre Comercio de América del Norte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212942" y="0"/>
            <a:ext cx="11979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 smtClean="0">
                <a:solidFill>
                  <a:schemeClr val="bg1"/>
                </a:solidFill>
              </a:rPr>
              <a:t>El 30 de noviembre de 2018, las tres naciones firmaron un nuevo acuerdo para comenzar con el proceso de actualización del Tratado en el marco del G-20, llevado a cabo en Buenos Aires.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6241" y="1763409"/>
            <a:ext cx="11799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 smtClean="0">
                <a:solidFill>
                  <a:schemeClr val="bg1"/>
                </a:solidFill>
              </a:rPr>
              <a:t>Estas negociaciones permitieron retener los elementos clave de esta relación comercial, así como incorporar disposiciones nuevas y actualizadas destinadas a resolver los denominados desafíos comerciales del siglo XXI y promover puntos de venta por las personas que viven en América del Norte.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2942" y="4618480"/>
            <a:ext cx="91314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Firmado: 30 de noviembre de 2018 y el 10 de diciembre de 2019 (versión revisada); Washington, Estados Unidos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475989" y="297865"/>
            <a:ext cx="109101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</a:rPr>
              <a:t>¿POR QUÉ ES IMPORTANTE EL T-MEC PARA MÉXICO?</a:t>
            </a:r>
          </a:p>
          <a:p>
            <a:endParaRPr lang="es-ES" sz="3600" b="1" dirty="0" smtClean="0"/>
          </a:p>
          <a:p>
            <a:pPr algn="just"/>
            <a:r>
              <a:rPr lang="es-ES" sz="3600" b="1" dirty="0" smtClean="0">
                <a:solidFill>
                  <a:schemeClr val="bg1"/>
                </a:solidFill>
              </a:rPr>
              <a:t>El gobierno de México, encabezado por el presidente Andrés Manuel López Obrador, ha manifestado que la entrada en vigor del T-MEC ayudará a la economía mexicana, luego de sufrir un declive, derivado de la pandemia de Covid-19.</a:t>
            </a:r>
            <a:endParaRPr lang="es-E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175220" y="58846"/>
            <a:ext cx="1201678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chemeClr val="bg1"/>
                </a:solidFill>
              </a:rPr>
              <a:t>•	Promover el crecimiento del comercio digital y fortalecer la protección de datos de los consumidores.</a:t>
            </a:r>
          </a:p>
          <a:p>
            <a:pPr algn="just"/>
            <a:r>
              <a:rPr lang="es-ES" sz="3600" b="1" dirty="0" smtClean="0">
                <a:solidFill>
                  <a:schemeClr val="bg1"/>
                </a:solidFill>
              </a:rPr>
              <a:t>•	Mayor acceso a servicios financieros</a:t>
            </a:r>
          </a:p>
          <a:p>
            <a:pPr algn="just"/>
            <a:r>
              <a:rPr lang="es-ES" sz="3600" b="1" dirty="0" smtClean="0">
                <a:solidFill>
                  <a:schemeClr val="bg1"/>
                </a:solidFill>
              </a:rPr>
              <a:t>•	Adaptar el acuerdo a la evolución del sector de telecomunicaciones.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bg1"/>
                </a:solidFill>
              </a:rPr>
              <a:t>Promover </a:t>
            </a:r>
            <a:r>
              <a:rPr lang="es-ES" sz="3600" b="1" dirty="0">
                <a:solidFill>
                  <a:schemeClr val="bg1"/>
                </a:solidFill>
              </a:rPr>
              <a:t>la participación de las pymes en el comercio regional</a:t>
            </a:r>
            <a:r>
              <a:rPr lang="es-ES" sz="3600" b="1" dirty="0" smtClean="0">
                <a:solidFill>
                  <a:schemeClr val="bg1"/>
                </a:solidFill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bg1"/>
                </a:solidFill>
              </a:rPr>
              <a:t>Ampliar </a:t>
            </a:r>
            <a:r>
              <a:rPr lang="es-ES" sz="3600" b="1" dirty="0">
                <a:solidFill>
                  <a:schemeClr val="bg1"/>
                </a:solidFill>
              </a:rPr>
              <a:t>la protección de los derechos de los trabajadores</a:t>
            </a:r>
            <a:r>
              <a:rPr lang="es-ES" sz="3600" b="1" dirty="0" smtClean="0">
                <a:solidFill>
                  <a:schemeClr val="bg1"/>
                </a:solidFill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bg1"/>
                </a:solidFill>
              </a:rPr>
              <a:t>Cooperar </a:t>
            </a:r>
            <a:r>
              <a:rPr lang="es-ES" sz="3600" b="1" dirty="0">
                <a:solidFill>
                  <a:schemeClr val="bg1"/>
                </a:solidFill>
              </a:rPr>
              <a:t>en el combate a la corrupción</a:t>
            </a:r>
            <a:r>
              <a:rPr lang="es-ES" sz="3600" b="1" dirty="0" smtClean="0">
                <a:solidFill>
                  <a:schemeClr val="bg1"/>
                </a:solidFill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bg1"/>
                </a:solidFill>
              </a:rPr>
              <a:t>Regular </a:t>
            </a:r>
            <a:r>
              <a:rPr lang="es-ES" sz="3600" b="1" dirty="0">
                <a:solidFill>
                  <a:schemeClr val="bg1"/>
                </a:solidFill>
              </a:rPr>
              <a:t>la actividad de las Empresas Propiedad del </a:t>
            </a:r>
            <a:r>
              <a:rPr lang="es-ES" sz="3600" b="1" dirty="0" smtClean="0">
                <a:solidFill>
                  <a:schemeClr val="bg1"/>
                </a:solidFill>
              </a:rPr>
              <a:t>Estado.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S" sz="3600" b="1" dirty="0" smtClean="0">
              <a:solidFill>
                <a:schemeClr val="bg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S" sz="3600" b="1" dirty="0">
              <a:solidFill>
                <a:schemeClr val="bg1"/>
              </a:solidFill>
            </a:endParaRPr>
          </a:p>
          <a:p>
            <a:pPr algn="just"/>
            <a:endParaRPr lang="es-ES" sz="3600" b="1" dirty="0" smtClean="0">
              <a:solidFill>
                <a:schemeClr val="bg1"/>
              </a:solidFill>
            </a:endParaRPr>
          </a:p>
          <a:p>
            <a:pPr algn="just"/>
            <a:endParaRPr lang="es-E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6475956"/>
            <a:ext cx="1177447" cy="38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432" y="4555958"/>
            <a:ext cx="2502568" cy="23020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048000" y="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pPr algn="ctr"/>
            <a:r>
              <a:rPr lang="en-US" sz="3600" b="1" dirty="0" smtClean="0"/>
              <a:t>LA MIGRACIÓN</a:t>
            </a:r>
            <a:endParaRPr lang="en-US" sz="3600" b="1" dirty="0"/>
          </a:p>
        </p:txBody>
      </p:sp>
      <p:sp>
        <p:nvSpPr>
          <p:cNvPr id="7" name="Rectángulo 6"/>
          <p:cNvSpPr/>
          <p:nvPr/>
        </p:nvSpPr>
        <p:spPr>
          <a:xfrm>
            <a:off x="346366" y="923330"/>
            <a:ext cx="3933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¿</a:t>
            </a:r>
            <a:r>
              <a:rPr lang="en-US" sz="3200" b="1" dirty="0" err="1" smtClean="0">
                <a:solidFill>
                  <a:srgbClr val="FF0000"/>
                </a:solidFill>
              </a:rPr>
              <a:t>Qué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es</a:t>
            </a:r>
            <a:r>
              <a:rPr lang="en-US" sz="3200" b="1" dirty="0" smtClean="0">
                <a:solidFill>
                  <a:srgbClr val="FF0000"/>
                </a:solidFill>
              </a:rPr>
              <a:t> la </a:t>
            </a:r>
            <a:r>
              <a:rPr lang="en-US" sz="3200" b="1" dirty="0" err="1" smtClean="0">
                <a:solidFill>
                  <a:srgbClr val="FF0000"/>
                </a:solidFill>
              </a:rPr>
              <a:t>Migración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6365" y="1508105"/>
            <a:ext cx="114445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/>
              <a:t>Se denomina migración a todo desplazamiento de población humana que se produce desde un lugar de origen a otro destino y lleva consigo un cambio de la residencia habitual en el caso de las personas. Este presenta dos enfoques:</a:t>
            </a:r>
          </a:p>
          <a:p>
            <a:pPr algn="just"/>
            <a:r>
              <a:rPr lang="es-ES" sz="3200" dirty="0" smtClean="0">
                <a:solidFill>
                  <a:srgbClr val="00B0F0"/>
                </a:solidFill>
              </a:rPr>
              <a:t>Emigración:</a:t>
            </a:r>
            <a:r>
              <a:rPr lang="es-ES" sz="3200" dirty="0" smtClean="0"/>
              <a:t> lugar o país de donde sale la población</a:t>
            </a:r>
          </a:p>
          <a:p>
            <a:pPr algn="just"/>
            <a:r>
              <a:rPr lang="es-ES" sz="3200" dirty="0" smtClean="0">
                <a:solidFill>
                  <a:srgbClr val="7030A0"/>
                </a:solidFill>
              </a:rPr>
              <a:t>Inmigración:</a:t>
            </a:r>
            <a:r>
              <a:rPr lang="es-ES" sz="3200" dirty="0" smtClean="0"/>
              <a:t> lugar o país donde llegan los "migrantes".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13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1637</Words>
  <Application>Microsoft Office PowerPoint</Application>
  <PresentationFormat>Panorámica</PresentationFormat>
  <Paragraphs>106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HP</cp:lastModifiedBy>
  <cp:revision>25</cp:revision>
  <dcterms:created xsi:type="dcterms:W3CDTF">2021-01-19T19:43:55Z</dcterms:created>
  <dcterms:modified xsi:type="dcterms:W3CDTF">2021-02-16T16:34:36Z</dcterms:modified>
</cp:coreProperties>
</file>