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7" r:id="rId5"/>
    <p:sldId id="258" r:id="rId6"/>
    <p:sldId id="259" r:id="rId7"/>
    <p:sldId id="260" r:id="rId8"/>
    <p:sldId id="261" r:id="rId9"/>
    <p:sldId id="262" r:id="rId10"/>
    <p:sldId id="263" r:id="rId11"/>
    <p:sldId id="265" r:id="rId12"/>
    <p:sldId id="266" r:id="rId13"/>
    <p:sldId id="268" r:id="rId14"/>
    <p:sldId id="269" r:id="rId15"/>
    <p:sldId id="270" r:id="rId16"/>
    <p:sldId id="272" r:id="rId17"/>
    <p:sldId id="273" r:id="rId18"/>
    <p:sldId id="274" r:id="rId19"/>
    <p:sldId id="275" r:id="rId20"/>
    <p:sldId id="276" r:id="rId21"/>
    <p:sldId id="277" r:id="rId22"/>
    <p:sldId id="279" r:id="rId23"/>
    <p:sldId id="278" r:id="rId24"/>
    <p:sldId id="298" r:id="rId25"/>
    <p:sldId id="299" r:id="rId26"/>
    <p:sldId id="280" r:id="rId27"/>
    <p:sldId id="300" r:id="rId28"/>
    <p:sldId id="281" r:id="rId29"/>
    <p:sldId id="282" r:id="rId30"/>
    <p:sldId id="283" r:id="rId31"/>
    <p:sldId id="284" r:id="rId32"/>
    <p:sldId id="285" r:id="rId33"/>
    <p:sldId id="302" r:id="rId34"/>
    <p:sldId id="303" r:id="rId35"/>
    <p:sldId id="304" r:id="rId36"/>
    <p:sldId id="301" r:id="rId37"/>
    <p:sldId id="286" r:id="rId38"/>
    <p:sldId id="287" r:id="rId39"/>
    <p:sldId id="288" r:id="rId40"/>
    <p:sldId id="305" r:id="rId41"/>
    <p:sldId id="289" r:id="rId42"/>
    <p:sldId id="290" r:id="rId43"/>
    <p:sldId id="291" r:id="rId44"/>
    <p:sldId id="292" r:id="rId45"/>
    <p:sldId id="293" r:id="rId46"/>
    <p:sldId id="294" r:id="rId47"/>
    <p:sldId id="295" r:id="rId48"/>
    <p:sldId id="296" r:id="rId49"/>
    <p:sldId id="29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0" clrIdx="0">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709AAAEA-E31B-43D7-86F0-DEE514E1B9FF}" type="datetimeFigureOut">
              <a:rPr lang="en-US" smtClean="0"/>
              <a:t>4/17/2021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257885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09AAAEA-E31B-43D7-86F0-DEE514E1B9FF}" type="datetimeFigureOut">
              <a:rPr lang="en-US" smtClean="0"/>
              <a:t>4/17/2021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139219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09AAAEA-E31B-43D7-86F0-DEE514E1B9FF}" type="datetimeFigureOut">
              <a:rPr lang="en-US" smtClean="0"/>
              <a:t>4/17/2021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265135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09AAAEA-E31B-43D7-86F0-DEE514E1B9FF}" type="datetimeFigureOut">
              <a:rPr lang="en-US" smtClean="0"/>
              <a:t>4/17/2021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3061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09AAAEA-E31B-43D7-86F0-DEE514E1B9FF}" type="datetimeFigureOut">
              <a:rPr lang="en-US" smtClean="0"/>
              <a:t>4/17/2021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157298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709AAAEA-E31B-43D7-86F0-DEE514E1B9FF}" type="datetimeFigureOut">
              <a:rPr lang="en-US" smtClean="0"/>
              <a:t>4/17/2021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117839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709AAAEA-E31B-43D7-86F0-DEE514E1B9FF}" type="datetimeFigureOut">
              <a:rPr lang="en-US" smtClean="0"/>
              <a:t>4/17/2021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191675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709AAAEA-E31B-43D7-86F0-DEE514E1B9FF}" type="datetimeFigureOut">
              <a:rPr lang="en-US" smtClean="0"/>
              <a:t>4/17/2021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261834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09AAAEA-E31B-43D7-86F0-DEE514E1B9FF}" type="datetimeFigureOut">
              <a:rPr lang="en-US" smtClean="0"/>
              <a:t>4/17/2021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253631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09AAAEA-E31B-43D7-86F0-DEE514E1B9FF}" type="datetimeFigureOut">
              <a:rPr lang="en-US" smtClean="0"/>
              <a:t>4/17/2021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361038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09AAAEA-E31B-43D7-86F0-DEE514E1B9FF}" type="datetimeFigureOut">
              <a:rPr lang="en-US" smtClean="0"/>
              <a:t>4/17/2021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C383BB9-5EFF-4863-99A6-75FAD4BE9ECD}" type="slidenum">
              <a:rPr lang="en-US" smtClean="0"/>
              <a:t>‹Nº›</a:t>
            </a:fld>
            <a:endParaRPr lang="en-US"/>
          </a:p>
        </p:txBody>
      </p:sp>
    </p:spTree>
    <p:extLst>
      <p:ext uri="{BB962C8B-B14F-4D97-AF65-F5344CB8AC3E}">
        <p14:creationId xmlns:p14="http://schemas.microsoft.com/office/powerpoint/2010/main" val="385302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AAAEA-E31B-43D7-86F0-DEE514E1B9FF}" type="datetimeFigureOut">
              <a:rPr lang="en-US" smtClean="0"/>
              <a:t>4/17/2021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83BB9-5EFF-4863-99A6-75FAD4BE9ECD}" type="slidenum">
              <a:rPr lang="en-US" smtClean="0"/>
              <a:t>‹Nº›</a:t>
            </a:fld>
            <a:endParaRPr lang="en-US"/>
          </a:p>
        </p:txBody>
      </p:sp>
    </p:spTree>
    <p:extLst>
      <p:ext uri="{BB962C8B-B14F-4D97-AF65-F5344CB8AC3E}">
        <p14:creationId xmlns:p14="http://schemas.microsoft.com/office/powerpoint/2010/main" val="366619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58817" y="206196"/>
            <a:ext cx="6814686" cy="1200329"/>
          </a:xfrm>
          <a:prstGeom prst="rect">
            <a:avLst/>
          </a:prstGeom>
          <a:noFill/>
        </p:spPr>
        <p:txBody>
          <a:bodyPr wrap="none" lIns="91440" tIns="45720" rIns="91440" bIns="45720">
            <a:spAutoFit/>
          </a:bodyPr>
          <a:lstStyle/>
          <a:p>
            <a:pPr algn="ctr"/>
            <a:r>
              <a:rPr lang="es-ES" sz="3600" b="1" dirty="0" smtClean="0">
                <a:solidFill>
                  <a:schemeClr val="bg1"/>
                </a:solidFill>
              </a:rPr>
              <a:t>TEMA No. 1 CONCEPTUALIZACIÓN </a:t>
            </a:r>
          </a:p>
          <a:p>
            <a:pPr algn="ctr"/>
            <a:r>
              <a:rPr lang="es-ES" sz="3600" b="1" dirty="0" smtClean="0">
                <a:solidFill>
                  <a:schemeClr val="bg1"/>
                </a:solidFill>
              </a:rPr>
              <a:t>DE LA PERSONALIDAD</a:t>
            </a:r>
            <a:endParaRPr lang="es-ES" sz="3600" b="1" cap="none" spc="0" dirty="0">
              <a:ln w="0"/>
              <a:solidFill>
                <a:schemeClr val="bg1"/>
              </a:solidFill>
              <a:effectLst>
                <a:outerShdw blurRad="38100" dist="19050" dir="2700000" algn="tl" rotWithShape="0">
                  <a:schemeClr val="dk1">
                    <a:alpha val="40000"/>
                  </a:schemeClr>
                </a:outerShdw>
              </a:effectLst>
            </a:endParaRPr>
          </a:p>
        </p:txBody>
      </p:sp>
      <p:sp>
        <p:nvSpPr>
          <p:cNvPr id="10" name="Rectángulo 9"/>
          <p:cNvSpPr/>
          <p:nvPr/>
        </p:nvSpPr>
        <p:spPr>
          <a:xfrm>
            <a:off x="320040" y="2619533"/>
            <a:ext cx="6096000" cy="3231654"/>
          </a:xfrm>
          <a:prstGeom prst="rect">
            <a:avLst/>
          </a:prstGeom>
        </p:spPr>
        <p:txBody>
          <a:bodyPr>
            <a:spAutoFit/>
          </a:bodyPr>
          <a:lstStyle/>
          <a:p>
            <a:r>
              <a:rPr lang="es-ES" sz="3600" b="1" u="sng" dirty="0" smtClean="0">
                <a:solidFill>
                  <a:schemeClr val="bg1"/>
                </a:solidFill>
              </a:rPr>
              <a:t>¿Qué es la Personalidad? </a:t>
            </a:r>
          </a:p>
          <a:p>
            <a:pPr algn="just"/>
            <a:r>
              <a:rPr lang="es-ES" sz="3400" dirty="0" smtClean="0">
                <a:solidFill>
                  <a:srgbClr val="92D050"/>
                </a:solidFill>
              </a:rPr>
              <a:t>Organización dinámica en el interior del individuo </a:t>
            </a:r>
            <a:r>
              <a:rPr lang="es-ES" sz="3400" dirty="0" smtClean="0">
                <a:solidFill>
                  <a:schemeClr val="bg1"/>
                </a:solidFill>
              </a:rPr>
              <a:t>de los sistemas psicofísicos que determinan su conducta y su pensamiento característico. </a:t>
            </a:r>
            <a:endParaRPr lang="es-ES" sz="3400" dirty="0">
              <a:solidFill>
                <a:schemeClr val="bg1"/>
              </a:solidFill>
            </a:endParaRPr>
          </a:p>
        </p:txBody>
      </p:sp>
    </p:spTree>
    <p:extLst>
      <p:ext uri="{BB962C8B-B14F-4D97-AF65-F5344CB8AC3E}">
        <p14:creationId xmlns:p14="http://schemas.microsoft.com/office/powerpoint/2010/main" val="347184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2625441" y="634234"/>
            <a:ext cx="1765933" cy="646331"/>
          </a:xfrm>
          <a:prstGeom prst="rect">
            <a:avLst/>
          </a:prstGeom>
          <a:noFill/>
        </p:spPr>
        <p:txBody>
          <a:bodyPr wrap="none" lIns="91440" tIns="45720" rIns="91440" bIns="45720">
            <a:spAutoFit/>
          </a:bodyPr>
          <a:lstStyle/>
          <a:p>
            <a:pPr algn="ctr"/>
            <a:r>
              <a:rPr lang="es-ES" sz="3600" b="1" dirty="0" smtClean="0">
                <a:solidFill>
                  <a:schemeClr val="bg1"/>
                </a:solidFill>
              </a:rPr>
              <a:t>Técnicas</a:t>
            </a:r>
          </a:p>
        </p:txBody>
      </p:sp>
      <p:sp>
        <p:nvSpPr>
          <p:cNvPr id="2" name="Rectángulo 1"/>
          <p:cNvSpPr/>
          <p:nvPr/>
        </p:nvSpPr>
        <p:spPr>
          <a:xfrm>
            <a:off x="460407" y="1726981"/>
            <a:ext cx="6096000" cy="5016758"/>
          </a:xfrm>
          <a:prstGeom prst="rect">
            <a:avLst/>
          </a:prstGeom>
        </p:spPr>
        <p:txBody>
          <a:bodyPr>
            <a:spAutoFit/>
          </a:bodyPr>
          <a:lstStyle/>
          <a:p>
            <a:pPr algn="just"/>
            <a:r>
              <a:rPr lang="es-ES" sz="3200" b="1" dirty="0" smtClean="0">
                <a:solidFill>
                  <a:schemeClr val="bg1"/>
                </a:solidFill>
              </a:rPr>
              <a:t>- </a:t>
            </a:r>
            <a:r>
              <a:rPr lang="es-ES" sz="3200" b="1" u="sng" dirty="0">
                <a:solidFill>
                  <a:srgbClr val="FFFF00"/>
                </a:solidFill>
              </a:rPr>
              <a:t>Interpretación de los sueños.- </a:t>
            </a:r>
            <a:r>
              <a:rPr lang="es-ES" sz="3200" b="1" dirty="0">
                <a:solidFill>
                  <a:schemeClr val="bg1"/>
                </a:solidFill>
              </a:rPr>
              <a:t>Freud se percató que el estudio de los sueños era una vía regia para llegar al inconsciente, pero no a partir de fórmulas y significados rígidos y estandarizados sino del contenido del sueño y de las asociaciones que del sueño se derivan por la interlocución del soñante. </a:t>
            </a:r>
            <a:endParaRPr lang="en-US" sz="3200" b="1" dirty="0">
              <a:solidFill>
                <a:schemeClr val="bg1"/>
              </a:solidFill>
            </a:endParaRPr>
          </a:p>
        </p:txBody>
      </p:sp>
    </p:spTree>
    <p:extLst>
      <p:ext uri="{BB962C8B-B14F-4D97-AF65-F5344CB8AC3E}">
        <p14:creationId xmlns:p14="http://schemas.microsoft.com/office/powerpoint/2010/main" val="159393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487213" y="634234"/>
            <a:ext cx="4042389" cy="646331"/>
          </a:xfrm>
          <a:prstGeom prst="rect">
            <a:avLst/>
          </a:prstGeom>
          <a:noFill/>
        </p:spPr>
        <p:txBody>
          <a:bodyPr wrap="none" lIns="91440" tIns="45720" rIns="91440" bIns="45720">
            <a:spAutoFit/>
          </a:bodyPr>
          <a:lstStyle/>
          <a:p>
            <a:pPr algn="ctr"/>
            <a:r>
              <a:rPr lang="es-ES" sz="3600" b="1" dirty="0" smtClean="0">
                <a:solidFill>
                  <a:schemeClr val="bg1"/>
                </a:solidFill>
              </a:rPr>
              <a:t>b) Teoría estructural</a:t>
            </a:r>
          </a:p>
        </p:txBody>
      </p:sp>
      <p:sp>
        <p:nvSpPr>
          <p:cNvPr id="2" name="Rectángulo 1"/>
          <p:cNvSpPr/>
          <p:nvPr/>
        </p:nvSpPr>
        <p:spPr>
          <a:xfrm>
            <a:off x="158817" y="2465645"/>
            <a:ext cx="6096000" cy="3539430"/>
          </a:xfrm>
          <a:prstGeom prst="rect">
            <a:avLst/>
          </a:prstGeom>
        </p:spPr>
        <p:txBody>
          <a:bodyPr>
            <a:spAutoFit/>
          </a:bodyPr>
          <a:lstStyle/>
          <a:p>
            <a:pPr algn="just"/>
            <a:r>
              <a:rPr lang="es-ES" sz="3200" b="1" dirty="0" smtClean="0">
                <a:solidFill>
                  <a:schemeClr val="bg1"/>
                </a:solidFill>
              </a:rPr>
              <a:t>Freud consideró que la personalidad humana está integrada por </a:t>
            </a:r>
            <a:r>
              <a:rPr lang="es-ES" sz="3200" b="1" dirty="0" smtClean="0">
                <a:solidFill>
                  <a:srgbClr val="92D050"/>
                </a:solidFill>
              </a:rPr>
              <a:t>tres instancias psíquicas conflictivas entre sí </a:t>
            </a:r>
            <a:r>
              <a:rPr lang="es-ES" sz="3200" b="1" dirty="0" smtClean="0">
                <a:solidFill>
                  <a:schemeClr val="bg1"/>
                </a:solidFill>
              </a:rPr>
              <a:t>y que determinan toda la vida psicológica del individuo. </a:t>
            </a:r>
            <a:r>
              <a:rPr lang="es-ES" sz="3200" b="1" u="sng" dirty="0" smtClean="0">
                <a:solidFill>
                  <a:srgbClr val="FFFF00"/>
                </a:solidFill>
              </a:rPr>
              <a:t>Son el Ello, el Yo y Súper Yo</a:t>
            </a:r>
            <a:endParaRPr lang="en-US" sz="3200" b="1" u="sng" dirty="0">
              <a:solidFill>
                <a:srgbClr val="FFFF00"/>
              </a:solidFill>
            </a:endParaRPr>
          </a:p>
        </p:txBody>
      </p:sp>
    </p:spTree>
    <p:extLst>
      <p:ext uri="{BB962C8B-B14F-4D97-AF65-F5344CB8AC3E}">
        <p14:creationId xmlns:p14="http://schemas.microsoft.com/office/powerpoint/2010/main" val="3558705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487213" y="634234"/>
            <a:ext cx="4042389" cy="646331"/>
          </a:xfrm>
          <a:prstGeom prst="rect">
            <a:avLst/>
          </a:prstGeom>
          <a:noFill/>
        </p:spPr>
        <p:txBody>
          <a:bodyPr wrap="none" lIns="91440" tIns="45720" rIns="91440" bIns="45720">
            <a:spAutoFit/>
          </a:bodyPr>
          <a:lstStyle/>
          <a:p>
            <a:pPr algn="ctr"/>
            <a:r>
              <a:rPr lang="es-ES" sz="3600" b="1" dirty="0" smtClean="0">
                <a:solidFill>
                  <a:schemeClr val="bg1"/>
                </a:solidFill>
              </a:rPr>
              <a:t>b) Teoría estructural</a:t>
            </a:r>
          </a:p>
        </p:txBody>
      </p:sp>
      <p:sp>
        <p:nvSpPr>
          <p:cNvPr id="2" name="Rectángulo 1"/>
          <p:cNvSpPr/>
          <p:nvPr/>
        </p:nvSpPr>
        <p:spPr>
          <a:xfrm>
            <a:off x="320040" y="1973202"/>
            <a:ext cx="6096000" cy="4524315"/>
          </a:xfrm>
          <a:prstGeom prst="rect">
            <a:avLst/>
          </a:prstGeom>
        </p:spPr>
        <p:txBody>
          <a:bodyPr>
            <a:spAutoFit/>
          </a:bodyPr>
          <a:lstStyle/>
          <a:p>
            <a:pPr algn="just"/>
            <a:r>
              <a:rPr lang="es-ES" sz="3200" b="1" dirty="0" smtClean="0">
                <a:solidFill>
                  <a:schemeClr val="bg1"/>
                </a:solidFill>
              </a:rPr>
              <a:t>• </a:t>
            </a:r>
            <a:r>
              <a:rPr lang="es-ES" sz="3200" b="1" dirty="0" smtClean="0">
                <a:solidFill>
                  <a:srgbClr val="FFFF00"/>
                </a:solidFill>
              </a:rPr>
              <a:t>El Ello</a:t>
            </a:r>
            <a:r>
              <a:rPr lang="es-ES" sz="3200" b="1" dirty="0" smtClean="0">
                <a:solidFill>
                  <a:schemeClr val="bg1"/>
                </a:solidFill>
              </a:rPr>
              <a:t>: es la parte más primitiva de la mente humana y consiste en la energía psíquica que trata de satisfacer los impulsos inconscientes de supervivencia, reproducción y agresión, que requieren una satisfacción inmediata. (Opera bajo el principio de placer)</a:t>
            </a:r>
            <a:endParaRPr lang="en-US" sz="3200" b="1" dirty="0">
              <a:solidFill>
                <a:schemeClr val="bg1"/>
              </a:solidFill>
            </a:endParaRPr>
          </a:p>
        </p:txBody>
      </p:sp>
    </p:spTree>
    <p:extLst>
      <p:ext uri="{BB962C8B-B14F-4D97-AF65-F5344CB8AC3E}">
        <p14:creationId xmlns:p14="http://schemas.microsoft.com/office/powerpoint/2010/main" val="2095364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487213" y="634234"/>
            <a:ext cx="4042389" cy="646331"/>
          </a:xfrm>
          <a:prstGeom prst="rect">
            <a:avLst/>
          </a:prstGeom>
          <a:noFill/>
        </p:spPr>
        <p:txBody>
          <a:bodyPr wrap="none" lIns="91440" tIns="45720" rIns="91440" bIns="45720">
            <a:spAutoFit/>
          </a:bodyPr>
          <a:lstStyle/>
          <a:p>
            <a:pPr algn="ctr"/>
            <a:r>
              <a:rPr lang="es-ES" sz="3600" b="1" dirty="0" smtClean="0">
                <a:solidFill>
                  <a:schemeClr val="bg1"/>
                </a:solidFill>
              </a:rPr>
              <a:t>b) Teoría estructural</a:t>
            </a:r>
          </a:p>
        </p:txBody>
      </p:sp>
      <p:sp>
        <p:nvSpPr>
          <p:cNvPr id="2" name="Rectángulo 1"/>
          <p:cNvSpPr/>
          <p:nvPr/>
        </p:nvSpPr>
        <p:spPr>
          <a:xfrm>
            <a:off x="460407" y="1973202"/>
            <a:ext cx="6096000" cy="4031873"/>
          </a:xfrm>
          <a:prstGeom prst="rect">
            <a:avLst/>
          </a:prstGeom>
        </p:spPr>
        <p:txBody>
          <a:bodyPr>
            <a:spAutoFit/>
          </a:bodyPr>
          <a:lstStyle/>
          <a:p>
            <a:pPr algn="just"/>
            <a:r>
              <a:rPr lang="es-ES" sz="3200" b="1" dirty="0" smtClean="0">
                <a:solidFill>
                  <a:schemeClr val="bg1"/>
                </a:solidFill>
              </a:rPr>
              <a:t>• </a:t>
            </a:r>
            <a:r>
              <a:rPr lang="es-ES" sz="3200" b="1" dirty="0" smtClean="0">
                <a:solidFill>
                  <a:srgbClr val="FFFF00"/>
                </a:solidFill>
              </a:rPr>
              <a:t>El Yo</a:t>
            </a:r>
            <a:r>
              <a:rPr lang="es-ES" sz="3200" b="1" dirty="0" smtClean="0">
                <a:solidFill>
                  <a:schemeClr val="bg1"/>
                </a:solidFill>
              </a:rPr>
              <a:t>: es la instancia racional y realista de la personalidad y está formada por elementos conscientes (percepción, procesos intelectuales) e inconscientes (los mecanismos de defensa) (Opera bajo el principio de la realidad y tiene capacidad de demora)</a:t>
            </a:r>
            <a:endParaRPr lang="en-US" sz="3200" b="1" dirty="0">
              <a:solidFill>
                <a:schemeClr val="bg1"/>
              </a:solidFill>
            </a:endParaRPr>
          </a:p>
        </p:txBody>
      </p:sp>
    </p:spTree>
    <p:extLst>
      <p:ext uri="{BB962C8B-B14F-4D97-AF65-F5344CB8AC3E}">
        <p14:creationId xmlns:p14="http://schemas.microsoft.com/office/powerpoint/2010/main" val="3605750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487213" y="634234"/>
            <a:ext cx="4042389" cy="646331"/>
          </a:xfrm>
          <a:prstGeom prst="rect">
            <a:avLst/>
          </a:prstGeom>
          <a:noFill/>
        </p:spPr>
        <p:txBody>
          <a:bodyPr wrap="none" lIns="91440" tIns="45720" rIns="91440" bIns="45720">
            <a:spAutoFit/>
          </a:bodyPr>
          <a:lstStyle/>
          <a:p>
            <a:pPr algn="ctr"/>
            <a:r>
              <a:rPr lang="es-ES" sz="3600" b="1" dirty="0" smtClean="0">
                <a:solidFill>
                  <a:schemeClr val="bg1"/>
                </a:solidFill>
              </a:rPr>
              <a:t>b) Teoría estructural</a:t>
            </a:r>
          </a:p>
        </p:txBody>
      </p:sp>
      <p:sp>
        <p:nvSpPr>
          <p:cNvPr id="2" name="Rectángulo 1"/>
          <p:cNvSpPr/>
          <p:nvPr/>
        </p:nvSpPr>
        <p:spPr>
          <a:xfrm>
            <a:off x="384206" y="1914801"/>
            <a:ext cx="5422234" cy="4031873"/>
          </a:xfrm>
          <a:prstGeom prst="rect">
            <a:avLst/>
          </a:prstGeom>
        </p:spPr>
        <p:txBody>
          <a:bodyPr wrap="square">
            <a:spAutoFit/>
          </a:bodyPr>
          <a:lstStyle/>
          <a:p>
            <a:pPr algn="just"/>
            <a:r>
              <a:rPr lang="es-ES" sz="3200" b="1" dirty="0" smtClean="0">
                <a:solidFill>
                  <a:schemeClr val="bg1"/>
                </a:solidFill>
              </a:rPr>
              <a:t>• </a:t>
            </a:r>
            <a:r>
              <a:rPr lang="es-ES" sz="3200" b="1" dirty="0" smtClean="0">
                <a:solidFill>
                  <a:srgbClr val="FFFF00"/>
                </a:solidFill>
              </a:rPr>
              <a:t>El Súper yo</a:t>
            </a:r>
            <a:r>
              <a:rPr lang="es-ES" sz="3200" b="1" dirty="0" smtClean="0">
                <a:solidFill>
                  <a:schemeClr val="bg1"/>
                </a:solidFill>
              </a:rPr>
              <a:t>: Surge a partir del yo en un proceso de interiorización de las normas sociales y culturales. El Súper y nos hace sentir culpables, avergonzados o temerosos; es el que internamente nos premia o nos castiga. </a:t>
            </a:r>
            <a:endParaRPr lang="en-US" sz="3200" b="1" dirty="0">
              <a:solidFill>
                <a:schemeClr val="bg1"/>
              </a:solidFill>
            </a:endParaRPr>
          </a:p>
        </p:txBody>
      </p:sp>
    </p:spTree>
    <p:extLst>
      <p:ext uri="{BB962C8B-B14F-4D97-AF65-F5344CB8AC3E}">
        <p14:creationId xmlns:p14="http://schemas.microsoft.com/office/powerpoint/2010/main" val="2752881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487213" y="634234"/>
            <a:ext cx="4042389" cy="646331"/>
          </a:xfrm>
          <a:prstGeom prst="rect">
            <a:avLst/>
          </a:prstGeom>
          <a:noFill/>
        </p:spPr>
        <p:txBody>
          <a:bodyPr wrap="none" lIns="91440" tIns="45720" rIns="91440" bIns="45720">
            <a:spAutoFit/>
          </a:bodyPr>
          <a:lstStyle/>
          <a:p>
            <a:pPr algn="ctr"/>
            <a:r>
              <a:rPr lang="es-ES" sz="3600" b="1" dirty="0" smtClean="0">
                <a:solidFill>
                  <a:schemeClr val="bg1"/>
                </a:solidFill>
              </a:rPr>
              <a:t>b) Teoría estructural</a:t>
            </a:r>
          </a:p>
        </p:txBody>
      </p:sp>
      <p:sp>
        <p:nvSpPr>
          <p:cNvPr id="2" name="Rectángulo 1"/>
          <p:cNvSpPr/>
          <p:nvPr/>
        </p:nvSpPr>
        <p:spPr>
          <a:xfrm>
            <a:off x="460407" y="1726981"/>
            <a:ext cx="6096000" cy="5016758"/>
          </a:xfrm>
          <a:prstGeom prst="rect">
            <a:avLst/>
          </a:prstGeom>
        </p:spPr>
        <p:txBody>
          <a:bodyPr>
            <a:spAutoFit/>
          </a:bodyPr>
          <a:lstStyle/>
          <a:p>
            <a:pPr algn="just"/>
            <a:r>
              <a:rPr lang="es-ES" sz="3200" b="1" dirty="0">
                <a:solidFill>
                  <a:prstClr val="white"/>
                </a:solidFill>
              </a:rPr>
              <a:t>Él juzga nuestros actos; alguien con un </a:t>
            </a:r>
            <a:r>
              <a:rPr lang="es-ES" sz="3200" b="1" dirty="0" smtClean="0">
                <a:solidFill>
                  <a:prstClr val="white"/>
                </a:solidFill>
              </a:rPr>
              <a:t>Súper yo </a:t>
            </a:r>
            <a:r>
              <a:rPr lang="es-ES" sz="3200" b="1" dirty="0">
                <a:solidFill>
                  <a:prstClr val="white"/>
                </a:solidFill>
              </a:rPr>
              <a:t>severo puede ser muy virtuoso y vivir con mucha culpa, mientras que si tiene un Súper yo debilitado puede no sentir culpa frente a actos socialmente inadmisibles. Por un lado, está la parte ideal y por otro, la culpa. (Opera bajo el principio del mundo ideal)</a:t>
            </a:r>
            <a:endParaRPr lang="en-US" dirty="0"/>
          </a:p>
        </p:txBody>
      </p:sp>
    </p:spTree>
    <p:extLst>
      <p:ext uri="{BB962C8B-B14F-4D97-AF65-F5344CB8AC3E}">
        <p14:creationId xmlns:p14="http://schemas.microsoft.com/office/powerpoint/2010/main" val="666063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58816" y="466594"/>
            <a:ext cx="6699183" cy="1138773"/>
          </a:xfrm>
          <a:prstGeom prst="rect">
            <a:avLst/>
          </a:prstGeom>
          <a:noFill/>
        </p:spPr>
        <p:txBody>
          <a:bodyPr wrap="square" lIns="91440" tIns="45720" rIns="91440" bIns="45720">
            <a:spAutoFit/>
          </a:bodyPr>
          <a:lstStyle/>
          <a:p>
            <a:pPr algn="ctr"/>
            <a:r>
              <a:rPr lang="es-ES" sz="3400" b="1" dirty="0">
                <a:solidFill>
                  <a:schemeClr val="bg1"/>
                </a:solidFill>
              </a:rPr>
              <a:t>Desarrollo de la </a:t>
            </a:r>
            <a:r>
              <a:rPr lang="es-ES" sz="3400" b="1" dirty="0" smtClean="0">
                <a:solidFill>
                  <a:schemeClr val="bg1"/>
                </a:solidFill>
              </a:rPr>
              <a:t>Personalidad</a:t>
            </a:r>
          </a:p>
          <a:p>
            <a:pPr algn="ctr"/>
            <a:r>
              <a:rPr lang="es-ES" sz="3400" b="1" dirty="0" smtClean="0">
                <a:solidFill>
                  <a:schemeClr val="bg1"/>
                </a:solidFill>
              </a:rPr>
              <a:t> </a:t>
            </a:r>
            <a:r>
              <a:rPr lang="es-ES" sz="3400" b="1" dirty="0">
                <a:solidFill>
                  <a:schemeClr val="bg1"/>
                </a:solidFill>
              </a:rPr>
              <a:t>según Freud</a:t>
            </a:r>
            <a:endParaRPr lang="en-US" sz="3400" b="1" dirty="0">
              <a:solidFill>
                <a:schemeClr val="bg1"/>
              </a:solidFill>
            </a:endParaRPr>
          </a:p>
        </p:txBody>
      </p:sp>
      <p:sp>
        <p:nvSpPr>
          <p:cNvPr id="2" name="Rectángulo 1"/>
          <p:cNvSpPr/>
          <p:nvPr/>
        </p:nvSpPr>
        <p:spPr>
          <a:xfrm>
            <a:off x="158816" y="2351821"/>
            <a:ext cx="6096000" cy="4031873"/>
          </a:xfrm>
          <a:prstGeom prst="rect">
            <a:avLst/>
          </a:prstGeom>
        </p:spPr>
        <p:txBody>
          <a:bodyPr>
            <a:spAutoFit/>
          </a:bodyPr>
          <a:lstStyle/>
          <a:p>
            <a:pPr algn="just"/>
            <a:r>
              <a:rPr lang="es-ES" sz="3200" b="1" dirty="0" smtClean="0">
                <a:solidFill>
                  <a:prstClr val="white"/>
                </a:solidFill>
              </a:rPr>
              <a:t>Concluyó que los niños pasan a través de etapas de desarrollo psicosexual durante las cuales la energía del Ello, que busca placer, (Freud le llamó a ésta energía Libido) se centraliza en distintas áreas corporales sensibles a éste, que llamó Zonas Erógenas.</a:t>
            </a:r>
            <a:endParaRPr lang="en-US" dirty="0"/>
          </a:p>
        </p:txBody>
      </p:sp>
    </p:spTree>
    <p:extLst>
      <p:ext uri="{BB962C8B-B14F-4D97-AF65-F5344CB8AC3E}">
        <p14:creationId xmlns:p14="http://schemas.microsoft.com/office/powerpoint/2010/main" val="120664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161509" y="357235"/>
            <a:ext cx="4934491" cy="1200329"/>
          </a:xfrm>
          <a:prstGeom prst="rect">
            <a:avLst/>
          </a:prstGeom>
          <a:noFill/>
        </p:spPr>
        <p:txBody>
          <a:bodyPr wrap="none" lIns="91440" tIns="45720" rIns="91440" bIns="45720">
            <a:spAutoFit/>
          </a:bodyPr>
          <a:lstStyle/>
          <a:p>
            <a:pPr algn="ctr"/>
            <a:r>
              <a:rPr lang="es-ES" sz="3600" b="1" dirty="0" smtClean="0">
                <a:solidFill>
                  <a:schemeClr val="bg1"/>
                </a:solidFill>
              </a:rPr>
              <a:t>Desarrollo Psicosexual.</a:t>
            </a:r>
          </a:p>
          <a:p>
            <a:pPr algn="ctr"/>
            <a:r>
              <a:rPr lang="es-ES" sz="3600" b="1" dirty="0" smtClean="0">
                <a:solidFill>
                  <a:schemeClr val="bg1"/>
                </a:solidFill>
              </a:rPr>
              <a:t>FIJACION DE LA ENERGIA</a:t>
            </a:r>
          </a:p>
        </p:txBody>
      </p:sp>
      <p:graphicFrame>
        <p:nvGraphicFramePr>
          <p:cNvPr id="3" name="Tabla 2"/>
          <p:cNvGraphicFramePr>
            <a:graphicFrameLocks noGrp="1"/>
          </p:cNvGraphicFramePr>
          <p:nvPr>
            <p:extLst>
              <p:ext uri="{D42A27DB-BD31-4B8C-83A1-F6EECF244321}">
                <p14:modId xmlns:p14="http://schemas.microsoft.com/office/powerpoint/2010/main" val="3305658179"/>
              </p:ext>
            </p:extLst>
          </p:nvPr>
        </p:nvGraphicFramePr>
        <p:xfrm>
          <a:off x="460406" y="1667874"/>
          <a:ext cx="10862913" cy="4996760"/>
        </p:xfrm>
        <a:graphic>
          <a:graphicData uri="http://schemas.openxmlformats.org/drawingml/2006/table">
            <a:tbl>
              <a:tblPr firstRow="1" firstCol="1" lastRow="1" lastCol="1" bandRow="1" bandCol="1"/>
              <a:tblGrid>
                <a:gridCol w="3400208">
                  <a:extLst>
                    <a:ext uri="{9D8B030D-6E8A-4147-A177-3AD203B41FA5}">
                      <a16:colId xmlns:a16="http://schemas.microsoft.com/office/drawing/2014/main" val="3759956263"/>
                    </a:ext>
                  </a:extLst>
                </a:gridCol>
                <a:gridCol w="7462705">
                  <a:extLst>
                    <a:ext uri="{9D8B030D-6E8A-4147-A177-3AD203B41FA5}">
                      <a16:colId xmlns:a16="http://schemas.microsoft.com/office/drawing/2014/main" val="3295285188"/>
                    </a:ext>
                  </a:extLst>
                </a:gridCol>
              </a:tblGrid>
              <a:tr h="440980">
                <a:tc>
                  <a:txBody>
                    <a:bodyPr/>
                    <a:lstStyle/>
                    <a:p>
                      <a:pPr algn="ctr">
                        <a:spcAft>
                          <a:spcPts val="0"/>
                        </a:spcAft>
                      </a:pPr>
                      <a:r>
                        <a:rPr lang="es-ES" sz="3000" b="1" dirty="0">
                          <a:solidFill>
                            <a:srgbClr val="FFFF00"/>
                          </a:solidFill>
                          <a:effectLst/>
                          <a:latin typeface="Arial" panose="020B0604020202020204" pitchFamily="34" charset="0"/>
                          <a:ea typeface="Times New Roman" panose="02020603050405020304" pitchFamily="18" charset="0"/>
                        </a:rPr>
                        <a:t>Fase</a:t>
                      </a:r>
                      <a:endParaRPr lang="en-US" sz="3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3000" b="1" dirty="0">
                          <a:solidFill>
                            <a:srgbClr val="FFFF00"/>
                          </a:solidFill>
                          <a:effectLst/>
                          <a:latin typeface="Arial" panose="020B0604020202020204" pitchFamily="34" charset="0"/>
                          <a:ea typeface="Times New Roman" panose="02020603050405020304" pitchFamily="18" charset="0"/>
                        </a:rPr>
                        <a:t>Zona erógena</a:t>
                      </a:r>
                      <a:endParaRPr lang="en-US" sz="3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82909"/>
                  </a:ext>
                </a:extLst>
              </a:tr>
              <a:tr h="881960">
                <a:tc>
                  <a:txBody>
                    <a:bodyPr/>
                    <a:lstStyle/>
                    <a:p>
                      <a:pPr algn="just">
                        <a:spcAft>
                          <a:spcPts val="0"/>
                        </a:spcAft>
                      </a:pPr>
                      <a:r>
                        <a:rPr lang="es-ES" sz="2600" dirty="0">
                          <a:solidFill>
                            <a:schemeClr val="bg1"/>
                          </a:solidFill>
                          <a:effectLst/>
                          <a:latin typeface="Arial" panose="020B0604020202020204" pitchFamily="34" charset="0"/>
                          <a:ea typeface="Times New Roman" panose="02020603050405020304" pitchFamily="18" charset="0"/>
                        </a:rPr>
                        <a:t>Oral ( 0 a 18 meses)</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3000" b="1" dirty="0">
                          <a:solidFill>
                            <a:schemeClr val="bg1"/>
                          </a:solidFill>
                          <a:effectLst/>
                          <a:latin typeface="Arial" panose="020B0604020202020204" pitchFamily="34" charset="0"/>
                          <a:ea typeface="Times New Roman" panose="02020603050405020304" pitchFamily="18" charset="0"/>
                        </a:rPr>
                        <a:t>El placer se encuentra en la boca, en el chupeteo, morder y masticar.</a:t>
                      </a:r>
                      <a:endParaRPr lang="en-US" sz="3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722086"/>
                  </a:ext>
                </a:extLst>
              </a:tr>
              <a:tr h="881960">
                <a:tc>
                  <a:txBody>
                    <a:bodyPr/>
                    <a:lstStyle/>
                    <a:p>
                      <a:pPr algn="just">
                        <a:spcAft>
                          <a:spcPts val="0"/>
                        </a:spcAft>
                      </a:pPr>
                      <a:r>
                        <a:rPr lang="es-ES" sz="2600" dirty="0">
                          <a:solidFill>
                            <a:schemeClr val="bg1"/>
                          </a:solidFill>
                          <a:effectLst/>
                          <a:latin typeface="Arial" panose="020B0604020202020204" pitchFamily="34" charset="0"/>
                          <a:ea typeface="Times New Roman" panose="02020603050405020304" pitchFamily="18" charset="0"/>
                        </a:rPr>
                        <a:t>Anal ( 18 a 36 meses)</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3000" b="1" dirty="0">
                          <a:solidFill>
                            <a:schemeClr val="bg1"/>
                          </a:solidFill>
                          <a:effectLst/>
                          <a:latin typeface="Arial" panose="020B0604020202020204" pitchFamily="34" charset="0"/>
                          <a:ea typeface="Times New Roman" panose="02020603050405020304" pitchFamily="18" charset="0"/>
                        </a:rPr>
                        <a:t>El placer se centra en la expulsión o retención de heces y orina. Las demandas son de control</a:t>
                      </a:r>
                      <a:endParaRPr lang="en-US" sz="3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059117"/>
                  </a:ext>
                </a:extLst>
              </a:tr>
              <a:tr h="440980">
                <a:tc>
                  <a:txBody>
                    <a:bodyPr/>
                    <a:lstStyle/>
                    <a:p>
                      <a:pPr algn="just">
                        <a:spcAft>
                          <a:spcPts val="0"/>
                        </a:spcAft>
                      </a:pPr>
                      <a:r>
                        <a:rPr lang="es-ES" sz="2600" dirty="0">
                          <a:solidFill>
                            <a:schemeClr val="bg1"/>
                          </a:solidFill>
                          <a:effectLst/>
                          <a:latin typeface="Arial" panose="020B0604020202020204" pitchFamily="34" charset="0"/>
                          <a:ea typeface="Times New Roman" panose="02020603050405020304" pitchFamily="18" charset="0"/>
                        </a:rPr>
                        <a:t>Fálica (3 a 6 años)</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3000" b="1" dirty="0">
                          <a:solidFill>
                            <a:schemeClr val="bg1"/>
                          </a:solidFill>
                          <a:effectLst/>
                          <a:latin typeface="Arial" panose="020B0604020202020204" pitchFamily="34" charset="0"/>
                          <a:ea typeface="Times New Roman" panose="02020603050405020304" pitchFamily="18" charset="0"/>
                        </a:rPr>
                        <a:t>El placer está en los genitales</a:t>
                      </a:r>
                      <a:endParaRPr lang="en-US" sz="3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037505"/>
                  </a:ext>
                </a:extLst>
              </a:tr>
              <a:tr h="881960">
                <a:tc>
                  <a:txBody>
                    <a:bodyPr/>
                    <a:lstStyle/>
                    <a:p>
                      <a:pPr algn="just">
                        <a:spcAft>
                          <a:spcPts val="0"/>
                        </a:spcAft>
                      </a:pPr>
                      <a:r>
                        <a:rPr lang="es-ES" sz="2600" dirty="0">
                          <a:solidFill>
                            <a:schemeClr val="bg1"/>
                          </a:solidFill>
                          <a:effectLst/>
                          <a:latin typeface="Arial" panose="020B0604020202020204" pitchFamily="34" charset="0"/>
                          <a:ea typeface="Times New Roman" panose="02020603050405020304" pitchFamily="18" charset="0"/>
                        </a:rPr>
                        <a:t>Latencia (6 a 11 años)</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3000" b="1" dirty="0">
                          <a:solidFill>
                            <a:schemeClr val="bg1"/>
                          </a:solidFill>
                          <a:effectLst/>
                          <a:latin typeface="Arial" panose="020B0604020202020204" pitchFamily="34" charset="0"/>
                          <a:ea typeface="Times New Roman" panose="02020603050405020304" pitchFamily="18" charset="0"/>
                        </a:rPr>
                        <a:t>Los placeres sexuales se encuentran cancelados temporalmente.</a:t>
                      </a:r>
                      <a:endParaRPr lang="en-US" sz="3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325581"/>
                  </a:ext>
                </a:extLst>
              </a:tr>
              <a:tr h="881960">
                <a:tc>
                  <a:txBody>
                    <a:bodyPr/>
                    <a:lstStyle/>
                    <a:p>
                      <a:pPr algn="just">
                        <a:spcAft>
                          <a:spcPts val="0"/>
                        </a:spcAft>
                      </a:pPr>
                      <a:r>
                        <a:rPr lang="es-ES" sz="2600" dirty="0">
                          <a:solidFill>
                            <a:schemeClr val="bg1"/>
                          </a:solidFill>
                          <a:effectLst/>
                          <a:latin typeface="Arial" panose="020B0604020202020204" pitchFamily="34" charset="0"/>
                          <a:ea typeface="Times New Roman" panose="02020603050405020304" pitchFamily="18" charset="0"/>
                        </a:rPr>
                        <a:t>Genital (a partir de la adolescencia)</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3000" b="1" dirty="0">
                          <a:solidFill>
                            <a:schemeClr val="bg1"/>
                          </a:solidFill>
                          <a:effectLst/>
                          <a:latin typeface="Arial" panose="020B0604020202020204" pitchFamily="34" charset="0"/>
                          <a:ea typeface="Times New Roman" panose="02020603050405020304" pitchFamily="18" charset="0"/>
                        </a:rPr>
                        <a:t>Madurez de los intereses sexuales.</a:t>
                      </a:r>
                      <a:endParaRPr lang="en-US" sz="3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828789"/>
                  </a:ext>
                </a:extLst>
              </a:tr>
            </a:tbl>
          </a:graphicData>
        </a:graphic>
      </p:graphicFrame>
    </p:spTree>
    <p:extLst>
      <p:ext uri="{BB962C8B-B14F-4D97-AF65-F5344CB8AC3E}">
        <p14:creationId xmlns:p14="http://schemas.microsoft.com/office/powerpoint/2010/main" val="2488453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618467" y="634234"/>
            <a:ext cx="3779881" cy="646331"/>
          </a:xfrm>
          <a:prstGeom prst="rect">
            <a:avLst/>
          </a:prstGeom>
          <a:noFill/>
        </p:spPr>
        <p:txBody>
          <a:bodyPr wrap="none" lIns="91440" tIns="45720" rIns="91440" bIns="45720">
            <a:spAutoFit/>
          </a:bodyPr>
          <a:lstStyle/>
          <a:p>
            <a:pPr algn="ctr"/>
            <a:r>
              <a:rPr lang="es-ES" sz="3600" b="1" dirty="0" smtClean="0">
                <a:solidFill>
                  <a:schemeClr val="bg1"/>
                </a:solidFill>
              </a:rPr>
              <a:t>Complejo de Edipo</a:t>
            </a:r>
          </a:p>
        </p:txBody>
      </p:sp>
      <p:sp>
        <p:nvSpPr>
          <p:cNvPr id="2" name="Rectángulo 1"/>
          <p:cNvSpPr/>
          <p:nvPr/>
        </p:nvSpPr>
        <p:spPr>
          <a:xfrm>
            <a:off x="372177" y="2453596"/>
            <a:ext cx="5239531" cy="3046988"/>
          </a:xfrm>
          <a:prstGeom prst="rect">
            <a:avLst/>
          </a:prstGeom>
        </p:spPr>
        <p:txBody>
          <a:bodyPr wrap="square">
            <a:spAutoFit/>
          </a:bodyPr>
          <a:lstStyle/>
          <a:p>
            <a:pPr algn="just"/>
            <a:r>
              <a:rPr lang="es-ES" sz="3200" b="1" dirty="0" smtClean="0">
                <a:solidFill>
                  <a:prstClr val="white"/>
                </a:solidFill>
              </a:rPr>
              <a:t>Eventualmente, los niños pueden aprender a manejar las ansiedades de castración, reprimen sus deseos y se identifican con el padre. Quieren llegar a ser como él.</a:t>
            </a:r>
            <a:endParaRPr lang="en-US" dirty="0"/>
          </a:p>
        </p:txBody>
      </p:sp>
    </p:spTree>
    <p:extLst>
      <p:ext uri="{BB962C8B-B14F-4D97-AF65-F5344CB8AC3E}">
        <p14:creationId xmlns:p14="http://schemas.microsoft.com/office/powerpoint/2010/main" val="100420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503949" y="634234"/>
            <a:ext cx="4008918" cy="646331"/>
          </a:xfrm>
          <a:prstGeom prst="rect">
            <a:avLst/>
          </a:prstGeom>
          <a:noFill/>
        </p:spPr>
        <p:txBody>
          <a:bodyPr wrap="none" lIns="91440" tIns="45720" rIns="91440" bIns="45720">
            <a:spAutoFit/>
          </a:bodyPr>
          <a:lstStyle/>
          <a:p>
            <a:pPr algn="ctr"/>
            <a:r>
              <a:rPr lang="es-ES" sz="3600" b="1" dirty="0" smtClean="0">
                <a:solidFill>
                  <a:schemeClr val="bg1"/>
                </a:solidFill>
              </a:rPr>
              <a:t>Complejo de Electra</a:t>
            </a:r>
          </a:p>
        </p:txBody>
      </p:sp>
      <p:sp>
        <p:nvSpPr>
          <p:cNvPr id="2" name="Rectángulo 1"/>
          <p:cNvSpPr/>
          <p:nvPr/>
        </p:nvSpPr>
        <p:spPr>
          <a:xfrm>
            <a:off x="273336" y="2024122"/>
            <a:ext cx="5594064" cy="4524315"/>
          </a:xfrm>
          <a:prstGeom prst="rect">
            <a:avLst/>
          </a:prstGeom>
        </p:spPr>
        <p:txBody>
          <a:bodyPr wrap="square">
            <a:spAutoFit/>
          </a:bodyPr>
          <a:lstStyle/>
          <a:p>
            <a:pPr algn="just"/>
            <a:r>
              <a:rPr lang="es-ES" sz="3200" b="1" dirty="0" smtClean="0">
                <a:solidFill>
                  <a:prstClr val="white"/>
                </a:solidFill>
              </a:rPr>
              <a:t>En el caso de las niñas el desarrollo psicosexual ocurre de otra manera, pero también termina en el proceso de identificación con la madre, buscando ser como ella y encontrarse un hombre que le pueda dar un hijo como su padre se lo dio a su mamá</a:t>
            </a:r>
            <a:endParaRPr lang="en-US" dirty="0"/>
          </a:p>
        </p:txBody>
      </p:sp>
    </p:spTree>
    <p:extLst>
      <p:ext uri="{BB962C8B-B14F-4D97-AF65-F5344CB8AC3E}">
        <p14:creationId xmlns:p14="http://schemas.microsoft.com/office/powerpoint/2010/main" val="261398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365760" y="274320"/>
            <a:ext cx="5958840" cy="1010324"/>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578759" y="526236"/>
            <a:ext cx="3304239" cy="646331"/>
          </a:xfrm>
          <a:prstGeom prst="rect">
            <a:avLst/>
          </a:prstGeom>
          <a:noFill/>
        </p:spPr>
        <p:txBody>
          <a:bodyPr wrap="none" lIns="91440" tIns="45720" rIns="91440" bIns="45720">
            <a:spAutoFit/>
          </a:bodyPr>
          <a:lstStyle/>
          <a:p>
            <a:pPr algn="ctr"/>
            <a:r>
              <a:rPr lang="es-ES" sz="3600" b="1" dirty="0" smtClean="0">
                <a:solidFill>
                  <a:schemeClr val="bg1"/>
                </a:solidFill>
              </a:rPr>
              <a:t>COMPONENTES </a:t>
            </a:r>
          </a:p>
        </p:txBody>
      </p:sp>
      <p:sp>
        <p:nvSpPr>
          <p:cNvPr id="2" name="Rectángulo 1"/>
          <p:cNvSpPr/>
          <p:nvPr/>
        </p:nvSpPr>
        <p:spPr>
          <a:xfrm>
            <a:off x="198120" y="1172567"/>
            <a:ext cx="6294120" cy="5247590"/>
          </a:xfrm>
          <a:prstGeom prst="rect">
            <a:avLst/>
          </a:prstGeom>
        </p:spPr>
        <p:txBody>
          <a:bodyPr wrap="square">
            <a:spAutoFit/>
          </a:bodyPr>
          <a:lstStyle/>
          <a:p>
            <a:pPr algn="just"/>
            <a:r>
              <a:rPr lang="es-ES" sz="3200" b="1" u="sng" dirty="0" smtClean="0">
                <a:solidFill>
                  <a:srgbClr val="00B050"/>
                </a:solidFill>
              </a:rPr>
              <a:t>a) Temperamento</a:t>
            </a:r>
            <a:r>
              <a:rPr lang="es-ES" sz="3200" dirty="0" smtClean="0">
                <a:solidFill>
                  <a:schemeClr val="bg1"/>
                </a:solidFill>
              </a:rPr>
              <a:t>.- Es la forma en la que reaccionamos ante las personas, eventos y situaciones. Es una predisposición genética y hereditaria.</a:t>
            </a:r>
          </a:p>
          <a:p>
            <a:endParaRPr lang="es-ES" sz="1500" dirty="0" smtClean="0">
              <a:solidFill>
                <a:schemeClr val="bg1"/>
              </a:solidFill>
            </a:endParaRPr>
          </a:p>
          <a:p>
            <a:pPr algn="just"/>
            <a:r>
              <a:rPr lang="es-ES" sz="3200" b="1" u="sng" dirty="0" smtClean="0">
                <a:solidFill>
                  <a:srgbClr val="00B050"/>
                </a:solidFill>
              </a:rPr>
              <a:t>b) Carácter.- </a:t>
            </a:r>
            <a:r>
              <a:rPr lang="es-ES" sz="3200" dirty="0" smtClean="0">
                <a:solidFill>
                  <a:schemeClr val="bg1"/>
                </a:solidFill>
              </a:rPr>
              <a:t>Son las experiencias que a lo largo de nuestra vida va moldeando nuestro temperamento. Son aprendizajes que nos ayudan a controlar nuestro temperamento.</a:t>
            </a:r>
            <a:endParaRPr lang="es-ES" sz="3200" dirty="0">
              <a:solidFill>
                <a:schemeClr val="bg1"/>
              </a:solidFill>
            </a:endParaRPr>
          </a:p>
        </p:txBody>
      </p:sp>
    </p:spTree>
    <p:extLst>
      <p:ext uri="{BB962C8B-B14F-4D97-AF65-F5344CB8AC3E}">
        <p14:creationId xmlns:p14="http://schemas.microsoft.com/office/powerpoint/2010/main" val="2730611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sp>
        <p:nvSpPr>
          <p:cNvPr id="2" name="Rectángulo 1"/>
          <p:cNvSpPr/>
          <p:nvPr/>
        </p:nvSpPr>
        <p:spPr>
          <a:xfrm>
            <a:off x="331930" y="2465645"/>
            <a:ext cx="5594064" cy="3539430"/>
          </a:xfrm>
          <a:prstGeom prst="rect">
            <a:avLst/>
          </a:prstGeom>
        </p:spPr>
        <p:txBody>
          <a:bodyPr wrap="square">
            <a:spAutoFit/>
          </a:bodyPr>
          <a:lstStyle/>
          <a:p>
            <a:pPr algn="just"/>
            <a:r>
              <a:rPr lang="es-ES" sz="3200" b="1" dirty="0" smtClean="0">
                <a:solidFill>
                  <a:prstClr val="white"/>
                </a:solidFill>
              </a:rPr>
              <a:t>- Freud llamó mecanismos de defensa a aquellas máscaras que el Yo crea de manera inconsciente con la finalidad de evitar el dolor y el sufrimiento. Entre los principales se encuentran:</a:t>
            </a:r>
            <a:endParaRPr lang="en-US" dirty="0"/>
          </a:p>
        </p:txBody>
      </p:sp>
    </p:spTree>
    <p:extLst>
      <p:ext uri="{BB962C8B-B14F-4D97-AF65-F5344CB8AC3E}">
        <p14:creationId xmlns:p14="http://schemas.microsoft.com/office/powerpoint/2010/main" val="2619647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2799481215"/>
              </p:ext>
            </p:extLst>
          </p:nvPr>
        </p:nvGraphicFramePr>
        <p:xfrm>
          <a:off x="12878" y="0"/>
          <a:ext cx="12179121" cy="6888480"/>
        </p:xfrm>
        <a:graphic>
          <a:graphicData uri="http://schemas.openxmlformats.org/drawingml/2006/table">
            <a:tbl>
              <a:tblPr firstRow="1" firstCol="1" lastRow="1" lastCol="1" bandRow="1" bandCol="1"/>
              <a:tblGrid>
                <a:gridCol w="2427686">
                  <a:extLst>
                    <a:ext uri="{9D8B030D-6E8A-4147-A177-3AD203B41FA5}">
                      <a16:colId xmlns:a16="http://schemas.microsoft.com/office/drawing/2014/main" val="4184424628"/>
                    </a:ext>
                  </a:extLst>
                </a:gridCol>
                <a:gridCol w="4372592">
                  <a:extLst>
                    <a:ext uri="{9D8B030D-6E8A-4147-A177-3AD203B41FA5}">
                      <a16:colId xmlns:a16="http://schemas.microsoft.com/office/drawing/2014/main" val="3339816982"/>
                    </a:ext>
                  </a:extLst>
                </a:gridCol>
                <a:gridCol w="5378843">
                  <a:extLst>
                    <a:ext uri="{9D8B030D-6E8A-4147-A177-3AD203B41FA5}">
                      <a16:colId xmlns:a16="http://schemas.microsoft.com/office/drawing/2014/main" val="1588111069"/>
                    </a:ext>
                  </a:extLst>
                </a:gridCol>
              </a:tblGrid>
              <a:tr h="0">
                <a:tc>
                  <a:txBody>
                    <a:bodyPr/>
                    <a:lstStyle/>
                    <a:p>
                      <a:pPr algn="ctr">
                        <a:spcAft>
                          <a:spcPts val="0"/>
                        </a:spcAft>
                      </a:pPr>
                      <a:r>
                        <a:rPr lang="es-ES" sz="2600" dirty="0">
                          <a:solidFill>
                            <a:srgbClr val="000000"/>
                          </a:solidFill>
                          <a:effectLst/>
                          <a:latin typeface="Arial" panose="020B0604020202020204" pitchFamily="34" charset="0"/>
                          <a:ea typeface="Times New Roman" panose="02020603050405020304" pitchFamily="18" charset="0"/>
                        </a:rPr>
                        <a:t>Mecanismo de Defensa</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600" dirty="0">
                          <a:solidFill>
                            <a:srgbClr val="000000"/>
                          </a:solidFill>
                          <a:effectLst/>
                          <a:latin typeface="Arial" panose="020B0604020202020204" pitchFamily="34" charset="0"/>
                          <a:ea typeface="Times New Roman" panose="02020603050405020304" pitchFamily="18" charset="0"/>
                        </a:rPr>
                        <a:t>Definición</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600">
                          <a:solidFill>
                            <a:srgbClr val="000000"/>
                          </a:solidFill>
                          <a:effectLst/>
                          <a:latin typeface="Arial" panose="020B0604020202020204" pitchFamily="34" charset="0"/>
                          <a:ea typeface="Times New Roman" panose="02020603050405020304" pitchFamily="18" charset="0"/>
                        </a:rPr>
                        <a:t>Ejemplo</a:t>
                      </a:r>
                      <a:endParaRPr lang="en-US" sz="2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153442"/>
                  </a:ext>
                </a:extLst>
              </a:tr>
              <a:tr h="0">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Represión</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dirty="0">
                          <a:solidFill>
                            <a:srgbClr val="000000"/>
                          </a:solidFill>
                          <a:effectLst/>
                          <a:latin typeface="Arial" panose="020B0604020202020204" pitchFamily="34" charset="0"/>
                          <a:ea typeface="Times New Roman" panose="02020603050405020304" pitchFamily="18" charset="0"/>
                        </a:rPr>
                        <a:t>Mantener los pensamientos intolerables enterrados en el inconsciente.</a:t>
                      </a:r>
                      <a:endParaRPr lang="en-US"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dirty="0">
                          <a:solidFill>
                            <a:srgbClr val="000000"/>
                          </a:solidFill>
                          <a:effectLst/>
                          <a:latin typeface="Arial" panose="020B0604020202020204" pitchFamily="34" charset="0"/>
                          <a:ea typeface="Times New Roman" panose="02020603050405020304" pitchFamily="18" charset="0"/>
                        </a:rPr>
                        <a:t>Una persona que estuvo en un accidente automovilístico en donde casi pierde la vida olvida por completo los detalles del accidente.</a:t>
                      </a:r>
                      <a:endParaRPr lang="en-US"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278141"/>
                  </a:ext>
                </a:extLst>
              </a:tr>
              <a:tr h="0">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Proyección</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Atribuir a otra persona los pensamientos y sentimientos propios</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dirty="0">
                          <a:solidFill>
                            <a:srgbClr val="000000"/>
                          </a:solidFill>
                          <a:effectLst/>
                          <a:latin typeface="Arial" panose="020B0604020202020204" pitchFamily="34" charset="0"/>
                          <a:ea typeface="Times New Roman" panose="02020603050405020304" pitchFamily="18" charset="0"/>
                        </a:rPr>
                        <a:t>Una persona ve en otra aspectos (de su personalidad) que no tolera pero que no puede ver en sí mismo.</a:t>
                      </a:r>
                      <a:endParaRPr lang="en-US"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978492"/>
                  </a:ext>
                </a:extLst>
              </a:tr>
              <a:tr h="0">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Desplazamiento</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Trasladar un sentimiento a un objetivo distinto y de menor importancia.</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dirty="0">
                          <a:solidFill>
                            <a:srgbClr val="000000"/>
                          </a:solidFill>
                          <a:effectLst/>
                          <a:latin typeface="Arial" panose="020B0604020202020204" pitchFamily="34" charset="0"/>
                          <a:ea typeface="Times New Roman" panose="02020603050405020304" pitchFamily="18" charset="0"/>
                        </a:rPr>
                        <a:t>Este mecanismo opera en las fobias, el miedo a un animal es un desplazamiento de un miedo infantil que tiene que ser descubierto.</a:t>
                      </a:r>
                      <a:endParaRPr lang="en-US"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051321"/>
                  </a:ext>
                </a:extLst>
              </a:tr>
              <a:tr h="0">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Formación reactiva</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Comportarse de una manera completamente contraria a los sentimientos auténticos.</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dirty="0">
                          <a:solidFill>
                            <a:srgbClr val="000000"/>
                          </a:solidFill>
                          <a:effectLst/>
                          <a:latin typeface="Arial" panose="020B0604020202020204" pitchFamily="34" charset="0"/>
                          <a:ea typeface="Times New Roman" panose="02020603050405020304" pitchFamily="18" charset="0"/>
                        </a:rPr>
                        <a:t>Una mujer que sobreprotege a su hijo, como si lo amase muchísimo; puede ser que sí lo ame, pero que en algún momento fue muy fuerte su deseo de no tenerlo.</a:t>
                      </a:r>
                      <a:endParaRPr lang="en-US"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771675"/>
                  </a:ext>
                </a:extLst>
              </a:tr>
            </a:tbl>
          </a:graphicData>
        </a:graphic>
      </p:graphicFrame>
    </p:spTree>
    <p:extLst>
      <p:ext uri="{BB962C8B-B14F-4D97-AF65-F5344CB8AC3E}">
        <p14:creationId xmlns:p14="http://schemas.microsoft.com/office/powerpoint/2010/main" val="1630680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286325130"/>
              </p:ext>
            </p:extLst>
          </p:nvPr>
        </p:nvGraphicFramePr>
        <p:xfrm>
          <a:off x="0" y="0"/>
          <a:ext cx="12191999" cy="6858000"/>
        </p:xfrm>
        <a:graphic>
          <a:graphicData uri="http://schemas.openxmlformats.org/drawingml/2006/table">
            <a:tbl>
              <a:tblPr firstRow="1" firstCol="1" lastRow="1" lastCol="1" bandRow="1" bandCol="1"/>
              <a:tblGrid>
                <a:gridCol w="2454365">
                  <a:extLst>
                    <a:ext uri="{9D8B030D-6E8A-4147-A177-3AD203B41FA5}">
                      <a16:colId xmlns:a16="http://schemas.microsoft.com/office/drawing/2014/main" val="3567075111"/>
                    </a:ext>
                  </a:extLst>
                </a:gridCol>
                <a:gridCol w="5247045">
                  <a:extLst>
                    <a:ext uri="{9D8B030D-6E8A-4147-A177-3AD203B41FA5}">
                      <a16:colId xmlns:a16="http://schemas.microsoft.com/office/drawing/2014/main" val="1686487656"/>
                    </a:ext>
                  </a:extLst>
                </a:gridCol>
                <a:gridCol w="4490589">
                  <a:extLst>
                    <a:ext uri="{9D8B030D-6E8A-4147-A177-3AD203B41FA5}">
                      <a16:colId xmlns:a16="http://schemas.microsoft.com/office/drawing/2014/main" val="4254661400"/>
                    </a:ext>
                  </a:extLst>
                </a:gridCol>
              </a:tblGrid>
              <a:tr h="1572936">
                <a:tc>
                  <a:txBody>
                    <a:bodyPr/>
                    <a:lstStyle/>
                    <a:p>
                      <a:pPr algn="just">
                        <a:spcAft>
                          <a:spcPts val="0"/>
                        </a:spcAft>
                      </a:pPr>
                      <a:r>
                        <a:rPr lang="es-ES" sz="2500" dirty="0">
                          <a:solidFill>
                            <a:srgbClr val="000000"/>
                          </a:solidFill>
                          <a:effectLst/>
                          <a:latin typeface="Arial" panose="020B0604020202020204" pitchFamily="34" charset="0"/>
                          <a:ea typeface="Times New Roman" panose="02020603050405020304" pitchFamily="18" charset="0"/>
                        </a:rPr>
                        <a:t>Regresión</a:t>
                      </a:r>
                      <a:endParaRPr lang="en-US"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dirty="0">
                          <a:solidFill>
                            <a:srgbClr val="000000"/>
                          </a:solidFill>
                          <a:effectLst/>
                          <a:latin typeface="Arial" panose="020B0604020202020204" pitchFamily="34" charset="0"/>
                          <a:ea typeface="Times New Roman" panose="02020603050405020304" pitchFamily="18" charset="0"/>
                        </a:rPr>
                        <a:t>Regresa a una etapa más temprana del desarrollo o a patrones de conducta anteriores.</a:t>
                      </a:r>
                      <a:endParaRPr lang="en-US"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500">
                          <a:solidFill>
                            <a:srgbClr val="000000"/>
                          </a:solidFill>
                          <a:effectLst/>
                          <a:latin typeface="Arial" panose="020B0604020202020204" pitchFamily="34" charset="0"/>
                          <a:ea typeface="Times New Roman" panose="02020603050405020304" pitchFamily="18" charset="0"/>
                        </a:rPr>
                        <a:t>Un adulto hace un berrinche, como si fuera pequeño, frente a una nueva situación inquietante.</a:t>
                      </a:r>
                      <a:endParaRPr lang="en-US" sz="25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770784"/>
                  </a:ext>
                </a:extLst>
              </a:tr>
              <a:tr h="2642532">
                <a:tc>
                  <a:txBody>
                    <a:bodyPr/>
                    <a:lstStyle/>
                    <a:p>
                      <a:pPr algn="just">
                        <a:spcAft>
                          <a:spcPts val="0"/>
                        </a:spcAft>
                      </a:pPr>
                      <a:r>
                        <a:rPr lang="es-ES" sz="2400">
                          <a:solidFill>
                            <a:srgbClr val="000000"/>
                          </a:solidFill>
                          <a:effectLst/>
                          <a:latin typeface="Arial" panose="020B0604020202020204" pitchFamily="34" charset="0"/>
                          <a:ea typeface="Times New Roman" panose="02020603050405020304" pitchFamily="18" charset="0"/>
                        </a:rPr>
                        <a:t>Racionalización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400" dirty="0">
                          <a:solidFill>
                            <a:srgbClr val="000000"/>
                          </a:solidFill>
                          <a:effectLst/>
                          <a:latin typeface="Arial" panose="020B0604020202020204" pitchFamily="34" charset="0"/>
                          <a:ea typeface="Times New Roman" panose="02020603050405020304" pitchFamily="18" charset="0"/>
                        </a:rPr>
                        <a:t>Crear una excusa lógica y creíble para justificar un comportamiento inaceptable.</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400" dirty="0">
                          <a:solidFill>
                            <a:srgbClr val="000000"/>
                          </a:solidFill>
                          <a:effectLst/>
                          <a:latin typeface="Arial" panose="020B0604020202020204" pitchFamily="34" charset="0"/>
                          <a:ea typeface="Times New Roman" panose="02020603050405020304" pitchFamily="18" charset="0"/>
                        </a:rPr>
                        <a:t>Un paciente me dice que no encuentra trabajo porque la situación de un país es muy difícil. Aunque esto es cierto, esconde un aspecto paralizado e infantil en él que lo lleva a no buscar realmente trabajo.</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943296"/>
                  </a:ext>
                </a:extLst>
              </a:tr>
              <a:tr h="2642532">
                <a:tc>
                  <a:txBody>
                    <a:bodyPr/>
                    <a:lstStyle/>
                    <a:p>
                      <a:pPr algn="just">
                        <a:spcAft>
                          <a:spcPts val="0"/>
                        </a:spcAft>
                      </a:pPr>
                      <a:r>
                        <a:rPr lang="es-ES" sz="2400">
                          <a:solidFill>
                            <a:srgbClr val="000000"/>
                          </a:solidFill>
                          <a:effectLst/>
                          <a:latin typeface="Arial" panose="020B0604020202020204" pitchFamily="34" charset="0"/>
                          <a:ea typeface="Times New Roman" panose="02020603050405020304" pitchFamily="18" charset="0"/>
                        </a:rPr>
                        <a:t>Identificación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400" dirty="0">
                          <a:solidFill>
                            <a:srgbClr val="000000"/>
                          </a:solidFill>
                          <a:effectLst/>
                          <a:latin typeface="Arial" panose="020B0604020202020204" pitchFamily="34" charset="0"/>
                          <a:ea typeface="Times New Roman" panose="02020603050405020304" pitchFamily="18" charset="0"/>
                        </a:rPr>
                        <a:t>Se asumen características y roles ajenos. En los estados neuróticos, se copia, pero no se desintegra la personalidad. En los estados psicóticos se siente ser el modelo original. En neurótico “soy como él”, en psicótico “es como yo”</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2400" dirty="0">
                          <a:solidFill>
                            <a:srgbClr val="000000"/>
                          </a:solidFill>
                          <a:effectLst/>
                          <a:latin typeface="Arial" panose="020B0604020202020204" pitchFamily="34" charset="0"/>
                          <a:ea typeface="Times New Roman" panose="02020603050405020304" pitchFamily="18" charset="0"/>
                        </a:rPr>
                        <a:t>Cuando una persona imita la vestimenta, gestos o forma de actuar de alguna persona que admira.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53113"/>
                  </a:ext>
                </a:extLst>
              </a:tr>
            </a:tbl>
          </a:graphicData>
        </a:graphic>
      </p:graphicFrame>
    </p:spTree>
    <p:extLst>
      <p:ext uri="{BB962C8B-B14F-4D97-AF65-F5344CB8AC3E}">
        <p14:creationId xmlns:p14="http://schemas.microsoft.com/office/powerpoint/2010/main" val="2970980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1970468" y="115910"/>
            <a:ext cx="7624293" cy="1429555"/>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2.- </a:t>
            </a:r>
            <a:r>
              <a:rPr lang="en-US" sz="3600" b="1" dirty="0" err="1" smtClean="0">
                <a:solidFill>
                  <a:schemeClr val="bg1"/>
                </a:solidFill>
              </a:rPr>
              <a:t>Teoría</a:t>
            </a:r>
            <a:r>
              <a:rPr lang="en-US" sz="3600" b="1" dirty="0" smtClean="0">
                <a:solidFill>
                  <a:schemeClr val="bg1"/>
                </a:solidFill>
              </a:rPr>
              <a:t> </a:t>
            </a:r>
            <a:r>
              <a:rPr lang="en-US" sz="3600" b="1" dirty="0" err="1" smtClean="0">
                <a:solidFill>
                  <a:schemeClr val="bg1"/>
                </a:solidFill>
              </a:rPr>
              <a:t>humanista</a:t>
            </a:r>
            <a:endParaRPr lang="en-US" sz="3600" b="1" dirty="0">
              <a:solidFill>
                <a:schemeClr val="bg1"/>
              </a:solidFill>
            </a:endParaRPr>
          </a:p>
        </p:txBody>
      </p:sp>
      <p:pic>
        <p:nvPicPr>
          <p:cNvPr id="5" name="Imagen 4"/>
          <p:cNvPicPr>
            <a:picLocks noChangeAspect="1"/>
          </p:cNvPicPr>
          <p:nvPr/>
        </p:nvPicPr>
        <p:blipFill>
          <a:blip r:embed="rId3"/>
          <a:stretch>
            <a:fillRect/>
          </a:stretch>
        </p:blipFill>
        <p:spPr>
          <a:xfrm>
            <a:off x="10030669" y="250227"/>
            <a:ext cx="1371429" cy="1295238"/>
          </a:xfrm>
          <a:prstGeom prst="rect">
            <a:avLst/>
          </a:prstGeom>
        </p:spPr>
      </p:pic>
      <p:sp>
        <p:nvSpPr>
          <p:cNvPr id="6" name="Rectángulo 5"/>
          <p:cNvSpPr/>
          <p:nvPr/>
        </p:nvSpPr>
        <p:spPr>
          <a:xfrm>
            <a:off x="121090" y="1545465"/>
            <a:ext cx="8259651" cy="4524315"/>
          </a:xfrm>
          <a:prstGeom prst="rect">
            <a:avLst/>
          </a:prstGeom>
        </p:spPr>
        <p:txBody>
          <a:bodyPr wrap="square">
            <a:spAutoFit/>
          </a:bodyPr>
          <a:lstStyle/>
          <a:p>
            <a:endParaRPr lang="es-ES" sz="3200" b="1" dirty="0" smtClean="0">
              <a:solidFill>
                <a:schemeClr val="bg1"/>
              </a:solidFill>
            </a:endParaRPr>
          </a:p>
          <a:p>
            <a:pPr algn="just"/>
            <a:r>
              <a:rPr lang="es-ES" sz="3200" b="1" dirty="0" smtClean="0">
                <a:solidFill>
                  <a:schemeClr val="bg1"/>
                </a:solidFill>
              </a:rPr>
              <a:t>La teoría de la personalidad de </a:t>
            </a:r>
            <a:r>
              <a:rPr lang="es-ES" sz="3200" b="1" dirty="0" smtClean="0">
                <a:solidFill>
                  <a:srgbClr val="FFFF00"/>
                </a:solidFill>
              </a:rPr>
              <a:t>Carl</a:t>
            </a:r>
            <a:r>
              <a:rPr lang="es-ES" sz="3200" b="1" dirty="0" smtClean="0">
                <a:solidFill>
                  <a:schemeClr val="bg1"/>
                </a:solidFill>
              </a:rPr>
              <a:t> </a:t>
            </a:r>
            <a:r>
              <a:rPr lang="es-ES" sz="3200" b="1" u="sng" dirty="0" smtClean="0">
                <a:solidFill>
                  <a:srgbClr val="FFFF00"/>
                </a:solidFill>
              </a:rPr>
              <a:t>Rogers</a:t>
            </a:r>
            <a:r>
              <a:rPr lang="es-ES" sz="3200" b="1" dirty="0" smtClean="0">
                <a:solidFill>
                  <a:schemeClr val="bg1"/>
                </a:solidFill>
              </a:rPr>
              <a:t> proviene de las observaciones clínicas de su trabajo terapéutico. Al paciente le llamó </a:t>
            </a:r>
            <a:r>
              <a:rPr lang="es-ES" sz="3200" b="1" dirty="0" smtClean="0">
                <a:solidFill>
                  <a:srgbClr val="FFFF00"/>
                </a:solidFill>
              </a:rPr>
              <a:t>cliente</a:t>
            </a:r>
            <a:r>
              <a:rPr lang="es-ES" sz="3200" b="1" dirty="0" smtClean="0">
                <a:solidFill>
                  <a:schemeClr val="bg1"/>
                </a:solidFill>
              </a:rPr>
              <a:t>, para evocar una relación distinta, no de enfermedad, sino de ayuda. </a:t>
            </a:r>
            <a:r>
              <a:rPr lang="es-ES" sz="3200" b="1" dirty="0">
                <a:solidFill>
                  <a:schemeClr val="bg1"/>
                </a:solidFill>
              </a:rPr>
              <a:t> </a:t>
            </a:r>
            <a:r>
              <a:rPr lang="es-ES" sz="3200" b="1" dirty="0" smtClean="0">
                <a:solidFill>
                  <a:schemeClr val="bg1"/>
                </a:solidFill>
              </a:rPr>
              <a:t>Rogers es el creador de la </a:t>
            </a:r>
            <a:r>
              <a:rPr lang="es-ES" sz="3200" b="1" dirty="0" smtClean="0">
                <a:solidFill>
                  <a:srgbClr val="FFFF00"/>
                </a:solidFill>
              </a:rPr>
              <a:t>Teoría centrada en la persona</a:t>
            </a:r>
            <a:r>
              <a:rPr lang="es-ES" sz="3200" b="1" dirty="0" smtClean="0">
                <a:solidFill>
                  <a:schemeClr val="bg1"/>
                </a:solidFill>
              </a:rPr>
              <a:t>. El humanismo nació en lo años 50´s en contra del psicoanálisis y del conductismo.</a:t>
            </a:r>
            <a:endParaRPr lang="es-ES" sz="3200" b="1" dirty="0">
              <a:solidFill>
                <a:schemeClr val="bg1"/>
              </a:solidFill>
            </a:endParaRPr>
          </a:p>
        </p:txBody>
      </p:sp>
    </p:spTree>
    <p:extLst>
      <p:ext uri="{BB962C8B-B14F-4D97-AF65-F5344CB8AC3E}">
        <p14:creationId xmlns:p14="http://schemas.microsoft.com/office/powerpoint/2010/main" val="641123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stretch>
            <a:fillRect/>
          </a:stretch>
        </p:blipFill>
        <p:spPr>
          <a:xfrm>
            <a:off x="10030669" y="250227"/>
            <a:ext cx="1371429" cy="1295238"/>
          </a:xfrm>
          <a:prstGeom prst="rect">
            <a:avLst/>
          </a:prstGeom>
        </p:spPr>
      </p:pic>
      <p:sp>
        <p:nvSpPr>
          <p:cNvPr id="10" name="Rectángulo 9"/>
          <p:cNvSpPr/>
          <p:nvPr/>
        </p:nvSpPr>
        <p:spPr>
          <a:xfrm>
            <a:off x="0" y="-63062"/>
            <a:ext cx="8366234" cy="2554545"/>
          </a:xfrm>
          <a:prstGeom prst="rect">
            <a:avLst/>
          </a:prstGeom>
        </p:spPr>
        <p:txBody>
          <a:bodyPr wrap="square">
            <a:spAutoFit/>
          </a:bodyPr>
          <a:lstStyle/>
          <a:p>
            <a:pPr algn="just"/>
            <a:r>
              <a:rPr lang="es-ES" sz="3200" b="1" dirty="0" smtClean="0">
                <a:solidFill>
                  <a:schemeClr val="bg1"/>
                </a:solidFill>
              </a:rPr>
              <a:t>Para </a:t>
            </a:r>
            <a:r>
              <a:rPr lang="es-ES" sz="3200" b="1" u="sng" dirty="0" smtClean="0">
                <a:solidFill>
                  <a:srgbClr val="FFFF00"/>
                </a:solidFill>
              </a:rPr>
              <a:t>Rogers</a:t>
            </a:r>
            <a:r>
              <a:rPr lang="es-ES" sz="3200" b="1" dirty="0" smtClean="0">
                <a:solidFill>
                  <a:schemeClr val="bg1"/>
                </a:solidFill>
              </a:rPr>
              <a:t>, la estructura de la personalidad está basada en un solo constructo: el </a:t>
            </a:r>
            <a:r>
              <a:rPr lang="es-ES" sz="3200" b="1" dirty="0" smtClean="0">
                <a:solidFill>
                  <a:srgbClr val="FFFF00"/>
                </a:solidFill>
              </a:rPr>
              <a:t>sí mismo</a:t>
            </a:r>
            <a:r>
              <a:rPr lang="es-ES" sz="3200" b="1" dirty="0" smtClean="0">
                <a:solidFill>
                  <a:schemeClr val="bg1"/>
                </a:solidFill>
              </a:rPr>
              <a:t>; que es una colección de creencias sobre la naturaleza de las personas, las cualidades únicas y la conducta típica del hombre.</a:t>
            </a:r>
            <a:endParaRPr lang="en-US" sz="3200" b="1" dirty="0">
              <a:solidFill>
                <a:schemeClr val="bg1"/>
              </a:solidFill>
            </a:endParaRPr>
          </a:p>
        </p:txBody>
      </p:sp>
      <p:sp>
        <p:nvSpPr>
          <p:cNvPr id="7" name="Rectángulo 6"/>
          <p:cNvSpPr/>
          <p:nvPr/>
        </p:nvSpPr>
        <p:spPr>
          <a:xfrm>
            <a:off x="0" y="2439233"/>
            <a:ext cx="8502822" cy="4524315"/>
          </a:xfrm>
          <a:prstGeom prst="rect">
            <a:avLst/>
          </a:prstGeom>
        </p:spPr>
        <p:txBody>
          <a:bodyPr wrap="square">
            <a:spAutoFit/>
          </a:bodyPr>
          <a:lstStyle/>
          <a:p>
            <a:pPr algn="just"/>
            <a:r>
              <a:rPr lang="es-ES" sz="3200" b="1" dirty="0">
                <a:solidFill>
                  <a:schemeClr val="bg1"/>
                </a:solidFill>
              </a:rPr>
              <a:t>Ahora bien, hay personas que distorsionan un poco sus experiencias para favorecer el concepto que tienen de sí mismas. Rogers le llamó </a:t>
            </a:r>
            <a:r>
              <a:rPr lang="es-ES" sz="3200" b="1" dirty="0">
                <a:solidFill>
                  <a:srgbClr val="FFFF00"/>
                </a:solidFill>
              </a:rPr>
              <a:t>incongruencia</a:t>
            </a:r>
            <a:r>
              <a:rPr lang="es-ES" sz="3200" b="1" dirty="0">
                <a:solidFill>
                  <a:schemeClr val="bg1"/>
                </a:solidFill>
              </a:rPr>
              <a:t> a esta </a:t>
            </a:r>
            <a:r>
              <a:rPr lang="es-ES" sz="3200" b="1" dirty="0">
                <a:solidFill>
                  <a:srgbClr val="00B050"/>
                </a:solidFill>
              </a:rPr>
              <a:t>diferencia entre el concepto de sí mismo y la realidad. </a:t>
            </a:r>
            <a:r>
              <a:rPr lang="es-ES" sz="3200" b="1" dirty="0">
                <a:solidFill>
                  <a:schemeClr val="bg1"/>
                </a:solidFill>
              </a:rPr>
              <a:t>La incongruencia es el grado de disparidad entre el concepto de sí mismo y la experiencia personal actual. </a:t>
            </a:r>
            <a:r>
              <a:rPr lang="es-ES" sz="3200" b="1" dirty="0">
                <a:solidFill>
                  <a:srgbClr val="00B050"/>
                </a:solidFill>
              </a:rPr>
              <a:t>Cuando el concepto de sí mismo es bastante cercano a la realidad, </a:t>
            </a:r>
            <a:r>
              <a:rPr lang="es-ES" sz="3200" b="1" dirty="0">
                <a:solidFill>
                  <a:schemeClr val="bg1"/>
                </a:solidFill>
              </a:rPr>
              <a:t>lo llama </a:t>
            </a:r>
            <a:r>
              <a:rPr lang="es-ES" sz="3200" b="1" dirty="0">
                <a:solidFill>
                  <a:srgbClr val="92D050"/>
                </a:solidFill>
              </a:rPr>
              <a:t>congruente.</a:t>
            </a:r>
            <a:endParaRPr lang="en-US" sz="3200" b="1" dirty="0">
              <a:solidFill>
                <a:srgbClr val="92D050"/>
              </a:solidFill>
            </a:endParaRPr>
          </a:p>
        </p:txBody>
      </p:sp>
    </p:spTree>
    <p:extLst>
      <p:ext uri="{BB962C8B-B14F-4D97-AF65-F5344CB8AC3E}">
        <p14:creationId xmlns:p14="http://schemas.microsoft.com/office/powerpoint/2010/main" val="964823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ondos de diapositivas formales | Fondos para  diapositivas, Imágenes de fondo, Dia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6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31283"/>
            <a:ext cx="12086897" cy="954107"/>
          </a:xfrm>
          <a:prstGeom prst="rect">
            <a:avLst/>
          </a:prstGeom>
        </p:spPr>
        <p:txBody>
          <a:bodyPr wrap="square">
            <a:spAutoFit/>
          </a:bodyPr>
          <a:lstStyle/>
          <a:p>
            <a:pPr algn="just">
              <a:spcAft>
                <a:spcPts val="0"/>
              </a:spcAft>
            </a:pPr>
            <a:r>
              <a:rPr lang="es-ES" sz="2800" dirty="0">
                <a:latin typeface="Arial" panose="020B0604020202020204" pitchFamily="34" charset="0"/>
                <a:ea typeface="Times New Roman" panose="02020603050405020304" pitchFamily="18" charset="0"/>
              </a:rPr>
              <a:t>Pensaba que un clima de crecimiento recreado terapéuticamente requiere de tres condiciones: </a:t>
            </a:r>
            <a:endParaRPr lang="es-MX" sz="2800" dirty="0">
              <a:latin typeface="Times New Roman" panose="02020603050405020304" pitchFamily="18" charset="0"/>
              <a:ea typeface="Times New Roman" panose="02020603050405020304" pitchFamily="18" charset="0"/>
            </a:endParaRPr>
          </a:p>
        </p:txBody>
      </p:sp>
      <p:sp>
        <p:nvSpPr>
          <p:cNvPr id="4" name="CuadroTexto 3"/>
          <p:cNvSpPr txBox="1"/>
          <p:nvPr/>
        </p:nvSpPr>
        <p:spPr>
          <a:xfrm>
            <a:off x="-57807" y="922824"/>
            <a:ext cx="12307614" cy="6555641"/>
          </a:xfrm>
          <a:prstGeom prst="rect">
            <a:avLst/>
          </a:prstGeom>
          <a:noFill/>
        </p:spPr>
        <p:txBody>
          <a:bodyPr wrap="square" rtlCol="0">
            <a:spAutoFit/>
          </a:bodyPr>
          <a:lstStyle/>
          <a:p>
            <a:pPr algn="just"/>
            <a:r>
              <a:rPr lang="es-ES" sz="3200" i="1" dirty="0">
                <a:solidFill>
                  <a:srgbClr val="7030A0"/>
                </a:solidFill>
              </a:rPr>
              <a:t>Autenticidad</a:t>
            </a:r>
            <a:r>
              <a:rPr lang="es-ES" sz="3200" dirty="0">
                <a:solidFill>
                  <a:srgbClr val="7030A0"/>
                </a:solidFill>
              </a:rPr>
              <a:t>.- </a:t>
            </a:r>
            <a:r>
              <a:rPr lang="es-ES" sz="3200" dirty="0"/>
              <a:t>T</a:t>
            </a:r>
            <a:r>
              <a:rPr lang="es-ES" sz="3200" dirty="0" smtClean="0"/>
              <a:t>ambién llamada congruencia y </a:t>
            </a:r>
            <a:r>
              <a:rPr lang="es-ES" sz="3200" dirty="0"/>
              <a:t>consiste en que cada persona debe de “ser, lo que es”, es decir, no usar mascaras. En el ámbito clínico </a:t>
            </a:r>
            <a:r>
              <a:rPr lang="es-ES" sz="3200" dirty="0" smtClean="0"/>
              <a:t>se </a:t>
            </a:r>
            <a:r>
              <a:rPr lang="es-ES" sz="3200" dirty="0"/>
              <a:t>refiere a </a:t>
            </a:r>
            <a:r>
              <a:rPr lang="es-ES" sz="3200" dirty="0" smtClean="0"/>
              <a:t>la sinceridad </a:t>
            </a:r>
            <a:r>
              <a:rPr lang="es-ES" sz="3200" dirty="0"/>
              <a:t>y transparencia del terapeuta en su contacto con el cliente. </a:t>
            </a:r>
            <a:endParaRPr lang="es-ES" sz="3200" dirty="0" smtClean="0"/>
          </a:p>
          <a:p>
            <a:pPr lvl="0" algn="just"/>
            <a:r>
              <a:rPr lang="es-ES" sz="3200" i="1" dirty="0">
                <a:solidFill>
                  <a:srgbClr val="7030A0"/>
                </a:solidFill>
              </a:rPr>
              <a:t>Aceptación</a:t>
            </a:r>
            <a:r>
              <a:rPr lang="es-ES" sz="3200" dirty="0">
                <a:solidFill>
                  <a:srgbClr val="7030A0"/>
                </a:solidFill>
              </a:rPr>
              <a:t>.- </a:t>
            </a:r>
            <a:r>
              <a:rPr lang="es-ES" sz="3200" dirty="0"/>
              <a:t>Esta actitud, implica aceptar a la persona como es, con sus sentimientos y </a:t>
            </a:r>
            <a:r>
              <a:rPr lang="es-ES" sz="3200" dirty="0" smtClean="0"/>
              <a:t>experiencias. En el campo clínico </a:t>
            </a:r>
            <a:r>
              <a:rPr lang="es-ES" sz="3200" dirty="0"/>
              <a:t>genera un clima de seguridad, que permite al cliente explorar en su interior sin miedos</a:t>
            </a:r>
            <a:r>
              <a:rPr lang="es-ES" sz="3200" dirty="0" smtClean="0"/>
              <a:t>.</a:t>
            </a:r>
          </a:p>
          <a:p>
            <a:pPr algn="just"/>
            <a:r>
              <a:rPr lang="es-ES" sz="3200" i="1" dirty="0">
                <a:solidFill>
                  <a:srgbClr val="7030A0"/>
                </a:solidFill>
              </a:rPr>
              <a:t>Empatía</a:t>
            </a:r>
            <a:r>
              <a:rPr lang="es-ES" sz="3200" dirty="0">
                <a:solidFill>
                  <a:srgbClr val="7030A0"/>
                </a:solidFill>
              </a:rPr>
              <a:t>.- </a:t>
            </a:r>
            <a:r>
              <a:rPr lang="es-ES" sz="3200" dirty="0"/>
              <a:t>E</a:t>
            </a:r>
            <a:r>
              <a:rPr lang="es-ES" sz="3200" dirty="0" smtClean="0"/>
              <a:t>s </a:t>
            </a:r>
            <a:r>
              <a:rPr lang="es-ES" sz="3200" dirty="0"/>
              <a:t>la capacidad que se tiene para comprender la experiencia única de la otra persona</a:t>
            </a:r>
            <a:r>
              <a:rPr lang="es-ES" sz="3200" dirty="0" smtClean="0"/>
              <a:t>, en el campo clínico es percibir los </a:t>
            </a:r>
            <a:r>
              <a:rPr lang="es-ES" sz="3200" dirty="0"/>
              <a:t>significados </a:t>
            </a:r>
            <a:r>
              <a:rPr lang="es-ES" sz="3200" dirty="0" smtClean="0"/>
              <a:t>del cliente </a:t>
            </a:r>
            <a:r>
              <a:rPr lang="es-ES" sz="3200" dirty="0"/>
              <a:t>como si fueran propios y acompañarlo en sus sentimientos, de modo que éste pueda explorar con mayor precisión sus experiencias y clarificar sus sentimientos más profundos.</a:t>
            </a:r>
            <a:endParaRPr lang="es-MX" sz="3200" dirty="0"/>
          </a:p>
          <a:p>
            <a:pPr lvl="0"/>
            <a:endParaRPr lang="es-MX" dirty="0">
              <a:solidFill>
                <a:schemeClr val="bg1"/>
              </a:solidFill>
            </a:endParaRPr>
          </a:p>
          <a:p>
            <a:endParaRPr lang="es-MX" dirty="0">
              <a:solidFill>
                <a:schemeClr val="bg1"/>
              </a:solidFill>
            </a:endParaRPr>
          </a:p>
        </p:txBody>
      </p:sp>
    </p:spTree>
    <p:extLst>
      <p:ext uri="{BB962C8B-B14F-4D97-AF65-F5344CB8AC3E}">
        <p14:creationId xmlns:p14="http://schemas.microsoft.com/office/powerpoint/2010/main" val="1569000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1970467" y="115910"/>
            <a:ext cx="7930277" cy="1029718"/>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bg1"/>
                </a:solidFill>
              </a:rPr>
              <a:t>3.- Teoría de los rasgos.</a:t>
            </a:r>
            <a:endParaRPr lang="en-US" sz="3600" b="1" dirty="0">
              <a:solidFill>
                <a:schemeClr val="bg1"/>
              </a:solidFill>
            </a:endParaRPr>
          </a:p>
        </p:txBody>
      </p:sp>
      <p:sp>
        <p:nvSpPr>
          <p:cNvPr id="10" name="Rectángulo 9"/>
          <p:cNvSpPr/>
          <p:nvPr/>
        </p:nvSpPr>
        <p:spPr>
          <a:xfrm>
            <a:off x="137668" y="1798889"/>
            <a:ext cx="8105106" cy="5509200"/>
          </a:xfrm>
          <a:prstGeom prst="rect">
            <a:avLst/>
          </a:prstGeom>
        </p:spPr>
        <p:txBody>
          <a:bodyPr wrap="square">
            <a:spAutoFit/>
          </a:bodyPr>
          <a:lstStyle/>
          <a:p>
            <a:pPr algn="just"/>
            <a:r>
              <a:rPr lang="es-ES" sz="3200" b="1" dirty="0" smtClean="0">
                <a:solidFill>
                  <a:schemeClr val="bg1"/>
                </a:solidFill>
              </a:rPr>
              <a:t>Teoría creada por </a:t>
            </a:r>
            <a:r>
              <a:rPr lang="es-ES" sz="3200" b="1" u="sng" dirty="0" smtClean="0">
                <a:solidFill>
                  <a:srgbClr val="FFFF00"/>
                </a:solidFill>
              </a:rPr>
              <a:t>Hans </a:t>
            </a:r>
            <a:r>
              <a:rPr lang="es-ES" sz="3200" b="1" u="sng" dirty="0" err="1" smtClean="0">
                <a:solidFill>
                  <a:srgbClr val="FFFF00"/>
                </a:solidFill>
              </a:rPr>
              <a:t>Eysenck</a:t>
            </a:r>
            <a:r>
              <a:rPr lang="es-ES" sz="3200" b="1" u="sng" dirty="0" smtClean="0">
                <a:solidFill>
                  <a:srgbClr val="FFFF00"/>
                </a:solidFill>
              </a:rPr>
              <a:t> </a:t>
            </a:r>
            <a:r>
              <a:rPr lang="es-ES" sz="3200" b="1" dirty="0" smtClean="0">
                <a:solidFill>
                  <a:schemeClr val="bg1"/>
                </a:solidFill>
              </a:rPr>
              <a:t>que está basada principalmente en la Psicología y la Genética. </a:t>
            </a:r>
          </a:p>
          <a:p>
            <a:pPr algn="just"/>
            <a:r>
              <a:rPr lang="es-ES" sz="3200" b="1" dirty="0" err="1" smtClean="0">
                <a:solidFill>
                  <a:schemeClr val="bg1"/>
                </a:solidFill>
              </a:rPr>
              <a:t>Eysenck</a:t>
            </a:r>
            <a:r>
              <a:rPr lang="es-ES" sz="3200" b="1" dirty="0" smtClean="0">
                <a:solidFill>
                  <a:schemeClr val="bg1"/>
                </a:solidFill>
              </a:rPr>
              <a:t> fue uno de los primeros psicólogos de la personalidad que exploró las bases biológicas de la personalidad. Encontró que la diferencia entre la extroversión-introversión se encuentra en el funcionamiento neurofisiológico de la corteza cerebral.</a:t>
            </a:r>
          </a:p>
          <a:p>
            <a:pPr algn="just"/>
            <a:endParaRPr lang="es-ES" sz="3200" b="1" dirty="0" smtClean="0">
              <a:solidFill>
                <a:schemeClr val="bg1"/>
              </a:solidFill>
            </a:endParaRPr>
          </a:p>
          <a:p>
            <a:pPr algn="just"/>
            <a:endParaRPr lang="es-ES" sz="3200" b="1" dirty="0" smtClean="0">
              <a:solidFill>
                <a:schemeClr val="bg1"/>
              </a:solidFill>
            </a:endParaRPr>
          </a:p>
        </p:txBody>
      </p:sp>
      <p:pic>
        <p:nvPicPr>
          <p:cNvPr id="2" name="Imagen 1"/>
          <p:cNvPicPr>
            <a:picLocks noChangeAspect="1"/>
          </p:cNvPicPr>
          <p:nvPr/>
        </p:nvPicPr>
        <p:blipFill>
          <a:blip r:embed="rId3"/>
          <a:stretch>
            <a:fillRect/>
          </a:stretch>
        </p:blipFill>
        <p:spPr>
          <a:xfrm>
            <a:off x="10336237" y="209780"/>
            <a:ext cx="1114286" cy="1495238"/>
          </a:xfrm>
          <a:prstGeom prst="rect">
            <a:avLst/>
          </a:prstGeom>
        </p:spPr>
      </p:pic>
    </p:spTree>
    <p:extLst>
      <p:ext uri="{BB962C8B-B14F-4D97-AF65-F5344CB8AC3E}">
        <p14:creationId xmlns:p14="http://schemas.microsoft.com/office/powerpoint/2010/main" val="2037525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p:cNvSpPr/>
          <p:nvPr/>
        </p:nvSpPr>
        <p:spPr>
          <a:xfrm>
            <a:off x="137668" y="1798889"/>
            <a:ext cx="8105106" cy="1077218"/>
          </a:xfrm>
          <a:prstGeom prst="rect">
            <a:avLst/>
          </a:prstGeom>
        </p:spPr>
        <p:txBody>
          <a:bodyPr wrap="square">
            <a:spAutoFit/>
          </a:bodyPr>
          <a:lstStyle/>
          <a:p>
            <a:pPr algn="just"/>
            <a:endParaRPr lang="es-ES" sz="3200" b="1" dirty="0" smtClean="0">
              <a:solidFill>
                <a:schemeClr val="bg1"/>
              </a:solidFill>
            </a:endParaRPr>
          </a:p>
          <a:p>
            <a:pPr algn="just"/>
            <a:endParaRPr lang="es-ES" sz="3200" b="1" dirty="0" smtClean="0">
              <a:solidFill>
                <a:schemeClr val="bg1"/>
              </a:solidFill>
            </a:endParaRPr>
          </a:p>
        </p:txBody>
      </p:sp>
      <p:pic>
        <p:nvPicPr>
          <p:cNvPr id="2" name="Imagen 1"/>
          <p:cNvPicPr>
            <a:picLocks noChangeAspect="1"/>
          </p:cNvPicPr>
          <p:nvPr/>
        </p:nvPicPr>
        <p:blipFill>
          <a:blip r:embed="rId3"/>
          <a:stretch>
            <a:fillRect/>
          </a:stretch>
        </p:blipFill>
        <p:spPr>
          <a:xfrm>
            <a:off x="10336237" y="209780"/>
            <a:ext cx="1114286" cy="1495238"/>
          </a:xfrm>
          <a:prstGeom prst="rect">
            <a:avLst/>
          </a:prstGeom>
        </p:spPr>
      </p:pic>
      <p:sp>
        <p:nvSpPr>
          <p:cNvPr id="5" name="Rectángulo 4"/>
          <p:cNvSpPr/>
          <p:nvPr/>
        </p:nvSpPr>
        <p:spPr>
          <a:xfrm>
            <a:off x="0" y="0"/>
            <a:ext cx="8513379" cy="3046988"/>
          </a:xfrm>
          <a:prstGeom prst="rect">
            <a:avLst/>
          </a:prstGeom>
        </p:spPr>
        <p:txBody>
          <a:bodyPr wrap="square">
            <a:spAutoFit/>
          </a:bodyPr>
          <a:lstStyle/>
          <a:p>
            <a:pPr algn="just"/>
            <a:r>
              <a:rPr lang="es-ES" sz="3200" b="1" dirty="0">
                <a:solidFill>
                  <a:schemeClr val="bg1"/>
                </a:solidFill>
              </a:rPr>
              <a:t>Es decir, las personas introvertidas presentan mayor excitación cortical a causa de factores ambientales. </a:t>
            </a:r>
            <a:r>
              <a:rPr lang="es-ES" sz="3200" b="1" dirty="0" err="1">
                <a:solidFill>
                  <a:schemeClr val="bg1"/>
                </a:solidFill>
              </a:rPr>
              <a:t>Eysenck</a:t>
            </a:r>
            <a:r>
              <a:rPr lang="es-ES" sz="3200" b="1" dirty="0">
                <a:solidFill>
                  <a:schemeClr val="bg1"/>
                </a:solidFill>
              </a:rPr>
              <a:t> encontró que los extrovertidos responden mejor ante las recompensas, mientras que los introvertidos responden más frente al castigo.</a:t>
            </a:r>
          </a:p>
        </p:txBody>
      </p:sp>
      <p:sp>
        <p:nvSpPr>
          <p:cNvPr id="7" name="CuadroTexto 6"/>
          <p:cNvSpPr txBox="1"/>
          <p:nvPr/>
        </p:nvSpPr>
        <p:spPr>
          <a:xfrm>
            <a:off x="0" y="3079454"/>
            <a:ext cx="8018360" cy="4031873"/>
          </a:xfrm>
          <a:prstGeom prst="rect">
            <a:avLst/>
          </a:prstGeom>
          <a:noFill/>
        </p:spPr>
        <p:txBody>
          <a:bodyPr wrap="square" rtlCol="0">
            <a:spAutoFit/>
          </a:bodyPr>
          <a:lstStyle/>
          <a:p>
            <a:pPr algn="just"/>
            <a:r>
              <a:rPr lang="es-MX" sz="3200" b="1" dirty="0" smtClean="0">
                <a:solidFill>
                  <a:schemeClr val="bg1"/>
                </a:solidFill>
              </a:rPr>
              <a:t>Su trabajo en un hospital Psiquiátrico le ayudó a crear una batería de preguntas sobre comportamiento que mas tarde aplicó a 700 soldados internados en el hospital, asó creó un </a:t>
            </a:r>
            <a:r>
              <a:rPr lang="es-MX" sz="3200" b="1" dirty="0">
                <a:solidFill>
                  <a:schemeClr val="bg1"/>
                </a:solidFill>
              </a:rPr>
              <a:t>análisis factorial de las respuestas a un </a:t>
            </a:r>
            <a:r>
              <a:rPr lang="es-MX" sz="3200" b="1" dirty="0">
                <a:solidFill>
                  <a:srgbClr val="FFFF00"/>
                </a:solidFill>
              </a:rPr>
              <a:t>cuestionario de personalidad </a:t>
            </a:r>
            <a:r>
              <a:rPr lang="es-MX" sz="3200" b="1" dirty="0" smtClean="0">
                <a:solidFill>
                  <a:schemeClr val="bg1"/>
                </a:solidFill>
              </a:rPr>
              <a:t>que</a:t>
            </a:r>
            <a:r>
              <a:rPr lang="es-MX" sz="3200" b="1" dirty="0" smtClean="0">
                <a:solidFill>
                  <a:srgbClr val="FFFF00"/>
                </a:solidFill>
              </a:rPr>
              <a:t> </a:t>
            </a:r>
            <a:r>
              <a:rPr lang="es-MX" sz="3200" b="1" dirty="0" smtClean="0">
                <a:solidFill>
                  <a:schemeClr val="bg1"/>
                </a:solidFill>
              </a:rPr>
              <a:t>le </a:t>
            </a:r>
            <a:r>
              <a:rPr lang="es-MX" sz="3200" b="1" dirty="0">
                <a:solidFill>
                  <a:schemeClr val="bg1"/>
                </a:solidFill>
              </a:rPr>
              <a:t>ayudó a identificar los tres factores de la personalidad</a:t>
            </a:r>
            <a:r>
              <a:rPr lang="es-MX" sz="3200" b="1" dirty="0" smtClean="0">
                <a:solidFill>
                  <a:schemeClr val="bg1"/>
                </a:solidFill>
              </a:rPr>
              <a:t>.</a:t>
            </a:r>
          </a:p>
          <a:p>
            <a:pPr algn="just"/>
            <a:r>
              <a:rPr lang="es-MX" sz="3200" b="1" dirty="0" smtClean="0">
                <a:solidFill>
                  <a:schemeClr val="bg1"/>
                </a:solidFill>
              </a:rPr>
              <a:t> </a:t>
            </a:r>
            <a:endParaRPr lang="es-MX" sz="3200" b="1" dirty="0">
              <a:solidFill>
                <a:schemeClr val="bg1"/>
              </a:solidFill>
            </a:endParaRPr>
          </a:p>
        </p:txBody>
      </p:sp>
    </p:spTree>
    <p:extLst>
      <p:ext uri="{BB962C8B-B14F-4D97-AF65-F5344CB8AC3E}">
        <p14:creationId xmlns:p14="http://schemas.microsoft.com/office/powerpoint/2010/main" val="2067840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10336237" y="209780"/>
            <a:ext cx="1114286" cy="1495238"/>
          </a:xfrm>
          <a:prstGeom prst="rect">
            <a:avLst/>
          </a:prstGeom>
        </p:spPr>
      </p:pic>
      <p:sp>
        <p:nvSpPr>
          <p:cNvPr id="5" name="Rectángulo 4"/>
          <p:cNvSpPr/>
          <p:nvPr/>
        </p:nvSpPr>
        <p:spPr>
          <a:xfrm>
            <a:off x="132931" y="209780"/>
            <a:ext cx="8169500" cy="6001643"/>
          </a:xfrm>
          <a:prstGeom prst="rect">
            <a:avLst/>
          </a:prstGeom>
        </p:spPr>
        <p:txBody>
          <a:bodyPr wrap="square">
            <a:spAutoFit/>
          </a:bodyPr>
          <a:lstStyle/>
          <a:p>
            <a:pPr algn="just"/>
            <a:r>
              <a:rPr lang="es-ES" sz="3200" b="1" dirty="0" smtClean="0">
                <a:solidFill>
                  <a:schemeClr val="bg1"/>
                </a:solidFill>
              </a:rPr>
              <a:t>Para nuestro autor, las diferencias individuales tienen un origen hereditario y ambiental. Según </a:t>
            </a:r>
            <a:r>
              <a:rPr lang="es-ES" sz="3200" b="1" dirty="0" err="1" smtClean="0">
                <a:solidFill>
                  <a:schemeClr val="bg1"/>
                </a:solidFill>
              </a:rPr>
              <a:t>Eysenck</a:t>
            </a:r>
            <a:r>
              <a:rPr lang="es-ES" sz="3200" b="1" dirty="0" smtClean="0">
                <a:solidFill>
                  <a:schemeClr val="bg1"/>
                </a:solidFill>
              </a:rPr>
              <a:t>, los </a:t>
            </a:r>
            <a:r>
              <a:rPr lang="es-ES" sz="3200" b="1" dirty="0" smtClean="0">
                <a:solidFill>
                  <a:srgbClr val="FFFF00"/>
                </a:solidFill>
              </a:rPr>
              <a:t>tres factores de la personalidad son: </a:t>
            </a:r>
            <a:r>
              <a:rPr lang="es-ES" sz="3200" b="1" dirty="0" smtClean="0">
                <a:solidFill>
                  <a:srgbClr val="00B050"/>
                </a:solidFill>
              </a:rPr>
              <a:t>introversión-extroversión (extraversión E),</a:t>
            </a:r>
            <a:r>
              <a:rPr lang="es-ES" sz="3200" b="1" dirty="0" smtClean="0">
                <a:solidFill>
                  <a:schemeClr val="bg1"/>
                </a:solidFill>
              </a:rPr>
              <a:t> </a:t>
            </a:r>
            <a:r>
              <a:rPr lang="es-ES" sz="3200" b="1" dirty="0" err="1" smtClean="0">
                <a:solidFill>
                  <a:srgbClr val="00B0F0"/>
                </a:solidFill>
              </a:rPr>
              <a:t>neuroticismo</a:t>
            </a:r>
            <a:r>
              <a:rPr lang="es-ES" sz="3200" b="1" dirty="0" smtClean="0">
                <a:solidFill>
                  <a:srgbClr val="00B0F0"/>
                </a:solidFill>
              </a:rPr>
              <a:t> N</a:t>
            </a:r>
            <a:r>
              <a:rPr lang="es-ES" sz="3200" b="1" dirty="0" smtClean="0">
                <a:solidFill>
                  <a:schemeClr val="bg1"/>
                </a:solidFill>
              </a:rPr>
              <a:t> (estabilidad versus inestabilidad emocional) y </a:t>
            </a:r>
            <a:r>
              <a:rPr lang="es-ES" sz="3200" b="1" dirty="0" err="1" smtClean="0">
                <a:solidFill>
                  <a:srgbClr val="7030A0"/>
                </a:solidFill>
              </a:rPr>
              <a:t>psicoticismo</a:t>
            </a:r>
            <a:r>
              <a:rPr lang="es-ES" sz="3200" b="1" dirty="0">
                <a:solidFill>
                  <a:srgbClr val="7030A0"/>
                </a:solidFill>
              </a:rPr>
              <a:t> </a:t>
            </a:r>
            <a:r>
              <a:rPr lang="es-ES" sz="3200" b="1" dirty="0" smtClean="0">
                <a:solidFill>
                  <a:srgbClr val="7030A0"/>
                </a:solidFill>
              </a:rPr>
              <a:t>P.  </a:t>
            </a:r>
            <a:r>
              <a:rPr lang="es-ES" sz="3200" b="1" dirty="0" smtClean="0">
                <a:solidFill>
                  <a:srgbClr val="FF0000"/>
                </a:solidFill>
              </a:rPr>
              <a:t>(Modelo PEN) </a:t>
            </a:r>
            <a:r>
              <a:rPr lang="es-ES" sz="3200" b="1" dirty="0" err="1" smtClean="0">
                <a:solidFill>
                  <a:schemeClr val="bg1"/>
                </a:solidFill>
              </a:rPr>
              <a:t>Eysenck</a:t>
            </a:r>
            <a:r>
              <a:rPr lang="es-ES" sz="3200" b="1" dirty="0" smtClean="0">
                <a:solidFill>
                  <a:schemeClr val="bg1"/>
                </a:solidFill>
              </a:rPr>
              <a:t>, ve la </a:t>
            </a:r>
            <a:r>
              <a:rPr lang="es-ES" sz="3200" b="1" dirty="0" smtClean="0">
                <a:solidFill>
                  <a:srgbClr val="FFFF00"/>
                </a:solidFill>
              </a:rPr>
              <a:t>estructura de la personalidad </a:t>
            </a:r>
            <a:r>
              <a:rPr lang="es-ES" sz="3200" b="1" dirty="0" smtClean="0">
                <a:solidFill>
                  <a:schemeClr val="bg1"/>
                </a:solidFill>
              </a:rPr>
              <a:t>como una </a:t>
            </a:r>
            <a:r>
              <a:rPr lang="es-ES" sz="3200" b="1" dirty="0" smtClean="0">
                <a:solidFill>
                  <a:srgbClr val="00B050"/>
                </a:solidFill>
              </a:rPr>
              <a:t>jerarquía de rasgos,</a:t>
            </a:r>
            <a:r>
              <a:rPr lang="es-ES" sz="3200" b="1" dirty="0" smtClean="0">
                <a:solidFill>
                  <a:schemeClr val="bg1"/>
                </a:solidFill>
              </a:rPr>
              <a:t> muchos de los cuales son superficiales y se derivan de un número menor de rasgos básicos que, a su vez, se derivan de algunos rasgos fundamentales. </a:t>
            </a:r>
            <a:endParaRPr lang="en-US" sz="3200" b="1" dirty="0">
              <a:solidFill>
                <a:schemeClr val="bg1"/>
              </a:solidFill>
            </a:endParaRPr>
          </a:p>
        </p:txBody>
      </p:sp>
    </p:spTree>
    <p:extLst>
      <p:ext uri="{BB962C8B-B14F-4D97-AF65-F5344CB8AC3E}">
        <p14:creationId xmlns:p14="http://schemas.microsoft.com/office/powerpoint/2010/main" val="350500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10336237" y="209780"/>
            <a:ext cx="1114286" cy="1495238"/>
          </a:xfrm>
          <a:prstGeom prst="rect">
            <a:avLst/>
          </a:prstGeom>
        </p:spPr>
      </p:pic>
      <p:pic>
        <p:nvPicPr>
          <p:cNvPr id="6" name="Imagen 5"/>
          <p:cNvPicPr>
            <a:picLocks noChangeAspect="1"/>
          </p:cNvPicPr>
          <p:nvPr/>
        </p:nvPicPr>
        <p:blipFill>
          <a:blip r:embed="rId4"/>
          <a:stretch>
            <a:fillRect/>
          </a:stretch>
        </p:blipFill>
        <p:spPr>
          <a:xfrm>
            <a:off x="321497" y="846786"/>
            <a:ext cx="7725536" cy="5164428"/>
          </a:xfrm>
          <a:prstGeom prst="rect">
            <a:avLst/>
          </a:prstGeom>
        </p:spPr>
      </p:pic>
    </p:spTree>
    <p:extLst>
      <p:ext uri="{BB962C8B-B14F-4D97-AF65-F5344CB8AC3E}">
        <p14:creationId xmlns:p14="http://schemas.microsoft.com/office/powerpoint/2010/main" val="1517268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385186" y="634234"/>
            <a:ext cx="6246455" cy="646331"/>
          </a:xfrm>
          <a:prstGeom prst="rect">
            <a:avLst/>
          </a:prstGeom>
          <a:noFill/>
        </p:spPr>
        <p:txBody>
          <a:bodyPr wrap="none" lIns="91440" tIns="45720" rIns="91440" bIns="45720">
            <a:spAutoFit/>
          </a:bodyPr>
          <a:lstStyle/>
          <a:p>
            <a:pPr algn="ctr"/>
            <a:r>
              <a:rPr lang="es-ES" sz="3600" b="1" dirty="0" smtClean="0">
                <a:solidFill>
                  <a:schemeClr val="bg1"/>
                </a:solidFill>
              </a:rPr>
              <a:t>TEORIAS DE LA  PERSONALIDAD</a:t>
            </a:r>
          </a:p>
        </p:txBody>
      </p:sp>
      <p:sp>
        <p:nvSpPr>
          <p:cNvPr id="2" name="Rectángulo 1"/>
          <p:cNvSpPr/>
          <p:nvPr/>
        </p:nvSpPr>
        <p:spPr>
          <a:xfrm>
            <a:off x="366208" y="2300890"/>
            <a:ext cx="4867999" cy="584775"/>
          </a:xfrm>
          <a:prstGeom prst="rect">
            <a:avLst/>
          </a:prstGeom>
        </p:spPr>
        <p:txBody>
          <a:bodyPr wrap="none">
            <a:spAutoFit/>
          </a:bodyPr>
          <a:lstStyle/>
          <a:p>
            <a:r>
              <a:rPr lang="en-US" sz="3200" b="1" dirty="0" smtClean="0">
                <a:solidFill>
                  <a:srgbClr val="FFFF00"/>
                </a:solidFill>
              </a:rPr>
              <a:t>1.-Perspectiva </a:t>
            </a:r>
            <a:r>
              <a:rPr lang="en-US" sz="3200" b="1" dirty="0" err="1" smtClean="0">
                <a:solidFill>
                  <a:srgbClr val="FFFF00"/>
                </a:solidFill>
              </a:rPr>
              <a:t>Psicoanalista</a:t>
            </a:r>
            <a:endParaRPr lang="en-US" sz="3200" b="1" dirty="0">
              <a:solidFill>
                <a:srgbClr val="FFFF00"/>
              </a:solidFill>
            </a:endParaRPr>
          </a:p>
        </p:txBody>
      </p:sp>
      <p:sp>
        <p:nvSpPr>
          <p:cNvPr id="3" name="Rectángulo 2"/>
          <p:cNvSpPr/>
          <p:nvPr/>
        </p:nvSpPr>
        <p:spPr>
          <a:xfrm>
            <a:off x="1702978" y="3063023"/>
            <a:ext cx="5734262" cy="584775"/>
          </a:xfrm>
          <a:prstGeom prst="rect">
            <a:avLst/>
          </a:prstGeom>
        </p:spPr>
        <p:txBody>
          <a:bodyPr wrap="none">
            <a:spAutoFit/>
          </a:bodyPr>
          <a:lstStyle/>
          <a:p>
            <a:r>
              <a:rPr lang="en-US" sz="3200" b="1" dirty="0" smtClean="0">
                <a:solidFill>
                  <a:schemeClr val="bg1"/>
                </a:solidFill>
              </a:rPr>
              <a:t>a) </a:t>
            </a:r>
            <a:r>
              <a:rPr lang="en-US" sz="3200" b="1" dirty="0" err="1" smtClean="0">
                <a:solidFill>
                  <a:schemeClr val="bg1"/>
                </a:solidFill>
              </a:rPr>
              <a:t>Teoría</a:t>
            </a:r>
            <a:r>
              <a:rPr lang="en-US" sz="3200" b="1" dirty="0" smtClean="0">
                <a:solidFill>
                  <a:schemeClr val="bg1"/>
                </a:solidFill>
              </a:rPr>
              <a:t> </a:t>
            </a:r>
            <a:r>
              <a:rPr lang="en-US" sz="3200" b="1" dirty="0" err="1" smtClean="0">
                <a:solidFill>
                  <a:schemeClr val="bg1"/>
                </a:solidFill>
              </a:rPr>
              <a:t>Topográfica</a:t>
            </a:r>
            <a:r>
              <a:rPr lang="en-US" sz="3200" b="1" dirty="0" smtClean="0">
                <a:solidFill>
                  <a:schemeClr val="bg1"/>
                </a:solidFill>
              </a:rPr>
              <a:t> o “Iceberg”</a:t>
            </a:r>
            <a:endParaRPr lang="en-US" sz="3200" b="1" dirty="0">
              <a:solidFill>
                <a:schemeClr val="bg1"/>
              </a:solidFill>
            </a:endParaRPr>
          </a:p>
        </p:txBody>
      </p:sp>
      <p:sp>
        <p:nvSpPr>
          <p:cNvPr id="4" name="Rectángulo 3"/>
          <p:cNvSpPr/>
          <p:nvPr/>
        </p:nvSpPr>
        <p:spPr>
          <a:xfrm>
            <a:off x="1702978" y="3844895"/>
            <a:ext cx="3610860" cy="584775"/>
          </a:xfrm>
          <a:prstGeom prst="rect">
            <a:avLst/>
          </a:prstGeom>
        </p:spPr>
        <p:txBody>
          <a:bodyPr wrap="none">
            <a:spAutoFit/>
          </a:bodyPr>
          <a:lstStyle/>
          <a:p>
            <a:r>
              <a:rPr lang="en-US" sz="3200" b="1" dirty="0" smtClean="0">
                <a:solidFill>
                  <a:schemeClr val="bg1"/>
                </a:solidFill>
              </a:rPr>
              <a:t>b) </a:t>
            </a:r>
            <a:r>
              <a:rPr lang="en-US" sz="3200" b="1" dirty="0" err="1" smtClean="0">
                <a:solidFill>
                  <a:schemeClr val="bg1"/>
                </a:solidFill>
              </a:rPr>
              <a:t>Teoría</a:t>
            </a:r>
            <a:r>
              <a:rPr lang="en-US" sz="3200" b="1" dirty="0" smtClean="0">
                <a:solidFill>
                  <a:schemeClr val="bg1"/>
                </a:solidFill>
              </a:rPr>
              <a:t> </a:t>
            </a:r>
            <a:r>
              <a:rPr lang="en-US" sz="3200" b="1" dirty="0" err="1" smtClean="0">
                <a:solidFill>
                  <a:schemeClr val="bg1"/>
                </a:solidFill>
              </a:rPr>
              <a:t>estructural</a:t>
            </a:r>
            <a:endParaRPr lang="en-US" sz="3200" b="1" dirty="0">
              <a:solidFill>
                <a:schemeClr val="bg1"/>
              </a:solidFill>
            </a:endParaRPr>
          </a:p>
        </p:txBody>
      </p:sp>
      <p:sp>
        <p:nvSpPr>
          <p:cNvPr id="5" name="Rectángulo 4"/>
          <p:cNvSpPr/>
          <p:nvPr/>
        </p:nvSpPr>
        <p:spPr>
          <a:xfrm>
            <a:off x="366208" y="4691036"/>
            <a:ext cx="3652731" cy="584775"/>
          </a:xfrm>
          <a:prstGeom prst="rect">
            <a:avLst/>
          </a:prstGeom>
        </p:spPr>
        <p:txBody>
          <a:bodyPr wrap="none">
            <a:spAutoFit/>
          </a:bodyPr>
          <a:lstStyle/>
          <a:p>
            <a:r>
              <a:rPr lang="en-US" sz="3200" b="1" dirty="0" smtClean="0">
                <a:solidFill>
                  <a:srgbClr val="FFFF00"/>
                </a:solidFill>
              </a:rPr>
              <a:t>2.- </a:t>
            </a:r>
            <a:r>
              <a:rPr lang="en-US" sz="3200" b="1" dirty="0" err="1" smtClean="0">
                <a:solidFill>
                  <a:srgbClr val="FFFF00"/>
                </a:solidFill>
              </a:rPr>
              <a:t>Teoría</a:t>
            </a:r>
            <a:r>
              <a:rPr lang="en-US" sz="3200" b="1" dirty="0" smtClean="0">
                <a:solidFill>
                  <a:srgbClr val="FFFF00"/>
                </a:solidFill>
              </a:rPr>
              <a:t> </a:t>
            </a:r>
            <a:r>
              <a:rPr lang="en-US" sz="3200" b="1" dirty="0" err="1" smtClean="0">
                <a:solidFill>
                  <a:srgbClr val="FFFF00"/>
                </a:solidFill>
              </a:rPr>
              <a:t>humanista</a:t>
            </a:r>
            <a:endParaRPr lang="en-US" sz="3200" b="1" dirty="0">
              <a:solidFill>
                <a:srgbClr val="FFFF00"/>
              </a:solidFill>
            </a:endParaRPr>
          </a:p>
        </p:txBody>
      </p:sp>
      <p:sp>
        <p:nvSpPr>
          <p:cNvPr id="6" name="Rectángulo 5"/>
          <p:cNvSpPr/>
          <p:nvPr/>
        </p:nvSpPr>
        <p:spPr>
          <a:xfrm>
            <a:off x="366208" y="5577892"/>
            <a:ext cx="4142031" cy="584775"/>
          </a:xfrm>
          <a:prstGeom prst="rect">
            <a:avLst/>
          </a:prstGeom>
        </p:spPr>
        <p:txBody>
          <a:bodyPr wrap="none">
            <a:spAutoFit/>
          </a:bodyPr>
          <a:lstStyle/>
          <a:p>
            <a:r>
              <a:rPr lang="es-ES" sz="3200" b="1" dirty="0" smtClean="0">
                <a:solidFill>
                  <a:srgbClr val="FFFF00"/>
                </a:solidFill>
              </a:rPr>
              <a:t>3.- Teoría de los rasgos.</a:t>
            </a:r>
            <a:endParaRPr lang="en-US" sz="3200" b="1" dirty="0">
              <a:solidFill>
                <a:srgbClr val="FFFF00"/>
              </a:solidFill>
            </a:endParaRPr>
          </a:p>
        </p:txBody>
      </p:sp>
    </p:spTree>
    <p:extLst>
      <p:ext uri="{BB962C8B-B14F-4D97-AF65-F5344CB8AC3E}">
        <p14:creationId xmlns:p14="http://schemas.microsoft.com/office/powerpoint/2010/main" val="1653304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850006" y="115910"/>
            <a:ext cx="8809001" cy="987676"/>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chemeClr val="bg1"/>
                </a:solidFill>
              </a:rPr>
              <a:t>4.- Teoría de los </a:t>
            </a:r>
            <a:r>
              <a:rPr lang="es-ES" sz="3200" b="1" dirty="0" smtClean="0">
                <a:solidFill>
                  <a:schemeClr val="bg1"/>
                </a:solidFill>
              </a:rPr>
              <a:t>cuatro humores </a:t>
            </a:r>
            <a:r>
              <a:rPr lang="es-ES" sz="3200" b="1" dirty="0">
                <a:solidFill>
                  <a:schemeClr val="bg1"/>
                </a:solidFill>
              </a:rPr>
              <a:t>o humoral de Hipócrates de </a:t>
            </a:r>
            <a:r>
              <a:rPr lang="es-ES" sz="3200" b="1" dirty="0" err="1">
                <a:solidFill>
                  <a:schemeClr val="bg1"/>
                </a:solidFill>
              </a:rPr>
              <a:t>Cos</a:t>
            </a:r>
            <a:endParaRPr lang="en-US" sz="3200" b="1" dirty="0">
              <a:solidFill>
                <a:schemeClr val="bg1"/>
              </a:solidFill>
            </a:endParaRPr>
          </a:p>
        </p:txBody>
      </p:sp>
      <p:sp>
        <p:nvSpPr>
          <p:cNvPr id="10" name="Rectángulo 9"/>
          <p:cNvSpPr/>
          <p:nvPr/>
        </p:nvSpPr>
        <p:spPr>
          <a:xfrm>
            <a:off x="0" y="979972"/>
            <a:ext cx="8358389" cy="6001643"/>
          </a:xfrm>
          <a:prstGeom prst="rect">
            <a:avLst/>
          </a:prstGeom>
        </p:spPr>
        <p:txBody>
          <a:bodyPr wrap="square">
            <a:spAutoFit/>
          </a:bodyPr>
          <a:lstStyle/>
          <a:p>
            <a:pPr algn="just"/>
            <a:r>
              <a:rPr lang="es-ES" sz="3200" b="1" dirty="0" smtClean="0">
                <a:solidFill>
                  <a:schemeClr val="bg1"/>
                </a:solidFill>
              </a:rPr>
              <a:t>En esencia, esta teoría mantiene que el cuerpo humano está compuesto de cuatro sustancias básicas, llamadas humores (líquidos), cuyo equilibrio indica el estado de salud de la persona. Así, todas las enfermedades y discapacidades resultarían de un exceso o un déficit de alguno de estos cuatro humores. </a:t>
            </a:r>
          </a:p>
          <a:p>
            <a:pPr algn="just"/>
            <a:r>
              <a:rPr lang="es-ES" sz="3200" b="1" dirty="0" smtClean="0">
                <a:solidFill>
                  <a:schemeClr val="bg1"/>
                </a:solidFill>
              </a:rPr>
              <a:t>Estos fueron identificados como bilis negra (melancólicos), bilis amarilla (coléricos), flema (flemáticos) y sangre (sanguíneos). (Dieta y actividades de cada persona, incluido el ejercicio)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9915" y="45433"/>
            <a:ext cx="1926733" cy="1730062"/>
          </a:xfrm>
          <a:prstGeom prst="rect">
            <a:avLst/>
          </a:prstGeom>
        </p:spPr>
      </p:pic>
    </p:spTree>
    <p:extLst>
      <p:ext uri="{BB962C8B-B14F-4D97-AF65-F5344CB8AC3E}">
        <p14:creationId xmlns:p14="http://schemas.microsoft.com/office/powerpoint/2010/main" val="131948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9915" y="45433"/>
            <a:ext cx="1926733" cy="1730062"/>
          </a:xfrm>
          <a:prstGeom prst="rect">
            <a:avLst/>
          </a:prstGeom>
        </p:spPr>
      </p:pic>
      <p:pic>
        <p:nvPicPr>
          <p:cNvPr id="24578" name="Picture 2" descr="Teoría hum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33263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669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850006" y="115910"/>
            <a:ext cx="9822160" cy="875763"/>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3400" b="1" dirty="0" smtClean="0">
                <a:solidFill>
                  <a:schemeClr val="bg1"/>
                </a:solidFill>
              </a:rPr>
              <a:t>5.- Tipología de </a:t>
            </a:r>
            <a:r>
              <a:rPr lang="es-ES" sz="3400" b="1" dirty="0" err="1" smtClean="0">
                <a:solidFill>
                  <a:schemeClr val="bg1"/>
                </a:solidFill>
              </a:rPr>
              <a:t>Ernest</a:t>
            </a:r>
            <a:r>
              <a:rPr lang="es-ES" sz="3400" b="1" dirty="0" smtClean="0">
                <a:solidFill>
                  <a:schemeClr val="bg1"/>
                </a:solidFill>
              </a:rPr>
              <a:t> </a:t>
            </a:r>
            <a:r>
              <a:rPr lang="es-ES" sz="3400" b="1" dirty="0" err="1" smtClean="0">
                <a:solidFill>
                  <a:schemeClr val="bg1"/>
                </a:solidFill>
              </a:rPr>
              <a:t>Kretschmer</a:t>
            </a:r>
            <a:r>
              <a:rPr lang="es-ES" sz="3400" b="1" dirty="0" smtClean="0">
                <a:solidFill>
                  <a:schemeClr val="bg1"/>
                </a:solidFill>
              </a:rPr>
              <a:t> </a:t>
            </a:r>
            <a:endParaRPr lang="en-US" sz="3400" b="1" dirty="0">
              <a:solidFill>
                <a:schemeClr val="bg1"/>
              </a:solidFill>
            </a:endParaRPr>
          </a:p>
        </p:txBody>
      </p:sp>
      <p:sp>
        <p:nvSpPr>
          <p:cNvPr id="6" name="Rectángulo 5"/>
          <p:cNvSpPr/>
          <p:nvPr/>
        </p:nvSpPr>
        <p:spPr>
          <a:xfrm>
            <a:off x="-368307" y="805611"/>
            <a:ext cx="10388831"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SOMATOTIPO                   TEMPERAMENTO</a:t>
            </a:r>
          </a:p>
          <a:p>
            <a:r>
              <a:rPr lang="en-US" b="1" dirty="0" smtClean="0">
                <a:solidFill>
                  <a:schemeClr val="bg1"/>
                </a:solidFill>
              </a:rPr>
              <a:t>         (</a:t>
            </a:r>
            <a:r>
              <a:rPr lang="en-US" b="1" dirty="0" err="1" smtClean="0">
                <a:solidFill>
                  <a:schemeClr val="bg1"/>
                </a:solidFill>
              </a:rPr>
              <a:t>Estructura</a:t>
            </a:r>
            <a:r>
              <a:rPr lang="en-US" b="1" dirty="0" smtClean="0">
                <a:solidFill>
                  <a:schemeClr val="bg1"/>
                </a:solidFill>
              </a:rPr>
              <a:t> corporal</a:t>
            </a:r>
            <a:r>
              <a:rPr lang="en-US" dirty="0">
                <a:solidFill>
                  <a:schemeClr val="bg1"/>
                </a:solidFill>
              </a:rPr>
              <a:t>)</a:t>
            </a:r>
          </a:p>
        </p:txBody>
      </p:sp>
      <p:sp>
        <p:nvSpPr>
          <p:cNvPr id="7" name="Rectángulo 6"/>
          <p:cNvSpPr/>
          <p:nvPr/>
        </p:nvSpPr>
        <p:spPr>
          <a:xfrm>
            <a:off x="-378228" y="2737617"/>
            <a:ext cx="2756079" cy="1815882"/>
          </a:xfrm>
          <a:prstGeom prst="rect">
            <a:avLst/>
          </a:prstGeom>
        </p:spPr>
        <p:txBody>
          <a:bodyPr wrap="square">
            <a:spAutoFit/>
          </a:bodyPr>
          <a:lstStyle/>
          <a:p>
            <a:pPr algn="ctr"/>
            <a:r>
              <a:rPr lang="en-US" sz="2800" dirty="0" err="1" smtClean="0">
                <a:solidFill>
                  <a:srgbClr val="FFFF00"/>
                </a:solidFill>
              </a:rPr>
              <a:t>Pícnico</a:t>
            </a:r>
            <a:r>
              <a:rPr lang="en-US" sz="2800" dirty="0" smtClean="0">
                <a:solidFill>
                  <a:srgbClr val="FFFF00"/>
                </a:solidFill>
              </a:rPr>
              <a:t>:</a:t>
            </a:r>
          </a:p>
          <a:p>
            <a:pPr algn="ctr"/>
            <a:r>
              <a:rPr lang="en-US" sz="2800" dirty="0" smtClean="0">
                <a:solidFill>
                  <a:schemeClr val="bg1"/>
                </a:solidFill>
              </a:rPr>
              <a:t>De </a:t>
            </a:r>
            <a:r>
              <a:rPr lang="en-US" sz="2800" dirty="0" err="1" smtClean="0">
                <a:solidFill>
                  <a:schemeClr val="bg1"/>
                </a:solidFill>
              </a:rPr>
              <a:t>corta</a:t>
            </a:r>
            <a:r>
              <a:rPr lang="en-US" sz="2800" dirty="0" smtClean="0">
                <a:solidFill>
                  <a:schemeClr val="bg1"/>
                </a:solidFill>
              </a:rPr>
              <a:t> </a:t>
            </a:r>
          </a:p>
          <a:p>
            <a:pPr algn="ctr"/>
            <a:r>
              <a:rPr lang="en-US" sz="2800" dirty="0" err="1" smtClean="0">
                <a:solidFill>
                  <a:schemeClr val="bg1"/>
                </a:solidFill>
              </a:rPr>
              <a:t>estatura</a:t>
            </a:r>
            <a:r>
              <a:rPr lang="en-US" sz="2800" dirty="0" smtClean="0">
                <a:solidFill>
                  <a:schemeClr val="bg1"/>
                </a:solidFill>
              </a:rPr>
              <a:t> y </a:t>
            </a:r>
            <a:r>
              <a:rPr lang="en-US" sz="2800" dirty="0" err="1" smtClean="0">
                <a:solidFill>
                  <a:schemeClr val="bg1"/>
                </a:solidFill>
              </a:rPr>
              <a:t>corpulento</a:t>
            </a:r>
            <a:r>
              <a:rPr lang="en-US" sz="2800" dirty="0" smtClean="0">
                <a:solidFill>
                  <a:schemeClr val="bg1"/>
                </a:solidFill>
              </a:rPr>
              <a:t> </a:t>
            </a:r>
            <a:endParaRPr lang="en-US" sz="2800" dirty="0">
              <a:solidFill>
                <a:schemeClr val="bg1"/>
              </a:solidFill>
            </a:endParaRPr>
          </a:p>
        </p:txBody>
      </p:sp>
      <p:sp>
        <p:nvSpPr>
          <p:cNvPr id="11" name="Rectángulo 10"/>
          <p:cNvSpPr/>
          <p:nvPr/>
        </p:nvSpPr>
        <p:spPr>
          <a:xfrm>
            <a:off x="3508408" y="2985720"/>
            <a:ext cx="5044013" cy="584775"/>
          </a:xfrm>
          <a:prstGeom prst="rect">
            <a:avLst/>
          </a:prstGeom>
        </p:spPr>
        <p:txBody>
          <a:bodyPr wrap="square">
            <a:spAutoFit/>
          </a:bodyPr>
          <a:lstStyle/>
          <a:p>
            <a:r>
              <a:rPr lang="en-US" sz="3200" b="1" dirty="0" smtClean="0">
                <a:solidFill>
                  <a:schemeClr val="bg1"/>
                </a:solidFill>
              </a:rPr>
              <a:t> </a:t>
            </a:r>
            <a:endParaRPr lang="en-US" sz="3200" b="1" dirty="0">
              <a:solidFill>
                <a:schemeClr val="bg1"/>
              </a:solidFill>
            </a:endParaRPr>
          </a:p>
        </p:txBody>
      </p:sp>
      <p:sp>
        <p:nvSpPr>
          <p:cNvPr id="12" name="Abrir llave 11"/>
          <p:cNvSpPr/>
          <p:nvPr/>
        </p:nvSpPr>
        <p:spPr>
          <a:xfrm>
            <a:off x="2040305" y="1868552"/>
            <a:ext cx="468995" cy="4258667"/>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ángulo 8"/>
          <p:cNvSpPr/>
          <p:nvPr/>
        </p:nvSpPr>
        <p:spPr>
          <a:xfrm>
            <a:off x="2456421" y="1797284"/>
            <a:ext cx="6096000" cy="4401205"/>
          </a:xfrm>
          <a:prstGeom prst="rect">
            <a:avLst/>
          </a:prstGeom>
        </p:spPr>
        <p:txBody>
          <a:bodyPr>
            <a:spAutoFit/>
          </a:bodyPr>
          <a:lstStyle/>
          <a:p>
            <a:pPr algn="just">
              <a:spcAft>
                <a:spcPts val="0"/>
              </a:spcAft>
            </a:pPr>
            <a:r>
              <a:rPr lang="es-ES_tradnl" sz="2800" dirty="0" smtClean="0">
                <a:solidFill>
                  <a:srgbClr val="00B050"/>
                </a:solidFill>
                <a:latin typeface="Arial" panose="020B0604020202020204" pitchFamily="34" charset="0"/>
                <a:ea typeface="Times New Roman" panose="02020603050405020304" pitchFamily="18" charset="0"/>
              </a:rPr>
              <a:t>CICLOTÍMICO</a:t>
            </a:r>
            <a:r>
              <a:rPr lang="es-ES_tradnl" sz="2800" dirty="0" smtClean="0">
                <a:solidFill>
                  <a:schemeClr val="bg1"/>
                </a:solidFill>
                <a:latin typeface="Arial" panose="020B0604020202020204" pitchFamily="34" charset="0"/>
                <a:ea typeface="Times New Roman" panose="02020603050405020304" pitchFamily="18" charset="0"/>
              </a:rPr>
              <a:t>.- Persona </a:t>
            </a:r>
            <a:r>
              <a:rPr lang="es-ES_tradnl" sz="2800" dirty="0">
                <a:solidFill>
                  <a:schemeClr val="bg1"/>
                </a:solidFill>
                <a:latin typeface="Arial" panose="020B0604020202020204" pitchFamily="34" charset="0"/>
                <a:ea typeface="Times New Roman" panose="02020603050405020304" pitchFamily="18" charset="0"/>
              </a:rPr>
              <a:t>sujeta a variaciones cíclicas del estado de ánimo, </a:t>
            </a:r>
            <a:r>
              <a:rPr lang="es-ES_tradnl" sz="2800" dirty="0" smtClean="0">
                <a:solidFill>
                  <a:schemeClr val="bg1"/>
                </a:solidFill>
                <a:latin typeface="Arial" panose="020B0604020202020204" pitchFamily="34" charset="0"/>
                <a:ea typeface="Times New Roman" panose="02020603050405020304" pitchFamily="18" charset="0"/>
              </a:rPr>
              <a:t>(regocijo </a:t>
            </a:r>
            <a:r>
              <a:rPr lang="es-ES_tradnl" sz="2800" dirty="0">
                <a:solidFill>
                  <a:schemeClr val="bg1"/>
                </a:solidFill>
                <a:latin typeface="Arial" panose="020B0604020202020204" pitchFamily="34" charset="0"/>
                <a:ea typeface="Times New Roman" panose="02020603050405020304" pitchFamily="18" charset="0"/>
              </a:rPr>
              <a:t>y depresión sin llegar a extremos </a:t>
            </a:r>
            <a:r>
              <a:rPr lang="es-ES_tradnl" sz="2800" dirty="0" smtClean="0">
                <a:solidFill>
                  <a:schemeClr val="bg1"/>
                </a:solidFill>
                <a:latin typeface="Arial" panose="020B0604020202020204" pitchFamily="34" charset="0"/>
                <a:ea typeface="Times New Roman" panose="02020603050405020304" pitchFamily="18" charset="0"/>
              </a:rPr>
              <a:t>patológicos) Suelen </a:t>
            </a:r>
            <a:r>
              <a:rPr lang="es-ES_tradnl" sz="2800" dirty="0">
                <a:solidFill>
                  <a:schemeClr val="bg1"/>
                </a:solidFill>
                <a:latin typeface="Arial" panose="020B0604020202020204" pitchFamily="34" charset="0"/>
                <a:ea typeface="Times New Roman" panose="02020603050405020304" pitchFamily="18" charset="0"/>
              </a:rPr>
              <a:t>ser </a:t>
            </a:r>
            <a:r>
              <a:rPr lang="es-ES" sz="2800" dirty="0">
                <a:solidFill>
                  <a:schemeClr val="bg1"/>
                </a:solidFill>
                <a:latin typeface="Helvetica" panose="020B0604020202020204" pitchFamily="34" charset="0"/>
                <a:ea typeface="Times New Roman" panose="02020603050405020304" pitchFamily="18" charset="0"/>
              </a:rPr>
              <a:t>sociales, prácticos y realistas. Bondadosos, afectuosos, activos, entusiastas, risueños, explosivos, no rencorosos, </a:t>
            </a:r>
            <a:r>
              <a:rPr lang="es-ES" sz="2800" dirty="0" smtClean="0">
                <a:solidFill>
                  <a:schemeClr val="bg1"/>
                </a:solidFill>
                <a:latin typeface="Helvetica" panose="020B0604020202020204" pitchFamily="34" charset="0"/>
                <a:ea typeface="Times New Roman" panose="02020603050405020304" pitchFamily="18" charset="0"/>
              </a:rPr>
              <a:t>volubles.</a:t>
            </a:r>
            <a:endParaRPr lang="es-MX" sz="28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es-ES_tradnl" sz="2800" dirty="0">
                <a:solidFill>
                  <a:srgbClr val="7030A0"/>
                </a:solidFill>
                <a:latin typeface="Arial" panose="020B0604020202020204" pitchFamily="34" charset="0"/>
                <a:ea typeface="Times New Roman" panose="02020603050405020304" pitchFamily="18" charset="0"/>
              </a:rPr>
              <a:t>Predispuestos a Psicosis Maniaca- </a:t>
            </a:r>
            <a:r>
              <a:rPr lang="es-ES_tradnl" sz="2800" dirty="0" smtClean="0">
                <a:solidFill>
                  <a:srgbClr val="7030A0"/>
                </a:solidFill>
                <a:latin typeface="Arial" panose="020B0604020202020204" pitchFamily="34" charset="0"/>
                <a:ea typeface="Times New Roman" panose="02020603050405020304" pitchFamily="18" charset="0"/>
              </a:rPr>
              <a:t>Depresiva (Trastorno Bipolar)</a:t>
            </a:r>
            <a:endParaRPr lang="es-MX" sz="2800" dirty="0">
              <a:solidFill>
                <a:srgbClr val="7030A0"/>
              </a:solidFill>
              <a:effectLst/>
              <a:latin typeface="Times New Roman" panose="02020603050405020304" pitchFamily="18" charset="0"/>
              <a:ea typeface="Times New Roman" panose="02020603050405020304" pitchFamily="18" charset="0"/>
            </a:endParaRPr>
          </a:p>
        </p:txBody>
      </p:sp>
      <p:pic>
        <p:nvPicPr>
          <p:cNvPr id="13" name="Imagen 12" descr="Kretscher)"/>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0716951" y="115910"/>
            <a:ext cx="1212290" cy="1607787"/>
          </a:xfrm>
          <a:prstGeom prst="rect">
            <a:avLst/>
          </a:prstGeom>
          <a:noFill/>
          <a:ln>
            <a:noFill/>
          </a:ln>
        </p:spPr>
      </p:pic>
    </p:spTree>
    <p:extLst>
      <p:ext uri="{BB962C8B-B14F-4D97-AF65-F5344CB8AC3E}">
        <p14:creationId xmlns:p14="http://schemas.microsoft.com/office/powerpoint/2010/main" val="3284858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850006" y="115910"/>
            <a:ext cx="9822160" cy="875763"/>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3400" b="1" dirty="0" smtClean="0">
                <a:solidFill>
                  <a:schemeClr val="bg1"/>
                </a:solidFill>
              </a:rPr>
              <a:t>5.- Tipología de </a:t>
            </a:r>
            <a:r>
              <a:rPr lang="es-ES" sz="3400" b="1" dirty="0" err="1" smtClean="0">
                <a:solidFill>
                  <a:schemeClr val="bg1"/>
                </a:solidFill>
              </a:rPr>
              <a:t>Ernest</a:t>
            </a:r>
            <a:r>
              <a:rPr lang="es-ES" sz="3400" b="1" dirty="0" smtClean="0">
                <a:solidFill>
                  <a:schemeClr val="bg1"/>
                </a:solidFill>
              </a:rPr>
              <a:t> </a:t>
            </a:r>
            <a:r>
              <a:rPr lang="es-ES" sz="3400" b="1" dirty="0" err="1" smtClean="0">
                <a:solidFill>
                  <a:schemeClr val="bg1"/>
                </a:solidFill>
              </a:rPr>
              <a:t>Kretschmer</a:t>
            </a:r>
            <a:r>
              <a:rPr lang="es-ES" sz="3400" b="1" dirty="0" smtClean="0">
                <a:solidFill>
                  <a:schemeClr val="bg1"/>
                </a:solidFill>
              </a:rPr>
              <a:t> </a:t>
            </a:r>
            <a:endParaRPr lang="en-US" sz="3400" b="1" dirty="0">
              <a:solidFill>
                <a:schemeClr val="bg1"/>
              </a:solidFill>
            </a:endParaRPr>
          </a:p>
        </p:txBody>
      </p:sp>
      <p:sp>
        <p:nvSpPr>
          <p:cNvPr id="6" name="Rectángulo 5"/>
          <p:cNvSpPr/>
          <p:nvPr/>
        </p:nvSpPr>
        <p:spPr>
          <a:xfrm>
            <a:off x="-368307" y="805611"/>
            <a:ext cx="10388831"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SOMATOTIPO                   TEMPERAMENTO</a:t>
            </a:r>
          </a:p>
          <a:p>
            <a:r>
              <a:rPr lang="en-US" b="1" dirty="0" smtClean="0">
                <a:solidFill>
                  <a:schemeClr val="bg1"/>
                </a:solidFill>
              </a:rPr>
              <a:t>         (</a:t>
            </a:r>
            <a:r>
              <a:rPr lang="en-US" b="1" dirty="0" err="1" smtClean="0">
                <a:solidFill>
                  <a:schemeClr val="bg1"/>
                </a:solidFill>
              </a:rPr>
              <a:t>Estructura</a:t>
            </a:r>
            <a:r>
              <a:rPr lang="en-US" b="1" dirty="0" smtClean="0">
                <a:solidFill>
                  <a:schemeClr val="bg1"/>
                </a:solidFill>
              </a:rPr>
              <a:t> corporal</a:t>
            </a:r>
            <a:r>
              <a:rPr lang="en-US" dirty="0">
                <a:solidFill>
                  <a:schemeClr val="bg1"/>
                </a:solidFill>
              </a:rPr>
              <a:t>)</a:t>
            </a:r>
          </a:p>
        </p:txBody>
      </p:sp>
      <p:sp>
        <p:nvSpPr>
          <p:cNvPr id="7" name="Rectángulo 6"/>
          <p:cNvSpPr/>
          <p:nvPr/>
        </p:nvSpPr>
        <p:spPr>
          <a:xfrm>
            <a:off x="-149829" y="3251556"/>
            <a:ext cx="2756079" cy="1815882"/>
          </a:xfrm>
          <a:prstGeom prst="rect">
            <a:avLst/>
          </a:prstGeom>
        </p:spPr>
        <p:txBody>
          <a:bodyPr wrap="square">
            <a:spAutoFit/>
          </a:bodyPr>
          <a:lstStyle/>
          <a:p>
            <a:pPr algn="ctr"/>
            <a:r>
              <a:rPr lang="en-US" sz="2800" dirty="0" err="1" smtClean="0">
                <a:solidFill>
                  <a:srgbClr val="FFFF00"/>
                </a:solidFill>
              </a:rPr>
              <a:t>Asténico</a:t>
            </a:r>
            <a:r>
              <a:rPr lang="en-US" sz="2800" dirty="0" smtClean="0">
                <a:solidFill>
                  <a:srgbClr val="FFFF00"/>
                </a:solidFill>
              </a:rPr>
              <a:t> o </a:t>
            </a:r>
          </a:p>
          <a:p>
            <a:pPr algn="ctr"/>
            <a:r>
              <a:rPr lang="en-US" sz="2800" dirty="0" err="1" smtClean="0">
                <a:solidFill>
                  <a:srgbClr val="FFFF00"/>
                </a:solidFill>
              </a:rPr>
              <a:t>Leptosómico</a:t>
            </a:r>
            <a:r>
              <a:rPr lang="en-US" sz="2800" dirty="0" smtClean="0">
                <a:solidFill>
                  <a:srgbClr val="FFFF00"/>
                </a:solidFill>
              </a:rPr>
              <a:t>:</a:t>
            </a:r>
          </a:p>
          <a:p>
            <a:pPr algn="ctr"/>
            <a:r>
              <a:rPr lang="en-US" sz="2800" dirty="0" smtClean="0">
                <a:solidFill>
                  <a:schemeClr val="bg1"/>
                </a:solidFill>
              </a:rPr>
              <a:t>Delgado y</a:t>
            </a:r>
          </a:p>
          <a:p>
            <a:pPr algn="ctr"/>
            <a:r>
              <a:rPr lang="en-US" sz="2800" dirty="0" smtClean="0">
                <a:solidFill>
                  <a:schemeClr val="bg1"/>
                </a:solidFill>
              </a:rPr>
              <a:t>alto </a:t>
            </a:r>
            <a:endParaRPr lang="en-US" sz="2800" dirty="0">
              <a:solidFill>
                <a:schemeClr val="bg1"/>
              </a:solidFill>
            </a:endParaRPr>
          </a:p>
        </p:txBody>
      </p:sp>
      <p:sp>
        <p:nvSpPr>
          <p:cNvPr id="11" name="Rectángulo 10"/>
          <p:cNvSpPr/>
          <p:nvPr/>
        </p:nvSpPr>
        <p:spPr>
          <a:xfrm>
            <a:off x="3508408" y="2985720"/>
            <a:ext cx="5044013" cy="584775"/>
          </a:xfrm>
          <a:prstGeom prst="rect">
            <a:avLst/>
          </a:prstGeom>
        </p:spPr>
        <p:txBody>
          <a:bodyPr wrap="square">
            <a:spAutoFit/>
          </a:bodyPr>
          <a:lstStyle/>
          <a:p>
            <a:r>
              <a:rPr lang="en-US" sz="3200" b="1" dirty="0" smtClean="0">
                <a:solidFill>
                  <a:schemeClr val="bg1"/>
                </a:solidFill>
              </a:rPr>
              <a:t> </a:t>
            </a:r>
            <a:endParaRPr lang="en-US" sz="3200" b="1" dirty="0">
              <a:solidFill>
                <a:schemeClr val="bg1"/>
              </a:solidFill>
            </a:endParaRPr>
          </a:p>
        </p:txBody>
      </p:sp>
      <p:sp>
        <p:nvSpPr>
          <p:cNvPr id="12" name="Abrir llave 11"/>
          <p:cNvSpPr/>
          <p:nvPr/>
        </p:nvSpPr>
        <p:spPr>
          <a:xfrm>
            <a:off x="2040305" y="1868552"/>
            <a:ext cx="468995" cy="4668882"/>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ángulo 8"/>
          <p:cNvSpPr/>
          <p:nvPr/>
        </p:nvSpPr>
        <p:spPr>
          <a:xfrm>
            <a:off x="2456421" y="1797284"/>
            <a:ext cx="6277676" cy="5816977"/>
          </a:xfrm>
          <a:prstGeom prst="rect">
            <a:avLst/>
          </a:prstGeom>
        </p:spPr>
        <p:txBody>
          <a:bodyPr wrap="square">
            <a:spAutoFit/>
          </a:bodyPr>
          <a:lstStyle/>
          <a:p>
            <a:pPr algn="just"/>
            <a:r>
              <a:rPr lang="es-ES_tradnl" sz="28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ESQUIZOTÍMICO</a:t>
            </a:r>
            <a:r>
              <a:rPr lang="es-ES_tradnl" sz="2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s-ES_tradnl" sz="2800" dirty="0">
                <a:solidFill>
                  <a:schemeClr val="bg1"/>
                </a:solidFill>
                <a:latin typeface="Arial" panose="020B0604020202020204" pitchFamily="34" charset="0"/>
                <a:cs typeface="Arial" panose="020B0604020202020204" pitchFamily="34" charset="0"/>
              </a:rPr>
              <a:t>Enérgico y seguro de sí mismo, , su temperamento es Esquizoide </a:t>
            </a:r>
            <a:r>
              <a:rPr lang="es-ES_tradnl" sz="2800" dirty="0" smtClean="0">
                <a:solidFill>
                  <a:schemeClr val="bg1"/>
                </a:solidFill>
                <a:latin typeface="Arial" panose="020B0604020202020204" pitchFamily="34" charset="0"/>
                <a:cs typeface="Arial" panose="020B0604020202020204" pitchFamily="34" charset="0"/>
              </a:rPr>
              <a:t> (e</a:t>
            </a:r>
            <a:r>
              <a:rPr lang="es-ES" sz="2800" dirty="0" smtClean="0">
                <a:solidFill>
                  <a:schemeClr val="bg1"/>
                </a:solidFill>
                <a:latin typeface="Arial" panose="020B0604020202020204" pitchFamily="34" charset="0"/>
                <a:cs typeface="Arial" panose="020B0604020202020204" pitchFamily="34" charset="0"/>
              </a:rPr>
              <a:t>vita </a:t>
            </a:r>
            <a:r>
              <a:rPr lang="es-ES" sz="2800" dirty="0">
                <a:solidFill>
                  <a:schemeClr val="bg1"/>
                </a:solidFill>
                <a:latin typeface="Arial" panose="020B0604020202020204" pitchFamily="34" charset="0"/>
                <a:cs typeface="Arial" panose="020B0604020202020204" pitchFamily="34" charset="0"/>
              </a:rPr>
              <a:t>las actividades sociales y las interacciones con otras </a:t>
            </a:r>
            <a:r>
              <a:rPr lang="es-ES" sz="2800" dirty="0" smtClean="0">
                <a:solidFill>
                  <a:schemeClr val="bg1"/>
                </a:solidFill>
                <a:latin typeface="Arial" panose="020B0604020202020204" pitchFamily="34" charset="0"/>
                <a:cs typeface="Arial" panose="020B0604020202020204" pitchFamily="34" charset="0"/>
              </a:rPr>
              <a:t>personas) </a:t>
            </a:r>
            <a:r>
              <a:rPr lang="es-ES" sz="2800" dirty="0">
                <a:solidFill>
                  <a:schemeClr val="bg1"/>
                </a:solidFill>
                <a:latin typeface="Arial" panose="020B0604020202020204" pitchFamily="34" charset="0"/>
                <a:cs typeface="Arial" panose="020B0604020202020204" pitchFamily="34" charset="0"/>
              </a:rPr>
              <a:t>Son reservados y solitarios, con frecuencia idealistas y se les suele aplicar el calificativo de raros o excéntricos. Se les considera a menudo como personalidades impenetrables. </a:t>
            </a:r>
            <a:endParaRPr lang="es-ES" sz="2800" dirty="0" smtClean="0">
              <a:solidFill>
                <a:schemeClr val="bg1"/>
              </a:solidFill>
              <a:latin typeface="Arial" panose="020B0604020202020204" pitchFamily="34" charset="0"/>
              <a:cs typeface="Arial" panose="020B0604020202020204" pitchFamily="34" charset="0"/>
            </a:endParaRPr>
          </a:p>
          <a:p>
            <a:pPr algn="just"/>
            <a:r>
              <a:rPr lang="es-ES" sz="2800" dirty="0" smtClean="0">
                <a:solidFill>
                  <a:srgbClr val="7030A0"/>
                </a:solidFill>
                <a:latin typeface="Arial" panose="020B0604020202020204" pitchFamily="34" charset="0"/>
                <a:cs typeface="Arial" panose="020B0604020202020204" pitchFamily="34" charset="0"/>
              </a:rPr>
              <a:t>Predispuestos a la Esquizofrenia</a:t>
            </a:r>
            <a:endParaRPr lang="es-MX" sz="2800" dirty="0">
              <a:solidFill>
                <a:srgbClr val="7030A0"/>
              </a:solidFill>
              <a:latin typeface="Arial" panose="020B0604020202020204" pitchFamily="34" charset="0"/>
              <a:cs typeface="Arial" panose="020B0604020202020204" pitchFamily="34" charset="0"/>
            </a:endParaRPr>
          </a:p>
          <a:p>
            <a:pPr algn="just"/>
            <a:endParaRPr lang="es-ES_tradnl" dirty="0" smtClean="0">
              <a:solidFill>
                <a:schemeClr val="bg1"/>
              </a:solidFill>
            </a:endParaRPr>
          </a:p>
          <a:p>
            <a:pPr algn="just"/>
            <a:endParaRPr lang="es-ES_tradnl" dirty="0">
              <a:solidFill>
                <a:schemeClr val="bg1"/>
              </a:solidFill>
            </a:endParaRPr>
          </a:p>
          <a:p>
            <a:pPr algn="just">
              <a:spcAft>
                <a:spcPts val="0"/>
              </a:spcAft>
            </a:pPr>
            <a:endParaRPr lang="es-MX" sz="2800" dirty="0">
              <a:solidFill>
                <a:schemeClr val="bg1"/>
              </a:solidFill>
              <a:effectLst/>
              <a:latin typeface="Times New Roman" panose="02020603050405020304" pitchFamily="18" charset="0"/>
              <a:ea typeface="Times New Roman" panose="02020603050405020304" pitchFamily="18" charset="0"/>
            </a:endParaRPr>
          </a:p>
        </p:txBody>
      </p:sp>
      <p:pic>
        <p:nvPicPr>
          <p:cNvPr id="13" name="Imagen 12" descr="Kretscher)"/>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0716951" y="115910"/>
            <a:ext cx="1212290" cy="1607787"/>
          </a:xfrm>
          <a:prstGeom prst="rect">
            <a:avLst/>
          </a:prstGeom>
          <a:noFill/>
          <a:ln>
            <a:noFill/>
          </a:ln>
        </p:spPr>
      </p:pic>
    </p:spTree>
    <p:extLst>
      <p:ext uri="{BB962C8B-B14F-4D97-AF65-F5344CB8AC3E}">
        <p14:creationId xmlns:p14="http://schemas.microsoft.com/office/powerpoint/2010/main" val="345481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850006" y="115910"/>
            <a:ext cx="9822160" cy="875763"/>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3400" b="1" dirty="0" smtClean="0">
                <a:solidFill>
                  <a:schemeClr val="bg1"/>
                </a:solidFill>
              </a:rPr>
              <a:t>5.- Tipología de </a:t>
            </a:r>
            <a:r>
              <a:rPr lang="es-ES" sz="3400" b="1" dirty="0" err="1" smtClean="0">
                <a:solidFill>
                  <a:schemeClr val="bg1"/>
                </a:solidFill>
              </a:rPr>
              <a:t>Ernest</a:t>
            </a:r>
            <a:r>
              <a:rPr lang="es-ES" sz="3400" b="1" dirty="0" smtClean="0">
                <a:solidFill>
                  <a:schemeClr val="bg1"/>
                </a:solidFill>
              </a:rPr>
              <a:t> </a:t>
            </a:r>
            <a:r>
              <a:rPr lang="es-ES" sz="3400" b="1" dirty="0" err="1" smtClean="0">
                <a:solidFill>
                  <a:schemeClr val="bg1"/>
                </a:solidFill>
              </a:rPr>
              <a:t>Kretschmer</a:t>
            </a:r>
            <a:r>
              <a:rPr lang="es-ES" sz="3400" b="1" dirty="0" smtClean="0">
                <a:solidFill>
                  <a:schemeClr val="bg1"/>
                </a:solidFill>
              </a:rPr>
              <a:t> </a:t>
            </a:r>
            <a:endParaRPr lang="en-US" sz="3400" b="1" dirty="0">
              <a:solidFill>
                <a:schemeClr val="bg1"/>
              </a:solidFill>
            </a:endParaRPr>
          </a:p>
        </p:txBody>
      </p:sp>
      <p:sp>
        <p:nvSpPr>
          <p:cNvPr id="6" name="Rectángulo 5"/>
          <p:cNvSpPr/>
          <p:nvPr/>
        </p:nvSpPr>
        <p:spPr>
          <a:xfrm>
            <a:off x="-368307" y="805611"/>
            <a:ext cx="10388831"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SOMATOTIPO                   TEMPERAMENTO</a:t>
            </a:r>
          </a:p>
          <a:p>
            <a:r>
              <a:rPr lang="en-US" b="1" dirty="0" smtClean="0">
                <a:solidFill>
                  <a:schemeClr val="bg1"/>
                </a:solidFill>
              </a:rPr>
              <a:t>         (</a:t>
            </a:r>
            <a:r>
              <a:rPr lang="en-US" b="1" dirty="0" err="1" smtClean="0">
                <a:solidFill>
                  <a:schemeClr val="bg1"/>
                </a:solidFill>
              </a:rPr>
              <a:t>Estructura</a:t>
            </a:r>
            <a:r>
              <a:rPr lang="en-US" b="1" dirty="0" smtClean="0">
                <a:solidFill>
                  <a:schemeClr val="bg1"/>
                </a:solidFill>
              </a:rPr>
              <a:t> corporal</a:t>
            </a:r>
            <a:r>
              <a:rPr lang="en-US" dirty="0">
                <a:solidFill>
                  <a:schemeClr val="bg1"/>
                </a:solidFill>
              </a:rPr>
              <a:t>)</a:t>
            </a:r>
          </a:p>
        </p:txBody>
      </p:sp>
      <p:sp>
        <p:nvSpPr>
          <p:cNvPr id="7" name="Rectángulo 6"/>
          <p:cNvSpPr/>
          <p:nvPr/>
        </p:nvSpPr>
        <p:spPr>
          <a:xfrm>
            <a:off x="-246779" y="3719990"/>
            <a:ext cx="2756079" cy="1384995"/>
          </a:xfrm>
          <a:prstGeom prst="rect">
            <a:avLst/>
          </a:prstGeom>
        </p:spPr>
        <p:txBody>
          <a:bodyPr wrap="square">
            <a:spAutoFit/>
          </a:bodyPr>
          <a:lstStyle/>
          <a:p>
            <a:pPr algn="ctr"/>
            <a:r>
              <a:rPr lang="en-US" sz="2800" dirty="0" err="1" smtClean="0">
                <a:solidFill>
                  <a:srgbClr val="FFFF00"/>
                </a:solidFill>
              </a:rPr>
              <a:t>Atlético</a:t>
            </a:r>
            <a:r>
              <a:rPr lang="en-US" sz="2800" dirty="0" smtClean="0">
                <a:solidFill>
                  <a:srgbClr val="FFFF00"/>
                </a:solidFill>
              </a:rPr>
              <a:t>: </a:t>
            </a:r>
            <a:r>
              <a:rPr lang="en-US" sz="2800" dirty="0" err="1" smtClean="0">
                <a:solidFill>
                  <a:schemeClr val="bg1"/>
                </a:solidFill>
              </a:rPr>
              <a:t>fuerte</a:t>
            </a:r>
            <a:r>
              <a:rPr lang="en-US" sz="2800" dirty="0" smtClean="0">
                <a:solidFill>
                  <a:schemeClr val="bg1"/>
                </a:solidFill>
              </a:rPr>
              <a:t> </a:t>
            </a:r>
            <a:r>
              <a:rPr lang="en-US" sz="2800" dirty="0" err="1" smtClean="0">
                <a:solidFill>
                  <a:schemeClr val="bg1"/>
                </a:solidFill>
              </a:rPr>
              <a:t>desarrollo</a:t>
            </a:r>
            <a:r>
              <a:rPr lang="en-US" sz="2800" dirty="0" smtClean="0">
                <a:solidFill>
                  <a:schemeClr val="bg1"/>
                </a:solidFill>
              </a:rPr>
              <a:t> muscular</a:t>
            </a:r>
            <a:endParaRPr lang="en-US" sz="2800" dirty="0">
              <a:solidFill>
                <a:schemeClr val="bg1"/>
              </a:solidFill>
            </a:endParaRPr>
          </a:p>
        </p:txBody>
      </p:sp>
      <p:sp>
        <p:nvSpPr>
          <p:cNvPr id="11" name="Rectángulo 10"/>
          <p:cNvSpPr/>
          <p:nvPr/>
        </p:nvSpPr>
        <p:spPr>
          <a:xfrm>
            <a:off x="3508408" y="2985720"/>
            <a:ext cx="5044013" cy="584775"/>
          </a:xfrm>
          <a:prstGeom prst="rect">
            <a:avLst/>
          </a:prstGeom>
        </p:spPr>
        <p:txBody>
          <a:bodyPr wrap="square">
            <a:spAutoFit/>
          </a:bodyPr>
          <a:lstStyle/>
          <a:p>
            <a:r>
              <a:rPr lang="en-US" sz="3200" b="1" dirty="0" smtClean="0">
                <a:solidFill>
                  <a:schemeClr val="bg1"/>
                </a:solidFill>
              </a:rPr>
              <a:t> </a:t>
            </a:r>
            <a:endParaRPr lang="en-US" sz="3200" b="1" dirty="0">
              <a:solidFill>
                <a:schemeClr val="bg1"/>
              </a:solidFill>
            </a:endParaRPr>
          </a:p>
        </p:txBody>
      </p:sp>
      <p:sp>
        <p:nvSpPr>
          <p:cNvPr id="12" name="Abrir llave 11"/>
          <p:cNvSpPr/>
          <p:nvPr/>
        </p:nvSpPr>
        <p:spPr>
          <a:xfrm>
            <a:off x="2040305" y="1868552"/>
            <a:ext cx="468995" cy="4668882"/>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ángulo 8"/>
          <p:cNvSpPr/>
          <p:nvPr/>
        </p:nvSpPr>
        <p:spPr>
          <a:xfrm>
            <a:off x="2456421" y="1797284"/>
            <a:ext cx="6096000" cy="1077218"/>
          </a:xfrm>
          <a:prstGeom prst="rect">
            <a:avLst/>
          </a:prstGeom>
        </p:spPr>
        <p:txBody>
          <a:bodyPr>
            <a:spAutoFit/>
          </a:bodyPr>
          <a:lstStyle/>
          <a:p>
            <a:pPr algn="just"/>
            <a:endParaRPr lang="es-ES_tradnl" dirty="0" smtClean="0">
              <a:solidFill>
                <a:schemeClr val="bg1"/>
              </a:solidFill>
            </a:endParaRPr>
          </a:p>
          <a:p>
            <a:pPr algn="just"/>
            <a:endParaRPr lang="es-ES_tradnl" dirty="0">
              <a:solidFill>
                <a:schemeClr val="bg1"/>
              </a:solidFill>
            </a:endParaRPr>
          </a:p>
          <a:p>
            <a:pPr algn="just">
              <a:spcAft>
                <a:spcPts val="0"/>
              </a:spcAft>
            </a:pPr>
            <a:endParaRPr lang="es-MX" sz="2800" dirty="0">
              <a:solidFill>
                <a:schemeClr val="bg1"/>
              </a:solidFill>
              <a:effectLst/>
              <a:latin typeface="Times New Roman" panose="02020603050405020304" pitchFamily="18" charset="0"/>
              <a:ea typeface="Times New Roman" panose="02020603050405020304" pitchFamily="18" charset="0"/>
            </a:endParaRPr>
          </a:p>
        </p:txBody>
      </p:sp>
      <p:pic>
        <p:nvPicPr>
          <p:cNvPr id="13" name="Imagen 12" descr="Kretscher)"/>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0716951" y="115910"/>
            <a:ext cx="1212290" cy="1607787"/>
          </a:xfrm>
          <a:prstGeom prst="rect">
            <a:avLst/>
          </a:prstGeom>
          <a:noFill/>
          <a:ln>
            <a:noFill/>
          </a:ln>
        </p:spPr>
      </p:pic>
      <p:sp>
        <p:nvSpPr>
          <p:cNvPr id="2" name="Rectángulo 1"/>
          <p:cNvSpPr/>
          <p:nvPr/>
        </p:nvSpPr>
        <p:spPr>
          <a:xfrm>
            <a:off x="2325307" y="1997339"/>
            <a:ext cx="6096000" cy="4401205"/>
          </a:xfrm>
          <a:prstGeom prst="rect">
            <a:avLst/>
          </a:prstGeom>
        </p:spPr>
        <p:txBody>
          <a:bodyPr>
            <a:spAutoFit/>
          </a:bodyPr>
          <a:lstStyle/>
          <a:p>
            <a:pPr algn="just">
              <a:spcAft>
                <a:spcPts val="0"/>
              </a:spcAft>
            </a:pPr>
            <a:r>
              <a:rPr lang="es-ES" sz="2800" dirty="0">
                <a:solidFill>
                  <a:srgbClr val="00B050"/>
                </a:solidFill>
                <a:latin typeface="Arial" panose="020B0604020202020204" pitchFamily="34" charset="0"/>
                <a:ea typeface="Times New Roman" panose="02020603050405020304" pitchFamily="18" charset="0"/>
              </a:rPr>
              <a:t>ENEQUÉTICO</a:t>
            </a:r>
            <a:r>
              <a:rPr lang="es-ES" sz="2800" dirty="0">
                <a:solidFill>
                  <a:schemeClr val="bg1"/>
                </a:solidFill>
                <a:latin typeface="Arial" panose="020B0604020202020204" pitchFamily="34" charset="0"/>
                <a:ea typeface="Times New Roman" panose="02020603050405020304" pitchFamily="18" charset="0"/>
              </a:rPr>
              <a:t>.- Sujetos que hablan y piensan despacio, con tendencia a repetir las cosas una y otra vez, se les define como “pegajosos” Son fieles, constantes, tenaces y con gran capacidad de trabajo pero fácilmente irritables, aunque sus crisis de irritabilidad desaparecen rápidamente. Pueden ser violentos y </a:t>
            </a:r>
            <a:r>
              <a:rPr lang="es-ES" sz="2800" dirty="0">
                <a:solidFill>
                  <a:srgbClr val="7030A0"/>
                </a:solidFill>
                <a:latin typeface="Arial" panose="020B0604020202020204" pitchFamily="34" charset="0"/>
                <a:ea typeface="Times New Roman" panose="02020603050405020304" pitchFamily="18" charset="0"/>
              </a:rPr>
              <a:t>padecer epilepsia</a:t>
            </a:r>
            <a:r>
              <a:rPr lang="es-ES" dirty="0">
                <a:latin typeface="Arial" panose="020B0604020202020204" pitchFamily="34" charset="0"/>
                <a:ea typeface="Times New Roman" panose="02020603050405020304" pitchFamily="18" charset="0"/>
              </a:rPr>
              <a:t>.</a:t>
            </a:r>
            <a:endParaRPr lang="es-MX"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8548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850006" y="115910"/>
            <a:ext cx="9822160" cy="875763"/>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3400" b="1" dirty="0" smtClean="0">
                <a:solidFill>
                  <a:schemeClr val="bg1"/>
                </a:solidFill>
              </a:rPr>
              <a:t>5.- Tipología de </a:t>
            </a:r>
            <a:r>
              <a:rPr lang="es-ES" sz="3400" b="1" dirty="0" err="1" smtClean="0">
                <a:solidFill>
                  <a:schemeClr val="bg1"/>
                </a:solidFill>
              </a:rPr>
              <a:t>Ernest</a:t>
            </a:r>
            <a:r>
              <a:rPr lang="es-ES" sz="3400" b="1" dirty="0" smtClean="0">
                <a:solidFill>
                  <a:schemeClr val="bg1"/>
                </a:solidFill>
              </a:rPr>
              <a:t> </a:t>
            </a:r>
            <a:r>
              <a:rPr lang="es-ES" sz="3400" b="1" dirty="0" err="1" smtClean="0">
                <a:solidFill>
                  <a:schemeClr val="bg1"/>
                </a:solidFill>
              </a:rPr>
              <a:t>Kretschmer</a:t>
            </a:r>
            <a:r>
              <a:rPr lang="es-ES" sz="3400" b="1" dirty="0" smtClean="0">
                <a:solidFill>
                  <a:schemeClr val="bg1"/>
                </a:solidFill>
              </a:rPr>
              <a:t> </a:t>
            </a:r>
            <a:endParaRPr lang="en-US" sz="3400" b="1" dirty="0">
              <a:solidFill>
                <a:schemeClr val="bg1"/>
              </a:solidFill>
            </a:endParaRPr>
          </a:p>
        </p:txBody>
      </p:sp>
      <p:sp>
        <p:nvSpPr>
          <p:cNvPr id="6" name="Rectángulo 5"/>
          <p:cNvSpPr/>
          <p:nvPr/>
        </p:nvSpPr>
        <p:spPr>
          <a:xfrm>
            <a:off x="-368307" y="805611"/>
            <a:ext cx="10388831"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SOMATOTIPO                   TEMPERAMENTO</a:t>
            </a:r>
          </a:p>
          <a:p>
            <a:r>
              <a:rPr lang="en-US" b="1" dirty="0" smtClean="0">
                <a:solidFill>
                  <a:schemeClr val="bg1"/>
                </a:solidFill>
              </a:rPr>
              <a:t>         (</a:t>
            </a:r>
            <a:r>
              <a:rPr lang="en-US" b="1" dirty="0" err="1" smtClean="0">
                <a:solidFill>
                  <a:schemeClr val="bg1"/>
                </a:solidFill>
              </a:rPr>
              <a:t>Estructura</a:t>
            </a:r>
            <a:r>
              <a:rPr lang="en-US" b="1" dirty="0" smtClean="0">
                <a:solidFill>
                  <a:schemeClr val="bg1"/>
                </a:solidFill>
              </a:rPr>
              <a:t> corporal</a:t>
            </a:r>
            <a:r>
              <a:rPr lang="en-US" dirty="0">
                <a:solidFill>
                  <a:schemeClr val="bg1"/>
                </a:solidFill>
              </a:rPr>
              <a:t>)</a:t>
            </a:r>
          </a:p>
        </p:txBody>
      </p:sp>
      <p:sp>
        <p:nvSpPr>
          <p:cNvPr id="7" name="Rectángulo 6"/>
          <p:cNvSpPr/>
          <p:nvPr/>
        </p:nvSpPr>
        <p:spPr>
          <a:xfrm>
            <a:off x="-115055" y="1964587"/>
            <a:ext cx="2756079" cy="4401205"/>
          </a:xfrm>
          <a:prstGeom prst="rect">
            <a:avLst/>
          </a:prstGeom>
        </p:spPr>
        <p:txBody>
          <a:bodyPr wrap="square">
            <a:spAutoFit/>
          </a:bodyPr>
          <a:lstStyle/>
          <a:p>
            <a:pPr algn="ctr"/>
            <a:r>
              <a:rPr lang="en-US" sz="2800" dirty="0" err="1" smtClean="0">
                <a:solidFill>
                  <a:srgbClr val="FFFF00"/>
                </a:solidFill>
              </a:rPr>
              <a:t>Displástico</a:t>
            </a:r>
            <a:r>
              <a:rPr lang="en-US" sz="2800" dirty="0" smtClean="0">
                <a:solidFill>
                  <a:srgbClr val="FFFF00"/>
                </a:solidFill>
              </a:rPr>
              <a:t>:</a:t>
            </a:r>
          </a:p>
          <a:p>
            <a:pPr algn="ctr"/>
            <a:r>
              <a:rPr lang="en-US" sz="2800" dirty="0" err="1" smtClean="0">
                <a:solidFill>
                  <a:schemeClr val="bg1"/>
                </a:solidFill>
              </a:rPr>
              <a:t>Alteraciones</a:t>
            </a:r>
            <a:r>
              <a:rPr lang="en-US" sz="2800" dirty="0" smtClean="0">
                <a:solidFill>
                  <a:schemeClr val="bg1"/>
                </a:solidFill>
              </a:rPr>
              <a:t>; </a:t>
            </a:r>
            <a:r>
              <a:rPr lang="en-US" sz="2800" dirty="0" err="1" smtClean="0">
                <a:solidFill>
                  <a:schemeClr val="bg1"/>
                </a:solidFill>
              </a:rPr>
              <a:t>Enanismo</a:t>
            </a:r>
            <a:r>
              <a:rPr lang="en-US" sz="2800" dirty="0" smtClean="0">
                <a:solidFill>
                  <a:schemeClr val="bg1"/>
                </a:solidFill>
              </a:rPr>
              <a:t>,</a:t>
            </a:r>
          </a:p>
          <a:p>
            <a:pPr algn="ctr"/>
            <a:r>
              <a:rPr lang="en-US" sz="2800" dirty="0" err="1" smtClean="0">
                <a:solidFill>
                  <a:schemeClr val="bg1"/>
                </a:solidFill>
              </a:rPr>
              <a:t>Gigantismo</a:t>
            </a:r>
            <a:r>
              <a:rPr lang="en-US" sz="2800" dirty="0" smtClean="0">
                <a:solidFill>
                  <a:schemeClr val="bg1"/>
                </a:solidFill>
              </a:rPr>
              <a:t>,</a:t>
            </a:r>
          </a:p>
          <a:p>
            <a:pPr algn="ctr"/>
            <a:r>
              <a:rPr lang="en-US" sz="2800" dirty="0" err="1" smtClean="0">
                <a:solidFill>
                  <a:schemeClr val="bg1"/>
                </a:solidFill>
              </a:rPr>
              <a:t>Hipogenitalismo</a:t>
            </a:r>
            <a:r>
              <a:rPr lang="en-US" sz="2800" dirty="0" smtClean="0">
                <a:solidFill>
                  <a:schemeClr val="bg1"/>
                </a:solidFill>
              </a:rPr>
              <a:t>,</a:t>
            </a:r>
          </a:p>
          <a:p>
            <a:pPr algn="ctr"/>
            <a:r>
              <a:rPr lang="en-US" sz="2800" dirty="0" err="1" smtClean="0">
                <a:solidFill>
                  <a:schemeClr val="bg1"/>
                </a:solidFill>
              </a:rPr>
              <a:t>Acromegalia</a:t>
            </a:r>
            <a:r>
              <a:rPr lang="en-US" sz="2800" dirty="0">
                <a:solidFill>
                  <a:schemeClr val="bg1"/>
                </a:solidFill>
              </a:rPr>
              <a:t>,</a:t>
            </a:r>
            <a:endParaRPr lang="en-US" sz="2800" dirty="0" smtClean="0">
              <a:solidFill>
                <a:schemeClr val="bg1"/>
              </a:solidFill>
            </a:endParaRPr>
          </a:p>
          <a:p>
            <a:pPr algn="ctr"/>
            <a:r>
              <a:rPr lang="en-US" sz="2800" dirty="0" err="1" smtClean="0">
                <a:solidFill>
                  <a:schemeClr val="bg1"/>
                </a:solidFill>
              </a:rPr>
              <a:t>Hermafrodismo</a:t>
            </a:r>
            <a:r>
              <a:rPr lang="en-US" sz="2800" dirty="0" smtClean="0">
                <a:solidFill>
                  <a:schemeClr val="bg1"/>
                </a:solidFill>
              </a:rPr>
              <a:t>,</a:t>
            </a:r>
          </a:p>
          <a:p>
            <a:pPr algn="ctr"/>
            <a:r>
              <a:rPr lang="en-US" sz="2800" dirty="0" err="1" smtClean="0">
                <a:solidFill>
                  <a:schemeClr val="bg1"/>
                </a:solidFill>
              </a:rPr>
              <a:t>Hermafroditismo</a:t>
            </a:r>
            <a:r>
              <a:rPr lang="en-US" sz="2800" dirty="0">
                <a:solidFill>
                  <a:schemeClr val="bg1"/>
                </a:solidFill>
              </a:rPr>
              <a:t>,</a:t>
            </a:r>
            <a:r>
              <a:rPr lang="en-US" sz="2800" dirty="0" smtClean="0">
                <a:solidFill>
                  <a:schemeClr val="bg1"/>
                </a:solidFill>
              </a:rPr>
              <a:t>     Hoy:</a:t>
            </a:r>
          </a:p>
          <a:p>
            <a:pPr algn="ctr"/>
            <a:r>
              <a:rPr lang="en-US" sz="2800" dirty="0" smtClean="0">
                <a:solidFill>
                  <a:schemeClr val="bg1"/>
                </a:solidFill>
              </a:rPr>
              <a:t>Intersexual</a:t>
            </a:r>
          </a:p>
        </p:txBody>
      </p:sp>
      <p:sp>
        <p:nvSpPr>
          <p:cNvPr id="11" name="Rectángulo 10"/>
          <p:cNvSpPr/>
          <p:nvPr/>
        </p:nvSpPr>
        <p:spPr>
          <a:xfrm>
            <a:off x="3508408" y="2985720"/>
            <a:ext cx="5044013" cy="584775"/>
          </a:xfrm>
          <a:prstGeom prst="rect">
            <a:avLst/>
          </a:prstGeom>
        </p:spPr>
        <p:txBody>
          <a:bodyPr wrap="square">
            <a:spAutoFit/>
          </a:bodyPr>
          <a:lstStyle/>
          <a:p>
            <a:r>
              <a:rPr lang="en-US" sz="3200" b="1" dirty="0" smtClean="0">
                <a:solidFill>
                  <a:schemeClr val="bg1"/>
                </a:solidFill>
              </a:rPr>
              <a:t> </a:t>
            </a:r>
            <a:endParaRPr lang="en-US" sz="3200" b="1" dirty="0">
              <a:solidFill>
                <a:schemeClr val="bg1"/>
              </a:solidFill>
            </a:endParaRPr>
          </a:p>
        </p:txBody>
      </p:sp>
      <p:sp>
        <p:nvSpPr>
          <p:cNvPr id="12" name="Abrir llave 11"/>
          <p:cNvSpPr/>
          <p:nvPr/>
        </p:nvSpPr>
        <p:spPr>
          <a:xfrm>
            <a:off x="2387771" y="1913607"/>
            <a:ext cx="468995" cy="4668882"/>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ángulo 8"/>
          <p:cNvSpPr/>
          <p:nvPr/>
        </p:nvSpPr>
        <p:spPr>
          <a:xfrm>
            <a:off x="2456421" y="1797284"/>
            <a:ext cx="6096000" cy="1077218"/>
          </a:xfrm>
          <a:prstGeom prst="rect">
            <a:avLst/>
          </a:prstGeom>
        </p:spPr>
        <p:txBody>
          <a:bodyPr>
            <a:spAutoFit/>
          </a:bodyPr>
          <a:lstStyle/>
          <a:p>
            <a:pPr algn="just"/>
            <a:endParaRPr lang="es-ES_tradnl" dirty="0" smtClean="0">
              <a:solidFill>
                <a:schemeClr val="bg1"/>
              </a:solidFill>
            </a:endParaRPr>
          </a:p>
          <a:p>
            <a:pPr algn="just"/>
            <a:endParaRPr lang="es-ES_tradnl" dirty="0">
              <a:solidFill>
                <a:schemeClr val="bg1"/>
              </a:solidFill>
            </a:endParaRPr>
          </a:p>
          <a:p>
            <a:pPr algn="just">
              <a:spcAft>
                <a:spcPts val="0"/>
              </a:spcAft>
            </a:pPr>
            <a:endParaRPr lang="es-MX" sz="2800" dirty="0">
              <a:solidFill>
                <a:schemeClr val="bg1"/>
              </a:solidFill>
              <a:effectLst/>
              <a:latin typeface="Times New Roman" panose="02020603050405020304" pitchFamily="18" charset="0"/>
              <a:ea typeface="Times New Roman" panose="02020603050405020304" pitchFamily="18" charset="0"/>
            </a:endParaRPr>
          </a:p>
        </p:txBody>
      </p:sp>
      <p:pic>
        <p:nvPicPr>
          <p:cNvPr id="13" name="Imagen 12" descr="Kretscher)"/>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0716951" y="115910"/>
            <a:ext cx="1212290" cy="1607787"/>
          </a:xfrm>
          <a:prstGeom prst="rect">
            <a:avLst/>
          </a:prstGeom>
          <a:noFill/>
          <a:ln>
            <a:noFill/>
          </a:ln>
        </p:spPr>
      </p:pic>
      <p:sp>
        <p:nvSpPr>
          <p:cNvPr id="5" name="Rectángulo 4"/>
          <p:cNvSpPr/>
          <p:nvPr/>
        </p:nvSpPr>
        <p:spPr>
          <a:xfrm>
            <a:off x="2872839" y="2430326"/>
            <a:ext cx="5263163" cy="3539430"/>
          </a:xfrm>
          <a:prstGeom prst="rect">
            <a:avLst/>
          </a:prstGeom>
        </p:spPr>
        <p:txBody>
          <a:bodyPr wrap="square">
            <a:spAutoFit/>
          </a:bodyPr>
          <a:lstStyle/>
          <a:p>
            <a:pPr algn="just">
              <a:spcAft>
                <a:spcPts val="0"/>
              </a:spcAft>
            </a:pPr>
            <a:r>
              <a:rPr lang="es-ES_tradnl" sz="3200" dirty="0">
                <a:solidFill>
                  <a:schemeClr val="bg1"/>
                </a:solidFill>
                <a:latin typeface="Arial" panose="020B0604020202020204" pitchFamily="34" charset="0"/>
                <a:ea typeface="Times New Roman" panose="02020603050405020304" pitchFamily="18" charset="0"/>
              </a:rPr>
              <a:t>Variabilidad en su temperamento </a:t>
            </a:r>
            <a:r>
              <a:rPr lang="es-ES" sz="3200" dirty="0">
                <a:solidFill>
                  <a:schemeClr val="bg1"/>
                </a:solidFill>
                <a:latin typeface="Arial" panose="020B0604020202020204" pitchFamily="34" charset="0"/>
                <a:ea typeface="Times New Roman" panose="02020603050405020304" pitchFamily="18" charset="0"/>
              </a:rPr>
              <a:t>reacciones imprevisibles. Trastornos en la identidad sexual</a:t>
            </a:r>
            <a:r>
              <a:rPr lang="es-ES" sz="3200" dirty="0" smtClean="0">
                <a:solidFill>
                  <a:schemeClr val="bg1"/>
                </a:solidFill>
                <a:latin typeface="Arial" panose="020B0604020202020204" pitchFamily="34" charset="0"/>
                <a:ea typeface="Times New Roman" panose="02020603050405020304" pitchFamily="18" charset="0"/>
              </a:rPr>
              <a:t>.</a:t>
            </a:r>
          </a:p>
          <a:p>
            <a:pPr algn="just">
              <a:spcAft>
                <a:spcPts val="0"/>
              </a:spcAft>
            </a:pPr>
            <a:r>
              <a:rPr lang="es-ES" sz="3200" dirty="0" smtClean="0">
                <a:solidFill>
                  <a:schemeClr val="bg1"/>
                </a:solidFill>
                <a:latin typeface="Arial" panose="020B0604020202020204" pitchFamily="34" charset="0"/>
                <a:ea typeface="Times New Roman" panose="02020603050405020304" pitchFamily="18" charset="0"/>
              </a:rPr>
              <a:t>(transexual y travestismo) </a:t>
            </a:r>
          </a:p>
          <a:p>
            <a:pPr algn="just">
              <a:spcAft>
                <a:spcPts val="0"/>
              </a:spcAft>
            </a:pPr>
            <a:r>
              <a:rPr lang="es-ES" sz="3200" dirty="0" smtClean="0">
                <a:solidFill>
                  <a:schemeClr val="bg1"/>
                </a:solidFill>
                <a:latin typeface="Arial" panose="020B0604020202020204" pitchFamily="34" charset="0"/>
                <a:ea typeface="Times New Roman" panose="02020603050405020304" pitchFamily="18" charset="0"/>
              </a:rPr>
              <a:t>(CIE 10 y DSM V)</a:t>
            </a:r>
          </a:p>
          <a:p>
            <a:pPr algn="just">
              <a:spcAft>
                <a:spcPts val="0"/>
              </a:spcAft>
            </a:pPr>
            <a:r>
              <a:rPr lang="es-ES" sz="3200" dirty="0" smtClean="0">
                <a:solidFill>
                  <a:schemeClr val="bg1"/>
                </a:solidFill>
                <a:latin typeface="Arial" panose="020B0604020202020204" pitchFamily="34" charset="0"/>
                <a:ea typeface="Times New Roman" panose="02020603050405020304" pitchFamily="18" charset="0"/>
              </a:rPr>
              <a:t> </a:t>
            </a:r>
            <a:r>
              <a:rPr lang="es-ES" sz="3200" dirty="0">
                <a:solidFill>
                  <a:srgbClr val="7030A0"/>
                </a:solidFill>
                <a:latin typeface="Arial" panose="020B0604020202020204" pitchFamily="34" charset="0"/>
                <a:ea typeface="Times New Roman" panose="02020603050405020304" pitchFamily="18" charset="0"/>
              </a:rPr>
              <a:t>Pueden padecer Epilepsia</a:t>
            </a:r>
            <a:endParaRPr lang="es-MX"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7729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850006" y="115910"/>
            <a:ext cx="9259909" cy="875763"/>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400" b="1" dirty="0" smtClean="0">
                <a:solidFill>
                  <a:schemeClr val="bg1"/>
                </a:solidFill>
              </a:rPr>
              <a:t>6.- Tipología de William </a:t>
            </a:r>
            <a:r>
              <a:rPr lang="es-ES" sz="3400" b="1" dirty="0" err="1" smtClean="0">
                <a:solidFill>
                  <a:schemeClr val="bg1"/>
                </a:solidFill>
              </a:rPr>
              <a:t>Sheldon</a:t>
            </a:r>
            <a:r>
              <a:rPr lang="es-ES" sz="3400" b="1" dirty="0" smtClean="0">
                <a:solidFill>
                  <a:schemeClr val="bg1"/>
                </a:solidFill>
              </a:rPr>
              <a:t> </a:t>
            </a:r>
            <a:endParaRPr lang="en-US" sz="3400" b="1" dirty="0">
              <a:solidFill>
                <a:schemeClr val="bg1"/>
              </a:solidFill>
            </a:endParaRPr>
          </a:p>
        </p:txBody>
      </p:sp>
      <p:pic>
        <p:nvPicPr>
          <p:cNvPr id="2" name="Imagen 1"/>
          <p:cNvPicPr>
            <a:picLocks noChangeAspect="1"/>
          </p:cNvPicPr>
          <p:nvPr/>
        </p:nvPicPr>
        <p:blipFill>
          <a:blip r:embed="rId3"/>
          <a:stretch>
            <a:fillRect/>
          </a:stretch>
        </p:blipFill>
        <p:spPr>
          <a:xfrm>
            <a:off x="10672166" y="305018"/>
            <a:ext cx="1057143" cy="1304762"/>
          </a:xfrm>
          <a:prstGeom prst="rect">
            <a:avLst/>
          </a:prstGeom>
        </p:spPr>
      </p:pic>
      <p:sp>
        <p:nvSpPr>
          <p:cNvPr id="6" name="Rectángulo 5"/>
          <p:cNvSpPr/>
          <p:nvPr/>
        </p:nvSpPr>
        <p:spPr>
          <a:xfrm>
            <a:off x="283335" y="1337224"/>
            <a:ext cx="10388831"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SOMATOTIPO                   TEMPERAMENTO</a:t>
            </a:r>
          </a:p>
          <a:p>
            <a:r>
              <a:rPr lang="en-US" b="1" dirty="0" smtClean="0">
                <a:solidFill>
                  <a:schemeClr val="bg1"/>
                </a:solidFill>
              </a:rPr>
              <a:t>         (</a:t>
            </a:r>
            <a:r>
              <a:rPr lang="en-US" b="1" dirty="0" err="1" smtClean="0">
                <a:solidFill>
                  <a:schemeClr val="bg1"/>
                </a:solidFill>
              </a:rPr>
              <a:t>Estructura</a:t>
            </a:r>
            <a:r>
              <a:rPr lang="en-US" b="1" dirty="0" smtClean="0">
                <a:solidFill>
                  <a:schemeClr val="bg1"/>
                </a:solidFill>
              </a:rPr>
              <a:t> corporal</a:t>
            </a:r>
            <a:r>
              <a:rPr lang="en-US" dirty="0">
                <a:solidFill>
                  <a:schemeClr val="bg1"/>
                </a:solidFill>
              </a:rPr>
              <a:t>)</a:t>
            </a:r>
          </a:p>
        </p:txBody>
      </p:sp>
      <p:sp>
        <p:nvSpPr>
          <p:cNvPr id="7" name="Rectángulo 6"/>
          <p:cNvSpPr/>
          <p:nvPr/>
        </p:nvSpPr>
        <p:spPr>
          <a:xfrm>
            <a:off x="283334" y="3274612"/>
            <a:ext cx="2756079" cy="2523768"/>
          </a:xfrm>
          <a:prstGeom prst="rect">
            <a:avLst/>
          </a:prstGeom>
        </p:spPr>
        <p:txBody>
          <a:bodyPr wrap="square">
            <a:spAutoFit/>
          </a:bodyPr>
          <a:lstStyle/>
          <a:p>
            <a:pPr algn="ctr"/>
            <a:r>
              <a:rPr lang="en-US" sz="3000" dirty="0" smtClean="0">
                <a:solidFill>
                  <a:srgbClr val="FFFF00"/>
                </a:solidFill>
              </a:rPr>
              <a:t>MESOMORFO</a:t>
            </a:r>
            <a:r>
              <a:rPr lang="en-US" sz="3000" dirty="0" smtClean="0">
                <a:solidFill>
                  <a:schemeClr val="bg1"/>
                </a:solidFill>
              </a:rPr>
              <a:t>.- </a:t>
            </a:r>
            <a:r>
              <a:rPr lang="en-US" sz="3200" dirty="0" err="1" smtClean="0">
                <a:solidFill>
                  <a:schemeClr val="bg1"/>
                </a:solidFill>
              </a:rPr>
              <a:t>Cuerpo</a:t>
            </a:r>
            <a:r>
              <a:rPr lang="en-US" sz="3200" dirty="0" smtClean="0">
                <a:solidFill>
                  <a:schemeClr val="bg1"/>
                </a:solidFill>
              </a:rPr>
              <a:t> </a:t>
            </a:r>
            <a:r>
              <a:rPr lang="en-US" sz="3200" dirty="0" err="1" smtClean="0">
                <a:solidFill>
                  <a:schemeClr val="bg1"/>
                </a:solidFill>
              </a:rPr>
              <a:t>firme</a:t>
            </a:r>
            <a:r>
              <a:rPr lang="en-US" sz="3200" dirty="0" smtClean="0">
                <a:solidFill>
                  <a:schemeClr val="bg1"/>
                </a:solidFill>
              </a:rPr>
              <a:t>, </a:t>
            </a:r>
          </a:p>
          <a:p>
            <a:pPr algn="ctr"/>
            <a:r>
              <a:rPr lang="en-US" sz="3200" dirty="0" err="1" smtClean="0">
                <a:solidFill>
                  <a:schemeClr val="bg1"/>
                </a:solidFill>
              </a:rPr>
              <a:t>musculoso</a:t>
            </a:r>
            <a:r>
              <a:rPr lang="en-US" sz="3200" dirty="0" smtClean="0">
                <a:solidFill>
                  <a:schemeClr val="bg1"/>
                </a:solidFill>
              </a:rPr>
              <a:t>, </a:t>
            </a:r>
            <a:r>
              <a:rPr lang="en-US" sz="3200" dirty="0" err="1" smtClean="0">
                <a:solidFill>
                  <a:schemeClr val="bg1"/>
                </a:solidFill>
              </a:rPr>
              <a:t>postura</a:t>
            </a:r>
            <a:r>
              <a:rPr lang="en-US" sz="3200" dirty="0" smtClean="0">
                <a:solidFill>
                  <a:schemeClr val="bg1"/>
                </a:solidFill>
              </a:rPr>
              <a:t> </a:t>
            </a:r>
            <a:r>
              <a:rPr lang="en-US" sz="3200" dirty="0" err="1" smtClean="0">
                <a:solidFill>
                  <a:schemeClr val="bg1"/>
                </a:solidFill>
              </a:rPr>
              <a:t>erguida</a:t>
            </a:r>
            <a:r>
              <a:rPr lang="en-US" sz="3000" dirty="0" smtClean="0">
                <a:solidFill>
                  <a:schemeClr val="bg1"/>
                </a:solidFill>
              </a:rPr>
              <a:t>.</a:t>
            </a:r>
            <a:endParaRPr lang="en-US" sz="3000" dirty="0">
              <a:solidFill>
                <a:schemeClr val="bg1"/>
              </a:solidFill>
            </a:endParaRPr>
          </a:p>
        </p:txBody>
      </p:sp>
      <p:sp>
        <p:nvSpPr>
          <p:cNvPr id="11" name="Rectángulo 10"/>
          <p:cNvSpPr/>
          <p:nvPr/>
        </p:nvSpPr>
        <p:spPr>
          <a:xfrm>
            <a:off x="3203608" y="3021788"/>
            <a:ext cx="5044013" cy="3046988"/>
          </a:xfrm>
          <a:prstGeom prst="rect">
            <a:avLst/>
          </a:prstGeom>
        </p:spPr>
        <p:txBody>
          <a:bodyPr wrap="square">
            <a:spAutoFit/>
          </a:bodyPr>
          <a:lstStyle/>
          <a:p>
            <a:pPr algn="just"/>
            <a:r>
              <a:rPr lang="en-US" sz="3200" b="1" dirty="0" smtClean="0">
                <a:solidFill>
                  <a:srgbClr val="7030A0"/>
                </a:solidFill>
              </a:rPr>
              <a:t>SOMATOTÓNICO.- </a:t>
            </a:r>
            <a:r>
              <a:rPr lang="en-US" sz="3200" b="1" dirty="0" err="1" smtClean="0">
                <a:solidFill>
                  <a:schemeClr val="bg1"/>
                </a:solidFill>
              </a:rPr>
              <a:t>Dogmático</a:t>
            </a:r>
            <a:r>
              <a:rPr lang="en-US" sz="3200" b="1" dirty="0" smtClean="0">
                <a:solidFill>
                  <a:schemeClr val="bg1"/>
                </a:solidFill>
              </a:rPr>
              <a:t>, </a:t>
            </a:r>
            <a:r>
              <a:rPr lang="en-US" sz="3200" b="1" dirty="0" err="1" smtClean="0">
                <a:solidFill>
                  <a:schemeClr val="bg1"/>
                </a:solidFill>
              </a:rPr>
              <a:t>agresivo</a:t>
            </a:r>
            <a:r>
              <a:rPr lang="en-US" sz="3200" b="1" dirty="0" smtClean="0">
                <a:solidFill>
                  <a:schemeClr val="bg1"/>
                </a:solidFill>
              </a:rPr>
              <a:t>, </a:t>
            </a:r>
            <a:r>
              <a:rPr lang="en-US" sz="3200" b="1" dirty="0" err="1" smtClean="0">
                <a:solidFill>
                  <a:schemeClr val="bg1"/>
                </a:solidFill>
              </a:rPr>
              <a:t>directo</a:t>
            </a:r>
            <a:r>
              <a:rPr lang="en-US" sz="3200" b="1" dirty="0" smtClean="0">
                <a:solidFill>
                  <a:schemeClr val="bg1"/>
                </a:solidFill>
              </a:rPr>
              <a:t>, </a:t>
            </a:r>
            <a:r>
              <a:rPr lang="en-US" sz="3200" b="1" dirty="0" err="1" smtClean="0">
                <a:solidFill>
                  <a:schemeClr val="bg1"/>
                </a:solidFill>
              </a:rPr>
              <a:t>activo</a:t>
            </a:r>
            <a:r>
              <a:rPr lang="en-US" sz="3200" b="1" dirty="0" smtClean="0">
                <a:solidFill>
                  <a:schemeClr val="bg1"/>
                </a:solidFill>
              </a:rPr>
              <a:t>, </a:t>
            </a:r>
            <a:r>
              <a:rPr lang="en-US" sz="3200" b="1" dirty="0" err="1" smtClean="0">
                <a:solidFill>
                  <a:schemeClr val="bg1"/>
                </a:solidFill>
              </a:rPr>
              <a:t>valiente</a:t>
            </a:r>
            <a:r>
              <a:rPr lang="en-US" sz="3200" b="1" dirty="0" smtClean="0">
                <a:solidFill>
                  <a:schemeClr val="bg1"/>
                </a:solidFill>
              </a:rPr>
              <a:t> y </a:t>
            </a:r>
            <a:r>
              <a:rPr lang="en-US" sz="3200" b="1" dirty="0" err="1" smtClean="0">
                <a:solidFill>
                  <a:schemeClr val="bg1"/>
                </a:solidFill>
              </a:rPr>
              <a:t>dominante</a:t>
            </a:r>
            <a:r>
              <a:rPr lang="en-US" sz="3200" b="1" dirty="0" smtClean="0">
                <a:solidFill>
                  <a:schemeClr val="bg1"/>
                </a:solidFill>
              </a:rPr>
              <a:t>.</a:t>
            </a:r>
          </a:p>
          <a:p>
            <a:pPr algn="just"/>
            <a:r>
              <a:rPr lang="en-US" sz="3200" b="1" dirty="0" err="1" smtClean="0">
                <a:solidFill>
                  <a:schemeClr val="bg1"/>
                </a:solidFill>
              </a:rPr>
              <a:t>Personalidad</a:t>
            </a:r>
            <a:r>
              <a:rPr lang="en-US" sz="3200" b="1" dirty="0" smtClean="0">
                <a:solidFill>
                  <a:schemeClr val="bg1"/>
                </a:solidFill>
              </a:rPr>
              <a:t>.- </a:t>
            </a:r>
            <a:r>
              <a:rPr lang="en-US" sz="3200" b="1" dirty="0" err="1" smtClean="0">
                <a:solidFill>
                  <a:srgbClr val="00B050"/>
                </a:solidFill>
              </a:rPr>
              <a:t>Firme</a:t>
            </a:r>
            <a:r>
              <a:rPr lang="en-US" sz="3200" b="1" dirty="0" smtClean="0">
                <a:solidFill>
                  <a:srgbClr val="00B050"/>
                </a:solidFill>
              </a:rPr>
              <a:t> y </a:t>
            </a:r>
            <a:r>
              <a:rPr lang="en-US" sz="3200" b="1" dirty="0" err="1" smtClean="0">
                <a:solidFill>
                  <a:srgbClr val="00B050"/>
                </a:solidFill>
              </a:rPr>
              <a:t>ambicioso</a:t>
            </a:r>
            <a:r>
              <a:rPr lang="en-US" sz="3200" b="1" dirty="0" smtClean="0">
                <a:solidFill>
                  <a:srgbClr val="00B050"/>
                </a:solidFill>
              </a:rPr>
              <a:t>.</a:t>
            </a:r>
            <a:endParaRPr lang="en-US" sz="3200" b="1" dirty="0">
              <a:solidFill>
                <a:srgbClr val="00B050"/>
              </a:solidFill>
            </a:endParaRPr>
          </a:p>
        </p:txBody>
      </p:sp>
      <p:sp>
        <p:nvSpPr>
          <p:cNvPr id="12" name="Abrir llave 11"/>
          <p:cNvSpPr/>
          <p:nvPr/>
        </p:nvSpPr>
        <p:spPr>
          <a:xfrm>
            <a:off x="2853752" y="3004216"/>
            <a:ext cx="468995" cy="3064560"/>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1934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10672166" y="305018"/>
            <a:ext cx="1057143" cy="1304762"/>
          </a:xfrm>
          <a:prstGeom prst="rect">
            <a:avLst/>
          </a:prstGeom>
        </p:spPr>
      </p:pic>
      <p:sp>
        <p:nvSpPr>
          <p:cNvPr id="6" name="Rectángulo 5"/>
          <p:cNvSpPr/>
          <p:nvPr/>
        </p:nvSpPr>
        <p:spPr>
          <a:xfrm>
            <a:off x="481455" y="259703"/>
            <a:ext cx="10388831"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SOMATOTIPO                   TEMPERAMENTO</a:t>
            </a:r>
          </a:p>
          <a:p>
            <a:r>
              <a:rPr lang="en-US" b="1" dirty="0" smtClean="0">
                <a:solidFill>
                  <a:schemeClr val="bg1"/>
                </a:solidFill>
              </a:rPr>
              <a:t>         (</a:t>
            </a:r>
            <a:r>
              <a:rPr lang="en-US" b="1" dirty="0" err="1" smtClean="0">
                <a:solidFill>
                  <a:schemeClr val="bg1"/>
                </a:solidFill>
              </a:rPr>
              <a:t>Estructura</a:t>
            </a:r>
            <a:r>
              <a:rPr lang="en-US" b="1" dirty="0" smtClean="0">
                <a:solidFill>
                  <a:schemeClr val="bg1"/>
                </a:solidFill>
              </a:rPr>
              <a:t> corporal</a:t>
            </a:r>
            <a:r>
              <a:rPr lang="en-US" dirty="0">
                <a:solidFill>
                  <a:schemeClr val="bg1"/>
                </a:solidFill>
              </a:rPr>
              <a:t>)</a:t>
            </a:r>
          </a:p>
        </p:txBody>
      </p:sp>
      <p:sp>
        <p:nvSpPr>
          <p:cNvPr id="7" name="Rectángulo 6"/>
          <p:cNvSpPr/>
          <p:nvPr/>
        </p:nvSpPr>
        <p:spPr>
          <a:xfrm>
            <a:off x="429081" y="2135992"/>
            <a:ext cx="2451279" cy="3539430"/>
          </a:xfrm>
          <a:prstGeom prst="rect">
            <a:avLst/>
          </a:prstGeom>
        </p:spPr>
        <p:txBody>
          <a:bodyPr wrap="square">
            <a:spAutoFit/>
          </a:bodyPr>
          <a:lstStyle/>
          <a:p>
            <a:pPr algn="ctr"/>
            <a:r>
              <a:rPr lang="es-ES" sz="3200" b="1" dirty="0" err="1" smtClean="0">
                <a:solidFill>
                  <a:srgbClr val="FFFF00"/>
                </a:solidFill>
              </a:rPr>
              <a:t>ECTOMORFO</a:t>
            </a:r>
            <a:r>
              <a:rPr lang="es-ES" sz="3200" b="1" dirty="0" err="1" smtClean="0">
                <a:solidFill>
                  <a:schemeClr val="bg1"/>
                </a:solidFill>
              </a:rPr>
              <a:t>Cuerpo</a:t>
            </a:r>
            <a:r>
              <a:rPr lang="es-ES" sz="3200" b="1" dirty="0" smtClean="0">
                <a:solidFill>
                  <a:schemeClr val="bg1"/>
                </a:solidFill>
              </a:rPr>
              <a:t> delgado, </a:t>
            </a:r>
          </a:p>
          <a:p>
            <a:pPr algn="ctr"/>
            <a:r>
              <a:rPr lang="es-ES" sz="3200" b="1" dirty="0" smtClean="0">
                <a:solidFill>
                  <a:schemeClr val="bg1"/>
                </a:solidFill>
              </a:rPr>
              <a:t>frágil, alto y de apariencia juvenil</a:t>
            </a:r>
          </a:p>
        </p:txBody>
      </p:sp>
      <p:sp>
        <p:nvSpPr>
          <p:cNvPr id="12" name="Abrir llave 11"/>
          <p:cNvSpPr/>
          <p:nvPr/>
        </p:nvSpPr>
        <p:spPr>
          <a:xfrm>
            <a:off x="2874134" y="1742230"/>
            <a:ext cx="435307" cy="4575681"/>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ángulo 4"/>
          <p:cNvSpPr/>
          <p:nvPr/>
        </p:nvSpPr>
        <p:spPr>
          <a:xfrm>
            <a:off x="3437447" y="1655096"/>
            <a:ext cx="4136969" cy="4662815"/>
          </a:xfrm>
          <a:prstGeom prst="rect">
            <a:avLst/>
          </a:prstGeom>
        </p:spPr>
        <p:txBody>
          <a:bodyPr wrap="square">
            <a:spAutoFit/>
          </a:bodyPr>
          <a:lstStyle/>
          <a:p>
            <a:pPr algn="just"/>
            <a:r>
              <a:rPr lang="es-ES" sz="3300" b="1" dirty="0" smtClean="0">
                <a:solidFill>
                  <a:srgbClr val="7030A0"/>
                </a:solidFill>
              </a:rPr>
              <a:t>CEREBROTÓNICO,  </a:t>
            </a:r>
            <a:r>
              <a:rPr lang="es-ES" sz="3300" b="1" dirty="0" smtClean="0">
                <a:solidFill>
                  <a:schemeClr val="bg1"/>
                </a:solidFill>
              </a:rPr>
              <a:t>predomina el interés intelectual, inhibido, reservado, temeroso, recatado, además es propenso a la Esquizofrenia.</a:t>
            </a:r>
          </a:p>
          <a:p>
            <a:r>
              <a:rPr lang="es-ES" sz="3300" b="1" dirty="0" smtClean="0">
                <a:solidFill>
                  <a:schemeClr val="bg1"/>
                </a:solidFill>
              </a:rPr>
              <a:t>Personalidad.- </a:t>
            </a:r>
            <a:r>
              <a:rPr lang="es-ES" sz="3300" b="1" dirty="0" smtClean="0">
                <a:solidFill>
                  <a:srgbClr val="00B050"/>
                </a:solidFill>
              </a:rPr>
              <a:t>Tímido y nervioso</a:t>
            </a:r>
            <a:endParaRPr lang="es-ES" sz="3300" b="1" dirty="0">
              <a:solidFill>
                <a:srgbClr val="00B050"/>
              </a:solidFill>
            </a:endParaRPr>
          </a:p>
        </p:txBody>
      </p:sp>
    </p:spTree>
    <p:extLst>
      <p:ext uri="{BB962C8B-B14F-4D97-AF65-F5344CB8AC3E}">
        <p14:creationId xmlns:p14="http://schemas.microsoft.com/office/powerpoint/2010/main" val="121203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10672166" y="305018"/>
            <a:ext cx="1057143" cy="1304762"/>
          </a:xfrm>
          <a:prstGeom prst="rect">
            <a:avLst/>
          </a:prstGeom>
        </p:spPr>
      </p:pic>
      <p:sp>
        <p:nvSpPr>
          <p:cNvPr id="6" name="Rectángulo 5"/>
          <p:cNvSpPr/>
          <p:nvPr/>
        </p:nvSpPr>
        <p:spPr>
          <a:xfrm>
            <a:off x="283335" y="17091"/>
            <a:ext cx="10388831"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SOMATOTIPO                   TEMPERAMENTO</a:t>
            </a:r>
          </a:p>
          <a:p>
            <a:r>
              <a:rPr lang="en-US" b="1" dirty="0" smtClean="0">
                <a:solidFill>
                  <a:schemeClr val="bg1"/>
                </a:solidFill>
              </a:rPr>
              <a:t>         (</a:t>
            </a:r>
            <a:r>
              <a:rPr lang="en-US" b="1" dirty="0" err="1" smtClean="0">
                <a:solidFill>
                  <a:schemeClr val="bg1"/>
                </a:solidFill>
              </a:rPr>
              <a:t>Estructura</a:t>
            </a:r>
            <a:r>
              <a:rPr lang="en-US" b="1" dirty="0" smtClean="0">
                <a:solidFill>
                  <a:schemeClr val="bg1"/>
                </a:solidFill>
              </a:rPr>
              <a:t> corporal</a:t>
            </a:r>
            <a:r>
              <a:rPr lang="en-US" dirty="0">
                <a:solidFill>
                  <a:schemeClr val="bg1"/>
                </a:solidFill>
              </a:rPr>
              <a:t>)</a:t>
            </a:r>
          </a:p>
        </p:txBody>
      </p:sp>
      <p:sp>
        <p:nvSpPr>
          <p:cNvPr id="7" name="Rectángulo 6"/>
          <p:cNvSpPr/>
          <p:nvPr/>
        </p:nvSpPr>
        <p:spPr>
          <a:xfrm>
            <a:off x="283334" y="2493943"/>
            <a:ext cx="2756079" cy="3785652"/>
          </a:xfrm>
          <a:prstGeom prst="rect">
            <a:avLst/>
          </a:prstGeom>
        </p:spPr>
        <p:txBody>
          <a:bodyPr wrap="square">
            <a:spAutoFit/>
          </a:bodyPr>
          <a:lstStyle/>
          <a:p>
            <a:r>
              <a:rPr lang="es-ES" sz="3000" b="1" dirty="0" smtClean="0">
                <a:solidFill>
                  <a:srgbClr val="FFFF00"/>
                </a:solidFill>
              </a:rPr>
              <a:t>ENDOMORFO.-</a:t>
            </a:r>
            <a:r>
              <a:rPr lang="es-ES" sz="3000" b="1" dirty="0" smtClean="0">
                <a:solidFill>
                  <a:schemeClr val="bg1"/>
                </a:solidFill>
              </a:rPr>
              <a:t>Cuerpo blando, </a:t>
            </a:r>
          </a:p>
          <a:p>
            <a:r>
              <a:rPr lang="es-ES" sz="3000" b="1" dirty="0" smtClean="0">
                <a:solidFill>
                  <a:schemeClr val="bg1"/>
                </a:solidFill>
              </a:rPr>
              <a:t>Poco desarrollo muscular, forma</a:t>
            </a:r>
          </a:p>
          <a:p>
            <a:r>
              <a:rPr lang="es-ES" sz="3000" b="1" dirty="0" smtClean="0">
                <a:solidFill>
                  <a:schemeClr val="bg1"/>
                </a:solidFill>
              </a:rPr>
              <a:t>redonda sobre aparato digestivo</a:t>
            </a:r>
          </a:p>
          <a:p>
            <a:endParaRPr lang="en-US" sz="3000" dirty="0">
              <a:solidFill>
                <a:schemeClr val="bg1"/>
              </a:solidFill>
            </a:endParaRPr>
          </a:p>
        </p:txBody>
      </p:sp>
      <p:sp>
        <p:nvSpPr>
          <p:cNvPr id="12" name="Abrir llave 11"/>
          <p:cNvSpPr/>
          <p:nvPr/>
        </p:nvSpPr>
        <p:spPr>
          <a:xfrm>
            <a:off x="3039413" y="1402485"/>
            <a:ext cx="465787" cy="5044035"/>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ángulo 4"/>
          <p:cNvSpPr/>
          <p:nvPr/>
        </p:nvSpPr>
        <p:spPr>
          <a:xfrm>
            <a:off x="3322747" y="2020978"/>
            <a:ext cx="5135453" cy="3785652"/>
          </a:xfrm>
          <a:prstGeom prst="rect">
            <a:avLst/>
          </a:prstGeom>
        </p:spPr>
        <p:txBody>
          <a:bodyPr wrap="square">
            <a:spAutoFit/>
          </a:bodyPr>
          <a:lstStyle/>
          <a:p>
            <a:pPr algn="just"/>
            <a:r>
              <a:rPr lang="es-ES" sz="3000" b="1" dirty="0" smtClean="0">
                <a:solidFill>
                  <a:srgbClr val="7030A0"/>
                </a:solidFill>
              </a:rPr>
              <a:t>VISCEROTÓNICO, </a:t>
            </a:r>
            <a:r>
              <a:rPr lang="es-ES" sz="3000" b="1" dirty="0" smtClean="0">
                <a:solidFill>
                  <a:schemeClr val="bg1"/>
                </a:solidFill>
              </a:rPr>
              <a:t>caracterizado por ser una persona amante de la comodidad, sociable, glotón y con un temperamento estable.</a:t>
            </a:r>
          </a:p>
          <a:p>
            <a:pPr algn="just"/>
            <a:r>
              <a:rPr lang="es-ES" sz="3000" b="1" dirty="0" smtClean="0">
                <a:solidFill>
                  <a:schemeClr val="bg1"/>
                </a:solidFill>
              </a:rPr>
              <a:t>Personalidad.- Es probable que </a:t>
            </a:r>
          </a:p>
          <a:p>
            <a:pPr algn="just"/>
            <a:r>
              <a:rPr lang="es-ES" sz="3000" b="1" dirty="0" smtClean="0">
                <a:solidFill>
                  <a:schemeClr val="bg1"/>
                </a:solidFill>
              </a:rPr>
              <a:t>sea </a:t>
            </a:r>
            <a:r>
              <a:rPr lang="es-ES" sz="3000" b="1" dirty="0" smtClean="0">
                <a:solidFill>
                  <a:srgbClr val="00B050"/>
                </a:solidFill>
              </a:rPr>
              <a:t>perezoso y la búsqueda de</a:t>
            </a:r>
          </a:p>
          <a:p>
            <a:pPr algn="just"/>
            <a:r>
              <a:rPr lang="es-ES" sz="3000" b="1" dirty="0" smtClean="0">
                <a:solidFill>
                  <a:srgbClr val="00B050"/>
                </a:solidFill>
              </a:rPr>
              <a:t>placer.</a:t>
            </a:r>
            <a:endParaRPr lang="es-ES" sz="3000" b="1" dirty="0">
              <a:solidFill>
                <a:srgbClr val="00B050"/>
              </a:solidFill>
            </a:endParaRPr>
          </a:p>
        </p:txBody>
      </p:sp>
    </p:spTree>
    <p:extLst>
      <p:ext uri="{BB962C8B-B14F-4D97-AF65-F5344CB8AC3E}">
        <p14:creationId xmlns:p14="http://schemas.microsoft.com/office/powerpoint/2010/main" val="377213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850006" y="115910"/>
            <a:ext cx="9259909" cy="875763"/>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400" b="1" dirty="0" smtClean="0">
                <a:solidFill>
                  <a:schemeClr val="bg1"/>
                </a:solidFill>
              </a:rPr>
              <a:t>7.- Tipología de Carl Gustav Jung</a:t>
            </a:r>
            <a:endParaRPr lang="en-US" sz="3400" b="1" dirty="0">
              <a:solidFill>
                <a:schemeClr val="bg1"/>
              </a:solidFill>
            </a:endParaRPr>
          </a:p>
        </p:txBody>
      </p:sp>
      <p:pic>
        <p:nvPicPr>
          <p:cNvPr id="5" name="Imagen 4"/>
          <p:cNvPicPr>
            <a:picLocks noChangeAspect="1"/>
          </p:cNvPicPr>
          <p:nvPr/>
        </p:nvPicPr>
        <p:blipFill>
          <a:blip r:embed="rId3"/>
          <a:stretch>
            <a:fillRect/>
          </a:stretch>
        </p:blipFill>
        <p:spPr>
          <a:xfrm>
            <a:off x="10241281" y="113922"/>
            <a:ext cx="1540410" cy="1471038"/>
          </a:xfrm>
          <a:prstGeom prst="rect">
            <a:avLst/>
          </a:prstGeom>
        </p:spPr>
      </p:pic>
      <p:sp>
        <p:nvSpPr>
          <p:cNvPr id="9" name="Rectángulo 8"/>
          <p:cNvSpPr/>
          <p:nvPr/>
        </p:nvSpPr>
        <p:spPr>
          <a:xfrm>
            <a:off x="243661" y="1560903"/>
            <a:ext cx="7607567" cy="5016758"/>
          </a:xfrm>
          <a:prstGeom prst="rect">
            <a:avLst/>
          </a:prstGeom>
        </p:spPr>
        <p:txBody>
          <a:bodyPr wrap="square">
            <a:spAutoFit/>
          </a:bodyPr>
          <a:lstStyle/>
          <a:p>
            <a:pPr algn="just"/>
            <a:r>
              <a:rPr lang="es-ES" sz="3200" b="1" dirty="0" smtClean="0">
                <a:solidFill>
                  <a:schemeClr val="bg1"/>
                </a:solidFill>
              </a:rPr>
              <a:t>4 principales funciones psicológicas básicas:</a:t>
            </a:r>
          </a:p>
          <a:p>
            <a:pPr marL="457200" indent="-457200" algn="just">
              <a:buFontTx/>
              <a:buChar char="-"/>
            </a:pPr>
            <a:r>
              <a:rPr lang="es-ES" sz="3200" b="1" dirty="0" smtClean="0">
                <a:solidFill>
                  <a:srgbClr val="FFFF00"/>
                </a:solidFill>
              </a:rPr>
              <a:t>Pensar:</a:t>
            </a:r>
            <a:r>
              <a:rPr lang="es-ES" sz="3200" b="1" dirty="0" smtClean="0">
                <a:solidFill>
                  <a:schemeClr val="bg1"/>
                </a:solidFill>
              </a:rPr>
              <a:t> Es el razonamiento.</a:t>
            </a:r>
          </a:p>
          <a:p>
            <a:pPr marL="457200" indent="-457200" algn="just">
              <a:buFontTx/>
              <a:buChar char="-"/>
            </a:pPr>
            <a:r>
              <a:rPr lang="es-ES" sz="3200" b="1" dirty="0" smtClean="0">
                <a:solidFill>
                  <a:srgbClr val="FFFF00"/>
                </a:solidFill>
              </a:rPr>
              <a:t>Sentir:</a:t>
            </a:r>
            <a:r>
              <a:rPr lang="es-ES" sz="3200" b="1" dirty="0">
                <a:solidFill>
                  <a:schemeClr val="bg1"/>
                </a:solidFill>
              </a:rPr>
              <a:t> </a:t>
            </a:r>
            <a:r>
              <a:rPr lang="es-ES" sz="3200" b="1" dirty="0" smtClean="0">
                <a:solidFill>
                  <a:schemeClr val="bg1"/>
                </a:solidFill>
              </a:rPr>
              <a:t>Focalizarse en los aspectos emocionales de la experiencia.</a:t>
            </a:r>
          </a:p>
          <a:p>
            <a:pPr marL="457200" indent="-457200" algn="just">
              <a:buFontTx/>
              <a:buChar char="-"/>
            </a:pPr>
            <a:r>
              <a:rPr lang="es-ES" sz="3200" b="1" dirty="0" smtClean="0">
                <a:solidFill>
                  <a:srgbClr val="FFFF00"/>
                </a:solidFill>
              </a:rPr>
              <a:t>Intuir:</a:t>
            </a:r>
            <a:r>
              <a:rPr lang="es-ES" sz="3200" b="1" dirty="0" smtClean="0">
                <a:solidFill>
                  <a:schemeClr val="bg1"/>
                </a:solidFill>
              </a:rPr>
              <a:t> Conocimiento inmediato sobre los estímulos.</a:t>
            </a:r>
          </a:p>
          <a:p>
            <a:pPr marL="457200" indent="-457200" algn="just">
              <a:buFontTx/>
              <a:buChar char="-"/>
            </a:pPr>
            <a:r>
              <a:rPr lang="es-ES" sz="3200" b="1" dirty="0" smtClean="0">
                <a:solidFill>
                  <a:srgbClr val="FFFF00"/>
                </a:solidFill>
              </a:rPr>
              <a:t>Percibir:</a:t>
            </a:r>
            <a:r>
              <a:rPr lang="es-ES" sz="3200" b="1" dirty="0" smtClean="0">
                <a:solidFill>
                  <a:schemeClr val="bg1"/>
                </a:solidFill>
              </a:rPr>
              <a:t> Recibir información sensorial.</a:t>
            </a:r>
          </a:p>
          <a:p>
            <a:pPr marL="457200" indent="-457200" algn="just">
              <a:buFontTx/>
              <a:buChar char="-"/>
            </a:pPr>
            <a:endParaRPr lang="es-ES" sz="3200" b="1" dirty="0">
              <a:solidFill>
                <a:schemeClr val="bg1"/>
              </a:solidFill>
            </a:endParaRPr>
          </a:p>
          <a:p>
            <a:pPr algn="ctr"/>
            <a:r>
              <a:rPr lang="es-ES" sz="3200" b="1" dirty="0" smtClean="0">
                <a:solidFill>
                  <a:schemeClr val="bg1"/>
                </a:solidFill>
              </a:rPr>
              <a:t>Cada individuo tiene un énfasis en éstas 4 funciones.</a:t>
            </a:r>
            <a:endParaRPr lang="en-US" sz="3200" b="1" dirty="0">
              <a:solidFill>
                <a:schemeClr val="bg1"/>
              </a:solidFill>
            </a:endParaRPr>
          </a:p>
        </p:txBody>
      </p:sp>
    </p:spTree>
    <p:extLst>
      <p:ext uri="{BB962C8B-B14F-4D97-AF65-F5344CB8AC3E}">
        <p14:creationId xmlns:p14="http://schemas.microsoft.com/office/powerpoint/2010/main" val="413977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385186" y="634234"/>
            <a:ext cx="6246455" cy="646331"/>
          </a:xfrm>
          <a:prstGeom prst="rect">
            <a:avLst/>
          </a:prstGeom>
          <a:noFill/>
        </p:spPr>
        <p:txBody>
          <a:bodyPr wrap="none" lIns="91440" tIns="45720" rIns="91440" bIns="45720">
            <a:spAutoFit/>
          </a:bodyPr>
          <a:lstStyle/>
          <a:p>
            <a:pPr algn="ctr"/>
            <a:r>
              <a:rPr lang="es-ES" sz="3600" b="1" dirty="0" smtClean="0">
                <a:solidFill>
                  <a:schemeClr val="bg1"/>
                </a:solidFill>
              </a:rPr>
              <a:t>TEORIAS DE LA  PERSONALIDAD</a:t>
            </a:r>
          </a:p>
        </p:txBody>
      </p:sp>
      <p:sp>
        <p:nvSpPr>
          <p:cNvPr id="2" name="Rectángulo 1"/>
          <p:cNvSpPr/>
          <p:nvPr/>
        </p:nvSpPr>
        <p:spPr>
          <a:xfrm>
            <a:off x="413034" y="3545796"/>
            <a:ext cx="5682966" cy="584775"/>
          </a:xfrm>
          <a:prstGeom prst="rect">
            <a:avLst/>
          </a:prstGeom>
        </p:spPr>
        <p:txBody>
          <a:bodyPr wrap="none">
            <a:spAutoFit/>
          </a:bodyPr>
          <a:lstStyle/>
          <a:p>
            <a:r>
              <a:rPr lang="en-US" sz="3200" b="1" dirty="0" smtClean="0">
                <a:solidFill>
                  <a:srgbClr val="FFFF00"/>
                </a:solidFill>
              </a:rPr>
              <a:t>5.-Tipología de William Sheldon </a:t>
            </a:r>
            <a:endParaRPr lang="en-US" sz="3200" b="1" dirty="0">
              <a:solidFill>
                <a:srgbClr val="FFFF00"/>
              </a:solidFill>
            </a:endParaRPr>
          </a:p>
        </p:txBody>
      </p:sp>
      <p:sp>
        <p:nvSpPr>
          <p:cNvPr id="5" name="Rectángulo 4"/>
          <p:cNvSpPr/>
          <p:nvPr/>
        </p:nvSpPr>
        <p:spPr>
          <a:xfrm>
            <a:off x="413034" y="4617579"/>
            <a:ext cx="5594737" cy="584775"/>
          </a:xfrm>
          <a:prstGeom prst="rect">
            <a:avLst/>
          </a:prstGeom>
        </p:spPr>
        <p:txBody>
          <a:bodyPr wrap="none">
            <a:spAutoFit/>
          </a:bodyPr>
          <a:lstStyle/>
          <a:p>
            <a:r>
              <a:rPr lang="es-ES" sz="3200" b="1" dirty="0" smtClean="0">
                <a:solidFill>
                  <a:srgbClr val="FFFF00"/>
                </a:solidFill>
              </a:rPr>
              <a:t>6.-Tipología de Carl Gustav Jung</a:t>
            </a:r>
            <a:endParaRPr lang="en-US" sz="3200" b="1" dirty="0">
              <a:solidFill>
                <a:srgbClr val="FFFF00"/>
              </a:solidFill>
            </a:endParaRPr>
          </a:p>
        </p:txBody>
      </p:sp>
      <p:sp>
        <p:nvSpPr>
          <p:cNvPr id="6" name="Rectángulo 5"/>
          <p:cNvSpPr/>
          <p:nvPr/>
        </p:nvSpPr>
        <p:spPr>
          <a:xfrm>
            <a:off x="413034" y="5591596"/>
            <a:ext cx="5844870" cy="584775"/>
          </a:xfrm>
          <a:prstGeom prst="rect">
            <a:avLst/>
          </a:prstGeom>
        </p:spPr>
        <p:txBody>
          <a:bodyPr wrap="none">
            <a:spAutoFit/>
          </a:bodyPr>
          <a:lstStyle/>
          <a:p>
            <a:r>
              <a:rPr lang="es-ES" sz="3200" b="1" dirty="0" smtClean="0">
                <a:solidFill>
                  <a:srgbClr val="FFFF00"/>
                </a:solidFill>
              </a:rPr>
              <a:t>7.-Caracterología de Erich Fromm</a:t>
            </a:r>
            <a:endParaRPr lang="en-US" sz="3200" b="1" dirty="0">
              <a:solidFill>
                <a:srgbClr val="FFFF00"/>
              </a:solidFill>
            </a:endParaRPr>
          </a:p>
        </p:txBody>
      </p:sp>
      <p:sp>
        <p:nvSpPr>
          <p:cNvPr id="12" name="Rectángulo 11"/>
          <p:cNvSpPr/>
          <p:nvPr/>
        </p:nvSpPr>
        <p:spPr>
          <a:xfrm>
            <a:off x="385186" y="2136423"/>
            <a:ext cx="7496245" cy="1077218"/>
          </a:xfrm>
          <a:prstGeom prst="rect">
            <a:avLst/>
          </a:prstGeom>
        </p:spPr>
        <p:txBody>
          <a:bodyPr wrap="square">
            <a:spAutoFit/>
          </a:bodyPr>
          <a:lstStyle/>
          <a:p>
            <a:r>
              <a:rPr lang="es-ES" sz="3200" b="1" dirty="0" smtClean="0">
                <a:solidFill>
                  <a:srgbClr val="FFFF00"/>
                </a:solidFill>
              </a:rPr>
              <a:t>4.- Teoría de los cuatro humores</a:t>
            </a:r>
          </a:p>
          <a:p>
            <a:r>
              <a:rPr lang="es-ES" sz="3200" b="1" dirty="0" smtClean="0">
                <a:solidFill>
                  <a:srgbClr val="FFFF00"/>
                </a:solidFill>
              </a:rPr>
              <a:t>o humoral de Hipócrates de </a:t>
            </a:r>
            <a:r>
              <a:rPr lang="es-ES" sz="3200" b="1" dirty="0" err="1" smtClean="0">
                <a:solidFill>
                  <a:srgbClr val="FFFF00"/>
                </a:solidFill>
              </a:rPr>
              <a:t>Cos</a:t>
            </a:r>
            <a:endParaRPr lang="en-US" sz="3200" b="1" dirty="0">
              <a:solidFill>
                <a:srgbClr val="FFFF00"/>
              </a:solidFill>
            </a:endParaRPr>
          </a:p>
        </p:txBody>
      </p:sp>
    </p:spTree>
    <p:extLst>
      <p:ext uri="{BB962C8B-B14F-4D97-AF65-F5344CB8AC3E}">
        <p14:creationId xmlns:p14="http://schemas.microsoft.com/office/powerpoint/2010/main" val="2682257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756079" y="10510"/>
            <a:ext cx="6236594"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                  CARÁCTER</a:t>
            </a:r>
          </a:p>
          <a:p>
            <a:r>
              <a:rPr lang="en-US" b="1" dirty="0" smtClean="0">
                <a:solidFill>
                  <a:schemeClr val="bg1"/>
                </a:solidFill>
              </a:rPr>
              <a:t>        </a:t>
            </a:r>
            <a:endParaRPr lang="en-US" dirty="0">
              <a:solidFill>
                <a:schemeClr val="bg1"/>
              </a:solidFill>
            </a:endParaRPr>
          </a:p>
        </p:txBody>
      </p:sp>
      <p:sp>
        <p:nvSpPr>
          <p:cNvPr id="7" name="Rectángulo 6"/>
          <p:cNvSpPr/>
          <p:nvPr/>
        </p:nvSpPr>
        <p:spPr>
          <a:xfrm>
            <a:off x="0" y="3034653"/>
            <a:ext cx="2756079" cy="523220"/>
          </a:xfrm>
          <a:prstGeom prst="rect">
            <a:avLst/>
          </a:prstGeom>
        </p:spPr>
        <p:txBody>
          <a:bodyPr wrap="square">
            <a:spAutoFit/>
          </a:bodyPr>
          <a:lstStyle/>
          <a:p>
            <a:r>
              <a:rPr lang="en-US" sz="2800" b="1" dirty="0" smtClean="0">
                <a:solidFill>
                  <a:srgbClr val="FFFF00"/>
                </a:solidFill>
              </a:rPr>
              <a:t>INTROVERTIDO</a:t>
            </a:r>
            <a:endParaRPr lang="en-US" sz="2800" dirty="0">
              <a:solidFill>
                <a:schemeClr val="bg1"/>
              </a:solidFill>
            </a:endParaRPr>
          </a:p>
        </p:txBody>
      </p:sp>
      <p:sp>
        <p:nvSpPr>
          <p:cNvPr id="12" name="Abrir llave 11"/>
          <p:cNvSpPr/>
          <p:nvPr/>
        </p:nvSpPr>
        <p:spPr>
          <a:xfrm>
            <a:off x="2534179" y="849440"/>
            <a:ext cx="468995" cy="4893647"/>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Imagen 4"/>
          <p:cNvPicPr>
            <a:picLocks noChangeAspect="1"/>
          </p:cNvPicPr>
          <p:nvPr/>
        </p:nvPicPr>
        <p:blipFill>
          <a:blip r:embed="rId3"/>
          <a:stretch>
            <a:fillRect/>
          </a:stretch>
        </p:blipFill>
        <p:spPr>
          <a:xfrm>
            <a:off x="10241281" y="113922"/>
            <a:ext cx="1540410" cy="1471038"/>
          </a:xfrm>
          <a:prstGeom prst="rect">
            <a:avLst/>
          </a:prstGeom>
        </p:spPr>
      </p:pic>
      <p:sp>
        <p:nvSpPr>
          <p:cNvPr id="9" name="Rectángulo 8"/>
          <p:cNvSpPr/>
          <p:nvPr/>
        </p:nvSpPr>
        <p:spPr>
          <a:xfrm>
            <a:off x="2839959" y="849441"/>
            <a:ext cx="5243678" cy="4893647"/>
          </a:xfrm>
          <a:prstGeom prst="rect">
            <a:avLst/>
          </a:prstGeom>
        </p:spPr>
        <p:txBody>
          <a:bodyPr wrap="square">
            <a:spAutoFit/>
          </a:bodyPr>
          <a:lstStyle/>
          <a:p>
            <a:pPr algn="just"/>
            <a:r>
              <a:rPr lang="es-ES" sz="2800" b="1" dirty="0" smtClean="0">
                <a:solidFill>
                  <a:schemeClr val="bg1"/>
                </a:solidFill>
              </a:rPr>
              <a:t>Evita las relaciones interpersonales, prefiere los trabajos que le permitan estar en soledad; Se interesan por sí mismos, sus sentimientos y pensamientos y por lo tanto su comportamiento se basa en todo ello. No se preocupan por los efectos de sus acciones. Son rígidos y rutinarios, fácilmente </a:t>
            </a:r>
            <a:r>
              <a:rPr lang="es-ES" sz="3200" b="1" dirty="0" smtClean="0">
                <a:solidFill>
                  <a:schemeClr val="bg1"/>
                </a:solidFill>
              </a:rPr>
              <a:t>irritables. </a:t>
            </a:r>
            <a:r>
              <a:rPr lang="es-ES" sz="2800" b="1" dirty="0" smtClean="0">
                <a:solidFill>
                  <a:schemeClr val="bg1"/>
                </a:solidFill>
              </a:rPr>
              <a:t>Viven para sí</a:t>
            </a:r>
            <a:r>
              <a:rPr lang="es-E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37773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398962" y="200771"/>
            <a:ext cx="6236594"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                  CARÁCTER</a:t>
            </a:r>
          </a:p>
          <a:p>
            <a:r>
              <a:rPr lang="en-US" b="1" dirty="0" smtClean="0">
                <a:solidFill>
                  <a:schemeClr val="bg1"/>
                </a:solidFill>
              </a:rPr>
              <a:t>        </a:t>
            </a:r>
            <a:endParaRPr lang="en-US" dirty="0">
              <a:solidFill>
                <a:schemeClr val="bg1"/>
              </a:solidFill>
            </a:endParaRPr>
          </a:p>
        </p:txBody>
      </p:sp>
      <p:sp>
        <p:nvSpPr>
          <p:cNvPr id="7" name="Rectángulo 6"/>
          <p:cNvSpPr/>
          <p:nvPr/>
        </p:nvSpPr>
        <p:spPr>
          <a:xfrm>
            <a:off x="0" y="3566334"/>
            <a:ext cx="2756079" cy="461665"/>
          </a:xfrm>
          <a:prstGeom prst="rect">
            <a:avLst/>
          </a:prstGeom>
        </p:spPr>
        <p:txBody>
          <a:bodyPr wrap="square">
            <a:spAutoFit/>
          </a:bodyPr>
          <a:lstStyle/>
          <a:p>
            <a:r>
              <a:rPr lang="en-US" sz="2400" b="1" dirty="0" smtClean="0">
                <a:solidFill>
                  <a:srgbClr val="FFFF00"/>
                </a:solidFill>
              </a:rPr>
              <a:t>EXTROVERTIDO</a:t>
            </a:r>
            <a:endParaRPr lang="en-US" sz="2400" dirty="0">
              <a:solidFill>
                <a:schemeClr val="bg1"/>
              </a:solidFill>
            </a:endParaRPr>
          </a:p>
        </p:txBody>
      </p:sp>
      <p:sp>
        <p:nvSpPr>
          <p:cNvPr id="12" name="Abrir llave 11"/>
          <p:cNvSpPr/>
          <p:nvPr/>
        </p:nvSpPr>
        <p:spPr>
          <a:xfrm>
            <a:off x="2398962" y="1370568"/>
            <a:ext cx="468995" cy="4862066"/>
          </a:xfrm>
          <a:prstGeom prst="leftBrace">
            <a:avLst>
              <a:gd name="adj1" fmla="val 8333"/>
              <a:gd name="adj2" fmla="val 50232"/>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Imagen 4"/>
          <p:cNvPicPr>
            <a:picLocks noChangeAspect="1"/>
          </p:cNvPicPr>
          <p:nvPr/>
        </p:nvPicPr>
        <p:blipFill>
          <a:blip r:embed="rId3"/>
          <a:stretch>
            <a:fillRect/>
          </a:stretch>
        </p:blipFill>
        <p:spPr>
          <a:xfrm>
            <a:off x="10241281" y="113922"/>
            <a:ext cx="1540410" cy="1471038"/>
          </a:xfrm>
          <a:prstGeom prst="rect">
            <a:avLst/>
          </a:prstGeom>
        </p:spPr>
      </p:pic>
      <p:sp>
        <p:nvSpPr>
          <p:cNvPr id="9" name="Rectángulo 8"/>
          <p:cNvSpPr/>
          <p:nvPr/>
        </p:nvSpPr>
        <p:spPr>
          <a:xfrm>
            <a:off x="2809124" y="1353768"/>
            <a:ext cx="5274514" cy="5016758"/>
          </a:xfrm>
          <a:prstGeom prst="rect">
            <a:avLst/>
          </a:prstGeom>
        </p:spPr>
        <p:txBody>
          <a:bodyPr wrap="square">
            <a:spAutoFit/>
          </a:bodyPr>
          <a:lstStyle/>
          <a:p>
            <a:pPr algn="just"/>
            <a:r>
              <a:rPr lang="es-ES" sz="3200" b="1" dirty="0" smtClean="0">
                <a:solidFill>
                  <a:schemeClr val="bg1"/>
                </a:solidFill>
              </a:rPr>
              <a:t>Vive hacia afuera, es abierto y sociable; sus relaciones son superficiales pero abundantes y le gusta ser vistos y reconocidos; vierte mucho esfuerzo hacia los demás. Lo que realiza es en base a lo que los demás piensen de él y su ética y su moral es sobre lo que prevalece en el mundo.</a:t>
            </a:r>
            <a:endParaRPr lang="en-US" sz="3200" b="1" dirty="0">
              <a:solidFill>
                <a:schemeClr val="bg1"/>
              </a:solidFill>
            </a:endParaRPr>
          </a:p>
        </p:txBody>
      </p:sp>
    </p:spTree>
    <p:extLst>
      <p:ext uri="{BB962C8B-B14F-4D97-AF65-F5344CB8AC3E}">
        <p14:creationId xmlns:p14="http://schemas.microsoft.com/office/powerpoint/2010/main" val="1258252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761192" y="0"/>
            <a:ext cx="6236594" cy="1107996"/>
          </a:xfrm>
          <a:prstGeom prst="rect">
            <a:avLst/>
          </a:prstGeom>
        </p:spPr>
        <p:txBody>
          <a:bodyPr wrap="square">
            <a:spAutoFit/>
          </a:bodyPr>
          <a:lstStyle/>
          <a:p>
            <a:endParaRPr lang="en-US" b="1" dirty="0" smtClean="0">
              <a:solidFill>
                <a:schemeClr val="bg1"/>
              </a:solidFill>
            </a:endParaRPr>
          </a:p>
          <a:p>
            <a:r>
              <a:rPr lang="en-US" b="1" dirty="0" smtClean="0">
                <a:solidFill>
                  <a:schemeClr val="bg1"/>
                </a:solidFill>
              </a:rPr>
              <a:t>        </a:t>
            </a:r>
            <a:r>
              <a:rPr lang="en-US" sz="3000" b="1" dirty="0" smtClean="0">
                <a:solidFill>
                  <a:schemeClr val="bg1"/>
                </a:solidFill>
              </a:rPr>
              <a:t>                  CARÁCTER</a:t>
            </a:r>
          </a:p>
          <a:p>
            <a:r>
              <a:rPr lang="en-US" b="1" dirty="0" smtClean="0">
                <a:solidFill>
                  <a:schemeClr val="bg1"/>
                </a:solidFill>
              </a:rPr>
              <a:t>        </a:t>
            </a:r>
            <a:endParaRPr lang="en-US" dirty="0">
              <a:solidFill>
                <a:schemeClr val="bg1"/>
              </a:solidFill>
            </a:endParaRPr>
          </a:p>
        </p:txBody>
      </p:sp>
      <p:sp>
        <p:nvSpPr>
          <p:cNvPr id="7" name="Rectángulo 6"/>
          <p:cNvSpPr/>
          <p:nvPr/>
        </p:nvSpPr>
        <p:spPr>
          <a:xfrm>
            <a:off x="5113" y="2025732"/>
            <a:ext cx="2756079" cy="523220"/>
          </a:xfrm>
          <a:prstGeom prst="rect">
            <a:avLst/>
          </a:prstGeom>
        </p:spPr>
        <p:txBody>
          <a:bodyPr wrap="square">
            <a:spAutoFit/>
          </a:bodyPr>
          <a:lstStyle/>
          <a:p>
            <a:r>
              <a:rPr lang="en-US" sz="2800" b="1" dirty="0" smtClean="0">
                <a:solidFill>
                  <a:srgbClr val="FFFF00"/>
                </a:solidFill>
              </a:rPr>
              <a:t>AMBIVERSION</a:t>
            </a:r>
            <a:endParaRPr lang="en-US" sz="2800" dirty="0">
              <a:solidFill>
                <a:schemeClr val="bg1"/>
              </a:solidFill>
            </a:endParaRPr>
          </a:p>
        </p:txBody>
      </p:sp>
      <p:sp>
        <p:nvSpPr>
          <p:cNvPr id="12" name="Abrir llave 11"/>
          <p:cNvSpPr/>
          <p:nvPr/>
        </p:nvSpPr>
        <p:spPr>
          <a:xfrm>
            <a:off x="2618809" y="780450"/>
            <a:ext cx="468995" cy="3013784"/>
          </a:xfrm>
          <a:prstGeom prst="lef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Imagen 4"/>
          <p:cNvPicPr>
            <a:picLocks noChangeAspect="1"/>
          </p:cNvPicPr>
          <p:nvPr/>
        </p:nvPicPr>
        <p:blipFill>
          <a:blip r:embed="rId3"/>
          <a:stretch>
            <a:fillRect/>
          </a:stretch>
        </p:blipFill>
        <p:spPr>
          <a:xfrm>
            <a:off x="10241281" y="113922"/>
            <a:ext cx="1540410" cy="1471038"/>
          </a:xfrm>
          <a:prstGeom prst="rect">
            <a:avLst/>
          </a:prstGeom>
        </p:spPr>
      </p:pic>
      <p:sp>
        <p:nvSpPr>
          <p:cNvPr id="9" name="Rectángulo 8"/>
          <p:cNvSpPr/>
          <p:nvPr/>
        </p:nvSpPr>
        <p:spPr>
          <a:xfrm>
            <a:off x="2993669" y="780450"/>
            <a:ext cx="4989615" cy="3108543"/>
          </a:xfrm>
          <a:prstGeom prst="rect">
            <a:avLst/>
          </a:prstGeom>
        </p:spPr>
        <p:txBody>
          <a:bodyPr wrap="square">
            <a:spAutoFit/>
          </a:bodyPr>
          <a:lstStyle/>
          <a:p>
            <a:pPr algn="just"/>
            <a:r>
              <a:rPr lang="es-ES" sz="2800" b="1" dirty="0">
                <a:solidFill>
                  <a:schemeClr val="bg1"/>
                </a:solidFill>
              </a:rPr>
              <a:t>S</a:t>
            </a:r>
            <a:r>
              <a:rPr lang="es-ES" sz="2800" b="1" dirty="0" smtClean="0">
                <a:solidFill>
                  <a:schemeClr val="bg1"/>
                </a:solidFill>
              </a:rPr>
              <a:t>e encuentra en el punto medio de las versiones anteriores. Son capaces de aprovechar las fortalezas de los introvertidos y extrovertidos según sea necesario. Son adaptativos, flexibles y efectivos.</a:t>
            </a:r>
            <a:endParaRPr lang="en-US" sz="2800" b="1" dirty="0">
              <a:solidFill>
                <a:schemeClr val="bg1"/>
              </a:solidFill>
            </a:endParaRPr>
          </a:p>
        </p:txBody>
      </p:sp>
      <p:sp>
        <p:nvSpPr>
          <p:cNvPr id="2" name="CuadroTexto 1"/>
          <p:cNvSpPr txBox="1"/>
          <p:nvPr/>
        </p:nvSpPr>
        <p:spPr>
          <a:xfrm>
            <a:off x="126124" y="4002853"/>
            <a:ext cx="8008883" cy="2893100"/>
          </a:xfrm>
          <a:prstGeom prst="rect">
            <a:avLst/>
          </a:prstGeom>
          <a:noFill/>
        </p:spPr>
        <p:txBody>
          <a:bodyPr wrap="square" rtlCol="0">
            <a:spAutoFit/>
          </a:bodyPr>
          <a:lstStyle/>
          <a:p>
            <a:pPr algn="just"/>
            <a:r>
              <a:rPr lang="es-MX" sz="2600" dirty="0" smtClean="0">
                <a:solidFill>
                  <a:schemeClr val="bg1"/>
                </a:solidFill>
              </a:rPr>
              <a:t>El introvertido y extrovertido son los dos tipos principales de carácter que se relacionan con cada uno de las funciones psicológicas básicas obteniendo </a:t>
            </a:r>
            <a:r>
              <a:rPr lang="es-MX" sz="2600" dirty="0" smtClean="0">
                <a:solidFill>
                  <a:srgbClr val="FFFF00"/>
                </a:solidFill>
              </a:rPr>
              <a:t>8 tipos de personalidad:</a:t>
            </a:r>
            <a:r>
              <a:rPr lang="es-MX" sz="2600" dirty="0" smtClean="0">
                <a:solidFill>
                  <a:schemeClr val="bg1"/>
                </a:solidFill>
              </a:rPr>
              <a:t> Reflexiva extrovertida,  Reflexiva introvertida, Sentimental extrovertida, Sentimental introvertida, Perceptiva extrovertida, Perceptiva introvertida, Intuitiva introvertida e Intuitiva extrovertida.</a:t>
            </a:r>
            <a:endParaRPr lang="es-MX" sz="2600" dirty="0">
              <a:solidFill>
                <a:schemeClr val="bg1"/>
              </a:solidFill>
            </a:endParaRPr>
          </a:p>
        </p:txBody>
      </p:sp>
    </p:spTree>
    <p:extLst>
      <p:ext uri="{BB962C8B-B14F-4D97-AF65-F5344CB8AC3E}">
        <p14:creationId xmlns:p14="http://schemas.microsoft.com/office/powerpoint/2010/main" val="2777461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Llamada de nube 3"/>
          <p:cNvSpPr/>
          <p:nvPr/>
        </p:nvSpPr>
        <p:spPr>
          <a:xfrm>
            <a:off x="350520" y="115910"/>
            <a:ext cx="9759395" cy="875763"/>
          </a:xfrm>
          <a:prstGeom prst="cloudCallout">
            <a:avLst>
              <a:gd name="adj1" fmla="val 44672"/>
              <a:gd name="adj2" fmla="val 7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400" b="1" dirty="0" smtClean="0">
                <a:solidFill>
                  <a:schemeClr val="bg1"/>
                </a:solidFill>
              </a:rPr>
              <a:t>8.- Caracterología de Erich Fromm</a:t>
            </a:r>
            <a:endParaRPr lang="en-US" sz="3400" b="1" dirty="0">
              <a:solidFill>
                <a:schemeClr val="bg1"/>
              </a:solidFill>
            </a:endParaRPr>
          </a:p>
        </p:txBody>
      </p:sp>
      <p:sp>
        <p:nvSpPr>
          <p:cNvPr id="7" name="Rectángulo 6"/>
          <p:cNvSpPr/>
          <p:nvPr/>
        </p:nvSpPr>
        <p:spPr>
          <a:xfrm>
            <a:off x="1393915" y="1991946"/>
            <a:ext cx="2756079" cy="553998"/>
          </a:xfrm>
          <a:prstGeom prst="rect">
            <a:avLst/>
          </a:prstGeom>
        </p:spPr>
        <p:txBody>
          <a:bodyPr wrap="square">
            <a:spAutoFit/>
          </a:bodyPr>
          <a:lstStyle/>
          <a:p>
            <a:r>
              <a:rPr lang="es-ES" sz="3000" b="1" dirty="0" smtClean="0">
                <a:solidFill>
                  <a:srgbClr val="FFFF00"/>
                </a:solidFill>
              </a:rPr>
              <a:t>ASIMILACIÓN</a:t>
            </a:r>
            <a:endParaRPr lang="en-US" sz="3000" dirty="0">
              <a:solidFill>
                <a:schemeClr val="bg1"/>
              </a:solidFill>
            </a:endParaRPr>
          </a:p>
        </p:txBody>
      </p:sp>
      <p:sp>
        <p:nvSpPr>
          <p:cNvPr id="12" name="Abrir llave 11"/>
          <p:cNvSpPr/>
          <p:nvPr/>
        </p:nvSpPr>
        <p:spPr>
          <a:xfrm>
            <a:off x="4048753" y="1144815"/>
            <a:ext cx="378854" cy="2239043"/>
          </a:xfrm>
          <a:prstGeom prst="leftBrace">
            <a:avLst>
              <a:gd name="adj1" fmla="val 163358"/>
              <a:gd name="adj2" fmla="val 5000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ángulo 8"/>
          <p:cNvSpPr/>
          <p:nvPr/>
        </p:nvSpPr>
        <p:spPr>
          <a:xfrm>
            <a:off x="4453086" y="1044116"/>
            <a:ext cx="4580587" cy="2554545"/>
          </a:xfrm>
          <a:prstGeom prst="rect">
            <a:avLst/>
          </a:prstGeom>
        </p:spPr>
        <p:txBody>
          <a:bodyPr wrap="square">
            <a:spAutoFit/>
          </a:bodyPr>
          <a:lstStyle/>
          <a:p>
            <a:pPr algn="just"/>
            <a:r>
              <a:rPr lang="es-ES" sz="3200" b="1" dirty="0" smtClean="0">
                <a:solidFill>
                  <a:schemeClr val="bg1"/>
                </a:solidFill>
              </a:rPr>
              <a:t>- Receptor</a:t>
            </a:r>
          </a:p>
          <a:p>
            <a:pPr algn="just"/>
            <a:r>
              <a:rPr lang="es-ES" sz="3200" b="1" dirty="0" smtClean="0">
                <a:solidFill>
                  <a:schemeClr val="bg1"/>
                </a:solidFill>
              </a:rPr>
              <a:t> - Acumulador</a:t>
            </a:r>
          </a:p>
          <a:p>
            <a:pPr algn="just"/>
            <a:r>
              <a:rPr lang="es-ES" sz="3200" b="1" dirty="0" smtClean="0">
                <a:solidFill>
                  <a:schemeClr val="bg1"/>
                </a:solidFill>
              </a:rPr>
              <a:t> - Explotador</a:t>
            </a:r>
          </a:p>
          <a:p>
            <a:pPr algn="just"/>
            <a:r>
              <a:rPr lang="es-ES" sz="3200" b="1" dirty="0" smtClean="0">
                <a:solidFill>
                  <a:schemeClr val="bg1"/>
                </a:solidFill>
              </a:rPr>
              <a:t> - Mercantilista</a:t>
            </a:r>
          </a:p>
          <a:p>
            <a:pPr algn="just"/>
            <a:r>
              <a:rPr lang="es-ES" sz="3200" b="1" dirty="0" smtClean="0">
                <a:solidFill>
                  <a:srgbClr val="00B050"/>
                </a:solidFill>
              </a:rPr>
              <a:t> - Productivo</a:t>
            </a:r>
          </a:p>
        </p:txBody>
      </p:sp>
      <p:pic>
        <p:nvPicPr>
          <p:cNvPr id="2" name="Imagen 1"/>
          <p:cNvPicPr>
            <a:picLocks noChangeAspect="1"/>
          </p:cNvPicPr>
          <p:nvPr/>
        </p:nvPicPr>
        <p:blipFill>
          <a:blip r:embed="rId3"/>
          <a:stretch>
            <a:fillRect/>
          </a:stretch>
        </p:blipFill>
        <p:spPr>
          <a:xfrm>
            <a:off x="10582652" y="266923"/>
            <a:ext cx="1076190" cy="1380952"/>
          </a:xfrm>
          <a:prstGeom prst="rect">
            <a:avLst/>
          </a:prstGeom>
        </p:spPr>
      </p:pic>
      <p:sp>
        <p:nvSpPr>
          <p:cNvPr id="11" name="Rectángulo 10"/>
          <p:cNvSpPr/>
          <p:nvPr/>
        </p:nvSpPr>
        <p:spPr>
          <a:xfrm>
            <a:off x="752329" y="4897598"/>
            <a:ext cx="2756079" cy="553998"/>
          </a:xfrm>
          <a:prstGeom prst="rect">
            <a:avLst/>
          </a:prstGeom>
        </p:spPr>
        <p:txBody>
          <a:bodyPr wrap="square">
            <a:spAutoFit/>
          </a:bodyPr>
          <a:lstStyle/>
          <a:p>
            <a:r>
              <a:rPr lang="es-ES" sz="3000" b="1" dirty="0" smtClean="0">
                <a:solidFill>
                  <a:srgbClr val="FFFF00"/>
                </a:solidFill>
              </a:rPr>
              <a:t>SOCIALIZACIÓN</a:t>
            </a:r>
            <a:endParaRPr lang="en-US" sz="3000" dirty="0">
              <a:solidFill>
                <a:schemeClr val="bg1"/>
              </a:solidFill>
            </a:endParaRPr>
          </a:p>
        </p:txBody>
      </p:sp>
      <p:sp>
        <p:nvSpPr>
          <p:cNvPr id="13" name="Abrir llave 12"/>
          <p:cNvSpPr/>
          <p:nvPr/>
        </p:nvSpPr>
        <p:spPr>
          <a:xfrm>
            <a:off x="3705597" y="3787035"/>
            <a:ext cx="378854" cy="2775123"/>
          </a:xfrm>
          <a:prstGeom prst="leftBrace">
            <a:avLst>
              <a:gd name="adj1" fmla="val 163358"/>
              <a:gd name="adj2" fmla="val 5000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ángulo 13"/>
          <p:cNvSpPr/>
          <p:nvPr/>
        </p:nvSpPr>
        <p:spPr>
          <a:xfrm>
            <a:off x="4048753" y="3735977"/>
            <a:ext cx="4984920" cy="2554545"/>
          </a:xfrm>
          <a:prstGeom prst="rect">
            <a:avLst/>
          </a:prstGeom>
        </p:spPr>
        <p:txBody>
          <a:bodyPr wrap="square">
            <a:spAutoFit/>
          </a:bodyPr>
          <a:lstStyle/>
          <a:p>
            <a:pPr algn="just"/>
            <a:r>
              <a:rPr lang="es-ES" sz="3200" b="1" dirty="0" smtClean="0">
                <a:solidFill>
                  <a:schemeClr val="bg1"/>
                </a:solidFill>
              </a:rPr>
              <a:t>- Masoquismo</a:t>
            </a:r>
          </a:p>
          <a:p>
            <a:pPr algn="just"/>
            <a:r>
              <a:rPr lang="es-ES" sz="3200" b="1" dirty="0" smtClean="0">
                <a:solidFill>
                  <a:schemeClr val="bg1"/>
                </a:solidFill>
              </a:rPr>
              <a:t> - Sadismo</a:t>
            </a:r>
          </a:p>
          <a:p>
            <a:pPr algn="just"/>
            <a:r>
              <a:rPr lang="es-ES" sz="3200" b="1" dirty="0" smtClean="0">
                <a:solidFill>
                  <a:schemeClr val="bg1"/>
                </a:solidFill>
              </a:rPr>
              <a:t> -Conformación Automática</a:t>
            </a:r>
          </a:p>
          <a:p>
            <a:pPr algn="just"/>
            <a:r>
              <a:rPr lang="es-ES" sz="3200" b="1" dirty="0" smtClean="0">
                <a:solidFill>
                  <a:schemeClr val="bg1"/>
                </a:solidFill>
              </a:rPr>
              <a:t> - Destructividad</a:t>
            </a:r>
          </a:p>
          <a:p>
            <a:pPr algn="just"/>
            <a:r>
              <a:rPr lang="es-ES" sz="3200" b="1" dirty="0" smtClean="0">
                <a:solidFill>
                  <a:schemeClr val="bg1"/>
                </a:solidFill>
              </a:rPr>
              <a:t> - </a:t>
            </a:r>
            <a:r>
              <a:rPr lang="es-ES" sz="3200" b="1" dirty="0" smtClean="0">
                <a:solidFill>
                  <a:srgbClr val="00B050"/>
                </a:solidFill>
              </a:rPr>
              <a:t>Amor</a:t>
            </a:r>
          </a:p>
        </p:txBody>
      </p:sp>
    </p:spTree>
    <p:extLst>
      <p:ext uri="{BB962C8B-B14F-4D97-AF65-F5344CB8AC3E}">
        <p14:creationId xmlns:p14="http://schemas.microsoft.com/office/powerpoint/2010/main" val="486126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5"/>
            <a:ext cx="12192000" cy="6858000"/>
          </a:xfrm>
          <a:prstGeom prst="rect">
            <a:avLst/>
          </a:prstGeom>
        </p:spPr>
      </p:pic>
      <p:pic>
        <p:nvPicPr>
          <p:cNvPr id="2" name="Imagen 1"/>
          <p:cNvPicPr>
            <a:picLocks noChangeAspect="1"/>
          </p:cNvPicPr>
          <p:nvPr/>
        </p:nvPicPr>
        <p:blipFill>
          <a:blip r:embed="rId3"/>
          <a:stretch>
            <a:fillRect/>
          </a:stretch>
        </p:blipFill>
        <p:spPr>
          <a:xfrm>
            <a:off x="10582652" y="266923"/>
            <a:ext cx="1076190" cy="1380952"/>
          </a:xfrm>
          <a:prstGeom prst="rect">
            <a:avLst/>
          </a:prstGeom>
        </p:spPr>
      </p:pic>
      <p:sp>
        <p:nvSpPr>
          <p:cNvPr id="5" name="Rectángulo 4"/>
          <p:cNvSpPr/>
          <p:nvPr/>
        </p:nvSpPr>
        <p:spPr>
          <a:xfrm>
            <a:off x="350520" y="147935"/>
            <a:ext cx="9921240" cy="1569660"/>
          </a:xfrm>
          <a:prstGeom prst="rect">
            <a:avLst/>
          </a:prstGeom>
        </p:spPr>
        <p:txBody>
          <a:bodyPr wrap="square">
            <a:spAutoFit/>
          </a:bodyPr>
          <a:lstStyle/>
          <a:p>
            <a:pPr algn="just"/>
            <a:r>
              <a:rPr lang="es-ES" sz="3200" b="1" dirty="0" smtClean="0">
                <a:solidFill>
                  <a:schemeClr val="bg1"/>
                </a:solidFill>
              </a:rPr>
              <a:t>Para Fromm, el carácter se denomina según la forma en que la persona se relaciona con los objetos, con las demás personas y consigo mismo</a:t>
            </a:r>
            <a:endParaRPr lang="en-US" sz="3200" b="1" dirty="0">
              <a:solidFill>
                <a:schemeClr val="bg1"/>
              </a:solidFill>
            </a:endParaRPr>
          </a:p>
        </p:txBody>
      </p:sp>
      <p:sp>
        <p:nvSpPr>
          <p:cNvPr id="6" name="Rectángulo 5"/>
          <p:cNvSpPr/>
          <p:nvPr/>
        </p:nvSpPr>
        <p:spPr>
          <a:xfrm>
            <a:off x="350520" y="1717595"/>
            <a:ext cx="7833360" cy="1569660"/>
          </a:xfrm>
          <a:prstGeom prst="rect">
            <a:avLst/>
          </a:prstGeom>
        </p:spPr>
        <p:txBody>
          <a:bodyPr wrap="square">
            <a:spAutoFit/>
          </a:bodyPr>
          <a:lstStyle/>
          <a:p>
            <a:pPr algn="just"/>
            <a:r>
              <a:rPr lang="es-ES" sz="3200" b="1" u="sng" dirty="0" smtClean="0">
                <a:solidFill>
                  <a:srgbClr val="FFFF00"/>
                </a:solidFill>
              </a:rPr>
              <a:t>Asimilación.</a:t>
            </a:r>
          </a:p>
          <a:p>
            <a:pPr algn="just"/>
            <a:r>
              <a:rPr lang="es-ES" sz="3200" b="1" dirty="0" smtClean="0">
                <a:solidFill>
                  <a:schemeClr val="bg1"/>
                </a:solidFill>
              </a:rPr>
              <a:t>Es la forma en que las personas se relacionan con los objetos. Son 4 formas negativas:</a:t>
            </a:r>
            <a:endParaRPr lang="es-ES" sz="3200" b="1" dirty="0">
              <a:solidFill>
                <a:schemeClr val="bg1"/>
              </a:solidFill>
            </a:endParaRPr>
          </a:p>
        </p:txBody>
      </p:sp>
      <p:sp>
        <p:nvSpPr>
          <p:cNvPr id="10" name="Rectángulo 9"/>
          <p:cNvSpPr/>
          <p:nvPr/>
        </p:nvSpPr>
        <p:spPr>
          <a:xfrm>
            <a:off x="350520" y="3649289"/>
            <a:ext cx="7875872" cy="2862322"/>
          </a:xfrm>
          <a:prstGeom prst="rect">
            <a:avLst/>
          </a:prstGeom>
        </p:spPr>
        <p:txBody>
          <a:bodyPr wrap="square">
            <a:spAutoFit/>
          </a:bodyPr>
          <a:lstStyle/>
          <a:p>
            <a:pPr algn="just"/>
            <a:r>
              <a:rPr lang="es-ES" sz="3000" b="1" dirty="0" smtClean="0">
                <a:solidFill>
                  <a:schemeClr val="bg1"/>
                </a:solidFill>
              </a:rPr>
              <a:t>- </a:t>
            </a:r>
            <a:r>
              <a:rPr lang="es-ES" sz="3000" b="1" dirty="0" smtClean="0">
                <a:solidFill>
                  <a:srgbClr val="FF0000"/>
                </a:solidFill>
              </a:rPr>
              <a:t>Receptivo.- </a:t>
            </a:r>
            <a:r>
              <a:rPr lang="es-ES" sz="3000" b="1" dirty="0" smtClean="0">
                <a:solidFill>
                  <a:schemeClr val="bg1"/>
                </a:solidFill>
              </a:rPr>
              <a:t>Lo que desea o necesita para sus fines debe venir de fuentes externas, es pasivo, dependiente, busca protección, espera todo de los demás, se siente angustiado cuando ve peligrar su fuente de abastecimiento. Se basa en el esfuerzo ajeno y no es propio su progreso.</a:t>
            </a:r>
            <a:endParaRPr lang="en-US" sz="3000" b="1" dirty="0">
              <a:solidFill>
                <a:schemeClr val="bg1"/>
              </a:solidFill>
            </a:endParaRPr>
          </a:p>
        </p:txBody>
      </p:sp>
    </p:spTree>
    <p:extLst>
      <p:ext uri="{BB962C8B-B14F-4D97-AF65-F5344CB8AC3E}">
        <p14:creationId xmlns:p14="http://schemas.microsoft.com/office/powerpoint/2010/main" val="87030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5"/>
            <a:ext cx="12192000" cy="6858000"/>
          </a:xfrm>
          <a:prstGeom prst="rect">
            <a:avLst/>
          </a:prstGeom>
        </p:spPr>
      </p:pic>
      <p:pic>
        <p:nvPicPr>
          <p:cNvPr id="2" name="Imagen 1"/>
          <p:cNvPicPr>
            <a:picLocks noChangeAspect="1"/>
          </p:cNvPicPr>
          <p:nvPr/>
        </p:nvPicPr>
        <p:blipFill>
          <a:blip r:embed="rId3"/>
          <a:stretch>
            <a:fillRect/>
          </a:stretch>
        </p:blipFill>
        <p:spPr>
          <a:xfrm>
            <a:off x="10582652" y="266923"/>
            <a:ext cx="1076190" cy="1380952"/>
          </a:xfrm>
          <a:prstGeom prst="rect">
            <a:avLst/>
          </a:prstGeom>
        </p:spPr>
      </p:pic>
      <p:sp>
        <p:nvSpPr>
          <p:cNvPr id="10" name="Rectángulo 9"/>
          <p:cNvSpPr/>
          <p:nvPr/>
        </p:nvSpPr>
        <p:spPr>
          <a:xfrm>
            <a:off x="378450" y="266923"/>
            <a:ext cx="10204201" cy="2400657"/>
          </a:xfrm>
          <a:prstGeom prst="rect">
            <a:avLst/>
          </a:prstGeom>
        </p:spPr>
        <p:txBody>
          <a:bodyPr wrap="square">
            <a:spAutoFit/>
          </a:bodyPr>
          <a:lstStyle/>
          <a:p>
            <a:pPr algn="just"/>
            <a:r>
              <a:rPr lang="es-ES" sz="3000" b="1" dirty="0" smtClean="0">
                <a:solidFill>
                  <a:schemeClr val="bg1"/>
                </a:solidFill>
              </a:rPr>
              <a:t>- </a:t>
            </a:r>
            <a:r>
              <a:rPr lang="es-ES" sz="3000" b="1" dirty="0" smtClean="0">
                <a:solidFill>
                  <a:srgbClr val="FF0000"/>
                </a:solidFill>
              </a:rPr>
              <a:t>Explotador.- </a:t>
            </a:r>
            <a:r>
              <a:rPr lang="es-ES" sz="3000" b="1" dirty="0" smtClean="0">
                <a:solidFill>
                  <a:schemeClr val="bg1"/>
                </a:solidFill>
              </a:rPr>
              <a:t>Los medios para obtener las cosas del exterior son siempre por la fuerza o el engaño, goza despojando de ideas e iniciativas a los demás, es hostil y manipulador, celoso y envidioso, juzga a la gente por la utilidad que le puede reportar.</a:t>
            </a:r>
            <a:endParaRPr lang="en-US" sz="3000" b="1" dirty="0">
              <a:solidFill>
                <a:schemeClr val="bg1"/>
              </a:solidFill>
            </a:endParaRPr>
          </a:p>
        </p:txBody>
      </p:sp>
      <p:sp>
        <p:nvSpPr>
          <p:cNvPr id="4" name="Rectángulo 3"/>
          <p:cNvSpPr/>
          <p:nvPr/>
        </p:nvSpPr>
        <p:spPr>
          <a:xfrm>
            <a:off x="378450" y="2630716"/>
            <a:ext cx="8765550" cy="2400657"/>
          </a:xfrm>
          <a:prstGeom prst="rect">
            <a:avLst/>
          </a:prstGeom>
        </p:spPr>
        <p:txBody>
          <a:bodyPr wrap="square">
            <a:spAutoFit/>
          </a:bodyPr>
          <a:lstStyle/>
          <a:p>
            <a:pPr algn="just"/>
            <a:r>
              <a:rPr lang="es-ES" sz="3000" b="1" dirty="0" smtClean="0">
                <a:solidFill>
                  <a:schemeClr val="bg1"/>
                </a:solidFill>
              </a:rPr>
              <a:t>- </a:t>
            </a:r>
            <a:r>
              <a:rPr lang="es-ES" sz="3000" b="1" dirty="0" smtClean="0">
                <a:solidFill>
                  <a:srgbClr val="FF0000"/>
                </a:solidFill>
              </a:rPr>
              <a:t>Acumulador.- </a:t>
            </a:r>
            <a:r>
              <a:rPr lang="es-ES" sz="3000" b="1" dirty="0" smtClean="0">
                <a:solidFill>
                  <a:schemeClr val="bg1"/>
                </a:solidFill>
              </a:rPr>
              <a:t>Es avaro y miserable con su dinero, sus sentimientos son bajos, acumula conocimientos, aunque no puede ser creativo. Tiene poca fe en el futuro, aunque es ordenado y puntual, pero pedante y desconfiado.</a:t>
            </a:r>
            <a:endParaRPr lang="en-US" sz="3000" b="1" dirty="0">
              <a:solidFill>
                <a:schemeClr val="bg1"/>
              </a:solidFill>
            </a:endParaRPr>
          </a:p>
        </p:txBody>
      </p:sp>
      <p:sp>
        <p:nvSpPr>
          <p:cNvPr id="7" name="Rectángulo 6"/>
          <p:cNvSpPr/>
          <p:nvPr/>
        </p:nvSpPr>
        <p:spPr>
          <a:xfrm>
            <a:off x="378450" y="4919008"/>
            <a:ext cx="9359910" cy="1938992"/>
          </a:xfrm>
          <a:prstGeom prst="rect">
            <a:avLst/>
          </a:prstGeom>
        </p:spPr>
        <p:txBody>
          <a:bodyPr wrap="square">
            <a:spAutoFit/>
          </a:bodyPr>
          <a:lstStyle/>
          <a:p>
            <a:pPr algn="just"/>
            <a:r>
              <a:rPr lang="es-ES" dirty="0" smtClean="0">
                <a:solidFill>
                  <a:schemeClr val="bg1"/>
                </a:solidFill>
              </a:rPr>
              <a:t>-</a:t>
            </a:r>
            <a:r>
              <a:rPr lang="es-ES" sz="3000" b="1" dirty="0" smtClean="0">
                <a:solidFill>
                  <a:srgbClr val="FF0000"/>
                </a:solidFill>
              </a:rPr>
              <a:t>Mercantilista</a:t>
            </a:r>
            <a:r>
              <a:rPr lang="es-ES" sz="3000" dirty="0" smtClean="0">
                <a:solidFill>
                  <a:schemeClr val="bg1"/>
                </a:solidFill>
              </a:rPr>
              <a:t>.- Se adopta cómodamente a las expectativas de los demás, es oportunista y vacío, se percibe a sí mismo como un autómata (imitar a un ser animado) lo que le produce angustia. Busca obtener beneficio $.</a:t>
            </a:r>
            <a:endParaRPr lang="en-US" sz="3000" dirty="0">
              <a:solidFill>
                <a:schemeClr val="bg1"/>
              </a:solidFill>
            </a:endParaRPr>
          </a:p>
        </p:txBody>
      </p:sp>
    </p:spTree>
    <p:extLst>
      <p:ext uri="{BB962C8B-B14F-4D97-AF65-F5344CB8AC3E}">
        <p14:creationId xmlns:p14="http://schemas.microsoft.com/office/powerpoint/2010/main" val="445658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5"/>
            <a:ext cx="12192000" cy="6858000"/>
          </a:xfrm>
          <a:prstGeom prst="rect">
            <a:avLst/>
          </a:prstGeom>
        </p:spPr>
      </p:pic>
      <p:pic>
        <p:nvPicPr>
          <p:cNvPr id="2" name="Imagen 1"/>
          <p:cNvPicPr>
            <a:picLocks noChangeAspect="1"/>
          </p:cNvPicPr>
          <p:nvPr/>
        </p:nvPicPr>
        <p:blipFill>
          <a:blip r:embed="rId3"/>
          <a:stretch>
            <a:fillRect/>
          </a:stretch>
        </p:blipFill>
        <p:spPr>
          <a:xfrm>
            <a:off x="10582652" y="266923"/>
            <a:ext cx="1076190" cy="1380952"/>
          </a:xfrm>
          <a:prstGeom prst="rect">
            <a:avLst/>
          </a:prstGeom>
        </p:spPr>
      </p:pic>
      <p:sp>
        <p:nvSpPr>
          <p:cNvPr id="5" name="Rectángulo 4"/>
          <p:cNvSpPr/>
          <p:nvPr/>
        </p:nvSpPr>
        <p:spPr>
          <a:xfrm>
            <a:off x="329523" y="1428708"/>
            <a:ext cx="7924800" cy="4031873"/>
          </a:xfrm>
          <a:prstGeom prst="rect">
            <a:avLst/>
          </a:prstGeom>
        </p:spPr>
        <p:txBody>
          <a:bodyPr wrap="square">
            <a:spAutoFit/>
          </a:bodyPr>
          <a:lstStyle/>
          <a:p>
            <a:pPr algn="just"/>
            <a:r>
              <a:rPr lang="es-ES" sz="3200" b="1" dirty="0" smtClean="0">
                <a:solidFill>
                  <a:schemeClr val="bg1"/>
                </a:solidFill>
              </a:rPr>
              <a:t>Es una forma Positiva:</a:t>
            </a:r>
          </a:p>
          <a:p>
            <a:pPr algn="just"/>
            <a:endParaRPr lang="es-ES" sz="3200" b="1" dirty="0" smtClean="0">
              <a:solidFill>
                <a:schemeClr val="bg1"/>
              </a:solidFill>
            </a:endParaRPr>
          </a:p>
          <a:p>
            <a:pPr algn="just"/>
            <a:r>
              <a:rPr lang="es-ES" sz="3200" b="1" dirty="0" smtClean="0">
                <a:solidFill>
                  <a:schemeClr val="bg1"/>
                </a:solidFill>
              </a:rPr>
              <a:t>- </a:t>
            </a:r>
            <a:r>
              <a:rPr lang="es-ES" sz="3200" b="1" dirty="0" smtClean="0">
                <a:solidFill>
                  <a:srgbClr val="FF0000"/>
                </a:solidFill>
              </a:rPr>
              <a:t>Productividad.- </a:t>
            </a:r>
            <a:r>
              <a:rPr lang="es-ES" sz="3200" b="1" dirty="0" smtClean="0">
                <a:solidFill>
                  <a:schemeClr val="bg1"/>
                </a:solidFill>
              </a:rPr>
              <a:t>Transforma lo material utilizando todas sus potencialidades, también emplea esas potencialidades en las relaciones que lleva con los demás y consigo mismo, es capaz de ser autónomo y a la vez vincularse íntimamente con los demás.</a:t>
            </a:r>
          </a:p>
        </p:txBody>
      </p:sp>
    </p:spTree>
    <p:extLst>
      <p:ext uri="{BB962C8B-B14F-4D97-AF65-F5344CB8AC3E}">
        <p14:creationId xmlns:p14="http://schemas.microsoft.com/office/powerpoint/2010/main" val="3730831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5"/>
            <a:ext cx="12192000" cy="6858000"/>
          </a:xfrm>
          <a:prstGeom prst="rect">
            <a:avLst/>
          </a:prstGeom>
        </p:spPr>
      </p:pic>
      <p:pic>
        <p:nvPicPr>
          <p:cNvPr id="2" name="Imagen 1"/>
          <p:cNvPicPr>
            <a:picLocks noChangeAspect="1"/>
          </p:cNvPicPr>
          <p:nvPr/>
        </p:nvPicPr>
        <p:blipFill>
          <a:blip r:embed="rId3"/>
          <a:stretch>
            <a:fillRect/>
          </a:stretch>
        </p:blipFill>
        <p:spPr>
          <a:xfrm>
            <a:off x="10582652" y="266923"/>
            <a:ext cx="1076190" cy="1380952"/>
          </a:xfrm>
          <a:prstGeom prst="rect">
            <a:avLst/>
          </a:prstGeom>
        </p:spPr>
      </p:pic>
      <p:sp>
        <p:nvSpPr>
          <p:cNvPr id="5" name="Rectángulo 4"/>
          <p:cNvSpPr/>
          <p:nvPr/>
        </p:nvSpPr>
        <p:spPr>
          <a:xfrm>
            <a:off x="329522" y="15645"/>
            <a:ext cx="10003197" cy="2292935"/>
          </a:xfrm>
          <a:prstGeom prst="rect">
            <a:avLst/>
          </a:prstGeom>
        </p:spPr>
        <p:txBody>
          <a:bodyPr wrap="square">
            <a:spAutoFit/>
          </a:bodyPr>
          <a:lstStyle/>
          <a:p>
            <a:pPr algn="just"/>
            <a:r>
              <a:rPr lang="es-ES" sz="3200" b="1" u="sng" dirty="0" smtClean="0">
                <a:solidFill>
                  <a:srgbClr val="FFFF00"/>
                </a:solidFill>
              </a:rPr>
              <a:t>Socialización.</a:t>
            </a:r>
          </a:p>
          <a:p>
            <a:pPr algn="just"/>
            <a:endParaRPr lang="es-ES" sz="1500" b="1" dirty="0" smtClean="0">
              <a:solidFill>
                <a:schemeClr val="bg1"/>
              </a:solidFill>
            </a:endParaRPr>
          </a:p>
          <a:p>
            <a:pPr algn="just"/>
            <a:r>
              <a:rPr lang="es-ES" sz="3200" b="1" dirty="0" smtClean="0">
                <a:solidFill>
                  <a:schemeClr val="bg1"/>
                </a:solidFill>
              </a:rPr>
              <a:t>Es la forma en que las personas se relacionan con las demás personas y consigo mismo. Son las 4 formas negativas.</a:t>
            </a:r>
          </a:p>
        </p:txBody>
      </p:sp>
      <p:sp>
        <p:nvSpPr>
          <p:cNvPr id="4" name="Rectángulo 3"/>
          <p:cNvSpPr/>
          <p:nvPr/>
        </p:nvSpPr>
        <p:spPr>
          <a:xfrm>
            <a:off x="603143" y="2927169"/>
            <a:ext cx="7108297" cy="2862322"/>
          </a:xfrm>
          <a:prstGeom prst="rect">
            <a:avLst/>
          </a:prstGeom>
        </p:spPr>
        <p:txBody>
          <a:bodyPr wrap="square">
            <a:spAutoFit/>
          </a:bodyPr>
          <a:lstStyle/>
          <a:p>
            <a:pPr algn="just"/>
            <a:r>
              <a:rPr lang="es-ES" sz="3000" dirty="0" smtClean="0">
                <a:solidFill>
                  <a:schemeClr val="bg1"/>
                </a:solidFill>
              </a:rPr>
              <a:t>- </a:t>
            </a:r>
            <a:r>
              <a:rPr lang="es-ES" sz="3000" b="1" dirty="0" smtClean="0">
                <a:solidFill>
                  <a:srgbClr val="FF0000"/>
                </a:solidFill>
              </a:rPr>
              <a:t>Masoquismo.- </a:t>
            </a:r>
            <a:r>
              <a:rPr lang="es-ES" sz="3000" dirty="0" smtClean="0">
                <a:solidFill>
                  <a:schemeClr val="bg1"/>
                </a:solidFill>
              </a:rPr>
              <a:t>I</a:t>
            </a:r>
            <a:r>
              <a:rPr lang="es-ES" sz="3000" b="1" dirty="0" smtClean="0">
                <a:solidFill>
                  <a:schemeClr val="bg1"/>
                </a:solidFill>
              </a:rPr>
              <a:t>mpulso a sentirse insignificante e inferior; dependiente, produciéndole angustia esa dependencia y falta de libertad. Esta tendencia masoquista se racionaliza frecuentemente como amor, lealtad, devoción, etc.</a:t>
            </a:r>
            <a:endParaRPr lang="en-US" sz="3000" b="1" dirty="0">
              <a:solidFill>
                <a:schemeClr val="bg1"/>
              </a:solidFill>
            </a:endParaRPr>
          </a:p>
        </p:txBody>
      </p:sp>
    </p:spTree>
    <p:extLst>
      <p:ext uri="{BB962C8B-B14F-4D97-AF65-F5344CB8AC3E}">
        <p14:creationId xmlns:p14="http://schemas.microsoft.com/office/powerpoint/2010/main" val="23009144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5"/>
            <a:ext cx="12192000" cy="6858000"/>
          </a:xfrm>
          <a:prstGeom prst="rect">
            <a:avLst/>
          </a:prstGeom>
        </p:spPr>
      </p:pic>
      <p:pic>
        <p:nvPicPr>
          <p:cNvPr id="2" name="Imagen 1"/>
          <p:cNvPicPr>
            <a:picLocks noChangeAspect="1"/>
          </p:cNvPicPr>
          <p:nvPr/>
        </p:nvPicPr>
        <p:blipFill>
          <a:blip r:embed="rId3"/>
          <a:stretch>
            <a:fillRect/>
          </a:stretch>
        </p:blipFill>
        <p:spPr>
          <a:xfrm>
            <a:off x="10582652" y="266923"/>
            <a:ext cx="1076190" cy="1380952"/>
          </a:xfrm>
          <a:prstGeom prst="rect">
            <a:avLst/>
          </a:prstGeom>
        </p:spPr>
      </p:pic>
      <p:sp>
        <p:nvSpPr>
          <p:cNvPr id="5" name="Rectángulo 4"/>
          <p:cNvSpPr/>
          <p:nvPr/>
        </p:nvSpPr>
        <p:spPr>
          <a:xfrm>
            <a:off x="329522" y="266923"/>
            <a:ext cx="9719971" cy="3046988"/>
          </a:xfrm>
          <a:prstGeom prst="rect">
            <a:avLst/>
          </a:prstGeom>
        </p:spPr>
        <p:txBody>
          <a:bodyPr wrap="square">
            <a:spAutoFit/>
          </a:bodyPr>
          <a:lstStyle/>
          <a:p>
            <a:pPr algn="just"/>
            <a:r>
              <a:rPr lang="es-ES" sz="3200" b="1" dirty="0" smtClean="0">
                <a:solidFill>
                  <a:schemeClr val="bg1"/>
                </a:solidFill>
              </a:rPr>
              <a:t>- </a:t>
            </a:r>
            <a:r>
              <a:rPr lang="es-ES" sz="3200" b="1" dirty="0" smtClean="0">
                <a:solidFill>
                  <a:srgbClr val="FF0000"/>
                </a:solidFill>
              </a:rPr>
              <a:t>Sadismo.- </a:t>
            </a:r>
            <a:r>
              <a:rPr lang="es-ES" sz="3200" b="1" dirty="0" smtClean="0">
                <a:solidFill>
                  <a:schemeClr val="bg1"/>
                </a:solidFill>
              </a:rPr>
              <a:t>Gobierna a los demás, los explota, roba y hace sufrir a los demás física o mentalmente. Su meta, lastimar, humillar y hacer sentir a los demás pequeños y miserables. Imposible </a:t>
            </a:r>
            <a:r>
              <a:rPr lang="es-ES" sz="3200" b="1" dirty="0" smtClean="0">
                <a:solidFill>
                  <a:schemeClr val="bg1"/>
                </a:solidFill>
              </a:rPr>
              <a:t>su </a:t>
            </a:r>
            <a:r>
              <a:rPr lang="es-ES" sz="3200" b="1" dirty="0" smtClean="0">
                <a:solidFill>
                  <a:schemeClr val="bg1"/>
                </a:solidFill>
              </a:rPr>
              <a:t>relación autónoma con los demás siendo de tipo simbióticas.</a:t>
            </a:r>
          </a:p>
          <a:p>
            <a:pPr algn="just"/>
            <a:endParaRPr lang="es-ES" sz="3200" b="1" dirty="0" smtClean="0">
              <a:solidFill>
                <a:schemeClr val="bg1"/>
              </a:solidFill>
            </a:endParaRPr>
          </a:p>
        </p:txBody>
      </p:sp>
      <p:sp>
        <p:nvSpPr>
          <p:cNvPr id="4" name="Rectángulo 3"/>
          <p:cNvSpPr/>
          <p:nvPr/>
        </p:nvSpPr>
        <p:spPr>
          <a:xfrm>
            <a:off x="329522" y="2711726"/>
            <a:ext cx="8570638" cy="1477328"/>
          </a:xfrm>
          <a:prstGeom prst="rect">
            <a:avLst/>
          </a:prstGeom>
        </p:spPr>
        <p:txBody>
          <a:bodyPr wrap="square">
            <a:spAutoFit/>
          </a:bodyPr>
          <a:lstStyle/>
          <a:p>
            <a:pPr algn="just"/>
            <a:r>
              <a:rPr lang="es-ES" sz="3000" b="1" dirty="0" smtClean="0">
                <a:solidFill>
                  <a:schemeClr val="bg1"/>
                </a:solidFill>
              </a:rPr>
              <a:t>- </a:t>
            </a:r>
            <a:r>
              <a:rPr lang="es-ES" sz="3000" b="1" dirty="0" smtClean="0">
                <a:solidFill>
                  <a:srgbClr val="FF0000"/>
                </a:solidFill>
              </a:rPr>
              <a:t>Conformación automática</a:t>
            </a:r>
            <a:r>
              <a:rPr lang="es-ES" sz="3000" b="1" dirty="0" smtClean="0">
                <a:solidFill>
                  <a:schemeClr val="bg1"/>
                </a:solidFill>
              </a:rPr>
              <a:t>.- Siente, piensa y actúa como los demás. Su YO es la suma de las expectativas de los demás.</a:t>
            </a:r>
            <a:endParaRPr lang="en-US" sz="3000" b="1" dirty="0">
              <a:solidFill>
                <a:schemeClr val="bg1"/>
              </a:solidFill>
            </a:endParaRPr>
          </a:p>
        </p:txBody>
      </p:sp>
      <p:sp>
        <p:nvSpPr>
          <p:cNvPr id="6" name="Rectángulo 5"/>
          <p:cNvSpPr/>
          <p:nvPr/>
        </p:nvSpPr>
        <p:spPr>
          <a:xfrm>
            <a:off x="213360" y="4139808"/>
            <a:ext cx="9555480" cy="2400657"/>
          </a:xfrm>
          <a:prstGeom prst="rect">
            <a:avLst/>
          </a:prstGeom>
        </p:spPr>
        <p:txBody>
          <a:bodyPr wrap="square">
            <a:spAutoFit/>
          </a:bodyPr>
          <a:lstStyle/>
          <a:p>
            <a:pPr algn="just"/>
            <a:r>
              <a:rPr lang="es-ES" sz="3000" b="1" dirty="0" smtClean="0">
                <a:solidFill>
                  <a:schemeClr val="bg1"/>
                </a:solidFill>
              </a:rPr>
              <a:t>- </a:t>
            </a:r>
            <a:r>
              <a:rPr lang="es-ES" sz="3000" b="1" dirty="0" smtClean="0">
                <a:solidFill>
                  <a:srgbClr val="FF0000"/>
                </a:solidFill>
              </a:rPr>
              <a:t>Destructividad</a:t>
            </a:r>
            <a:r>
              <a:rPr lang="es-ES" sz="3000" b="1" dirty="0" smtClean="0">
                <a:solidFill>
                  <a:schemeClr val="bg1"/>
                </a:solidFill>
              </a:rPr>
              <a:t>.- No domina ni somete, solo destruye a personas u objetos. Su meta es anular cualquier amenaza. Tiene su base en sentimientos de impotencia y aislamiento. Suele racionalizarse como amor, conciencia, patriotismo, etc. al servicio de su reafirmación.</a:t>
            </a:r>
            <a:endParaRPr lang="en-US" sz="3000" b="1" dirty="0">
              <a:solidFill>
                <a:schemeClr val="bg1"/>
              </a:solidFill>
            </a:endParaRPr>
          </a:p>
        </p:txBody>
      </p:sp>
    </p:spTree>
    <p:extLst>
      <p:ext uri="{BB962C8B-B14F-4D97-AF65-F5344CB8AC3E}">
        <p14:creationId xmlns:p14="http://schemas.microsoft.com/office/powerpoint/2010/main" val="3283603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90823" y="634234"/>
            <a:ext cx="4835171" cy="646331"/>
          </a:xfrm>
          <a:prstGeom prst="rect">
            <a:avLst/>
          </a:prstGeom>
          <a:noFill/>
        </p:spPr>
        <p:txBody>
          <a:bodyPr wrap="none" lIns="91440" tIns="45720" rIns="91440" bIns="45720">
            <a:spAutoFit/>
          </a:bodyPr>
          <a:lstStyle/>
          <a:p>
            <a:pPr algn="ctr"/>
            <a:r>
              <a:rPr lang="es-ES" sz="3600" b="1" dirty="0" smtClean="0">
                <a:solidFill>
                  <a:schemeClr val="bg1"/>
                </a:solidFill>
              </a:rPr>
              <a:t>Mecanismos de Defensa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5"/>
            <a:ext cx="12192000" cy="6858000"/>
          </a:xfrm>
          <a:prstGeom prst="rect">
            <a:avLst/>
          </a:prstGeom>
        </p:spPr>
      </p:pic>
      <p:pic>
        <p:nvPicPr>
          <p:cNvPr id="2" name="Imagen 1"/>
          <p:cNvPicPr>
            <a:picLocks noChangeAspect="1"/>
          </p:cNvPicPr>
          <p:nvPr/>
        </p:nvPicPr>
        <p:blipFill>
          <a:blip r:embed="rId3"/>
          <a:stretch>
            <a:fillRect/>
          </a:stretch>
        </p:blipFill>
        <p:spPr>
          <a:xfrm>
            <a:off x="10582652" y="266923"/>
            <a:ext cx="1076190" cy="1380952"/>
          </a:xfrm>
          <a:prstGeom prst="rect">
            <a:avLst/>
          </a:prstGeom>
        </p:spPr>
      </p:pic>
      <p:sp>
        <p:nvSpPr>
          <p:cNvPr id="5" name="Rectángulo 4"/>
          <p:cNvSpPr/>
          <p:nvPr/>
        </p:nvSpPr>
        <p:spPr>
          <a:xfrm>
            <a:off x="552365" y="1647875"/>
            <a:ext cx="7701958" cy="4031873"/>
          </a:xfrm>
          <a:prstGeom prst="rect">
            <a:avLst/>
          </a:prstGeom>
        </p:spPr>
        <p:txBody>
          <a:bodyPr wrap="square">
            <a:spAutoFit/>
          </a:bodyPr>
          <a:lstStyle/>
          <a:p>
            <a:pPr algn="just"/>
            <a:r>
              <a:rPr lang="es-ES" sz="3200" b="1" dirty="0" smtClean="0">
                <a:solidFill>
                  <a:schemeClr val="bg1"/>
                </a:solidFill>
              </a:rPr>
              <a:t>Es una forma Positiva:</a:t>
            </a:r>
          </a:p>
          <a:p>
            <a:pPr algn="just"/>
            <a:endParaRPr lang="es-ES" sz="3200" b="1" dirty="0" smtClean="0">
              <a:solidFill>
                <a:schemeClr val="bg1"/>
              </a:solidFill>
            </a:endParaRPr>
          </a:p>
          <a:p>
            <a:pPr algn="just"/>
            <a:r>
              <a:rPr lang="es-ES" sz="3200" b="1" dirty="0" smtClean="0">
                <a:solidFill>
                  <a:schemeClr val="bg1"/>
                </a:solidFill>
              </a:rPr>
              <a:t>- </a:t>
            </a:r>
            <a:r>
              <a:rPr lang="es-ES" sz="3200" b="1" dirty="0" smtClean="0">
                <a:solidFill>
                  <a:srgbClr val="FF0000"/>
                </a:solidFill>
              </a:rPr>
              <a:t>Amor.- </a:t>
            </a:r>
            <a:r>
              <a:rPr lang="es-ES" sz="3200" b="1" dirty="0" smtClean="0">
                <a:solidFill>
                  <a:schemeClr val="bg1"/>
                </a:solidFill>
              </a:rPr>
              <a:t>Es la respuesta a los problemas; es un arte y una técnica que debe dominarse; implica cuidado, responsabilidad, respeto</a:t>
            </a:r>
            <a:r>
              <a:rPr lang="es-ES" sz="3200" b="1" dirty="0">
                <a:solidFill>
                  <a:schemeClr val="bg1"/>
                </a:solidFill>
              </a:rPr>
              <a:t> </a:t>
            </a:r>
            <a:r>
              <a:rPr lang="es-ES" sz="3200" b="1" dirty="0" smtClean="0">
                <a:solidFill>
                  <a:schemeClr val="bg1"/>
                </a:solidFill>
              </a:rPr>
              <a:t>y conocimiento en un marco de interdependencia.  Libro: El arte de amar.</a:t>
            </a:r>
          </a:p>
          <a:p>
            <a:pPr algn="just"/>
            <a:endParaRPr lang="es-ES" sz="3200" b="1" dirty="0" smtClean="0">
              <a:solidFill>
                <a:schemeClr val="bg1"/>
              </a:solidFill>
            </a:endParaRPr>
          </a:p>
        </p:txBody>
      </p:sp>
    </p:spTree>
    <p:extLst>
      <p:ext uri="{BB962C8B-B14F-4D97-AF65-F5344CB8AC3E}">
        <p14:creationId xmlns:p14="http://schemas.microsoft.com/office/powerpoint/2010/main" val="1720573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437278" y="634234"/>
            <a:ext cx="6142259" cy="646331"/>
          </a:xfrm>
          <a:prstGeom prst="rect">
            <a:avLst/>
          </a:prstGeom>
          <a:noFill/>
        </p:spPr>
        <p:txBody>
          <a:bodyPr wrap="none" lIns="91440" tIns="45720" rIns="91440" bIns="45720">
            <a:spAutoFit/>
          </a:bodyPr>
          <a:lstStyle/>
          <a:p>
            <a:pPr algn="ctr"/>
            <a:r>
              <a:rPr lang="es-ES" sz="3600" b="1" dirty="0" smtClean="0">
                <a:solidFill>
                  <a:schemeClr val="bg1"/>
                </a:solidFill>
              </a:rPr>
              <a:t>TEORÍAS DE LA PERSONALIDAD</a:t>
            </a:r>
            <a:endParaRPr lang="es-ES" sz="3600" b="1" cap="none" spc="0" dirty="0">
              <a:ln w="0"/>
              <a:solidFill>
                <a:schemeClr val="bg1"/>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3"/>
          <a:stretch>
            <a:fillRect/>
          </a:stretch>
        </p:blipFill>
        <p:spPr>
          <a:xfrm>
            <a:off x="322969" y="1863932"/>
            <a:ext cx="1152381" cy="1580952"/>
          </a:xfrm>
          <a:prstGeom prst="rect">
            <a:avLst/>
          </a:prstGeom>
        </p:spPr>
      </p:pic>
      <p:sp>
        <p:nvSpPr>
          <p:cNvPr id="3" name="Rectángulo 2"/>
          <p:cNvSpPr/>
          <p:nvPr/>
        </p:nvSpPr>
        <p:spPr>
          <a:xfrm>
            <a:off x="1458619" y="2064551"/>
            <a:ext cx="5167377" cy="615553"/>
          </a:xfrm>
          <a:prstGeom prst="rect">
            <a:avLst/>
          </a:prstGeom>
        </p:spPr>
        <p:txBody>
          <a:bodyPr wrap="none">
            <a:spAutoFit/>
          </a:bodyPr>
          <a:lstStyle/>
          <a:p>
            <a:r>
              <a:rPr lang="en-US" sz="3400" b="1" u="sng" dirty="0" smtClean="0">
                <a:solidFill>
                  <a:srgbClr val="FFFF00"/>
                </a:solidFill>
              </a:rPr>
              <a:t>1.-Perspectiva </a:t>
            </a:r>
            <a:r>
              <a:rPr lang="en-US" sz="3400" b="1" u="sng" dirty="0" err="1" smtClean="0">
                <a:solidFill>
                  <a:srgbClr val="FFFF00"/>
                </a:solidFill>
              </a:rPr>
              <a:t>Psicoanalista</a:t>
            </a:r>
            <a:endParaRPr lang="en-US" sz="3400" b="1" u="sng" dirty="0">
              <a:solidFill>
                <a:srgbClr val="FFFF00"/>
              </a:solidFill>
            </a:endParaRPr>
          </a:p>
        </p:txBody>
      </p:sp>
      <p:sp>
        <p:nvSpPr>
          <p:cNvPr id="5" name="Rectángulo 4"/>
          <p:cNvSpPr/>
          <p:nvPr/>
        </p:nvSpPr>
        <p:spPr>
          <a:xfrm>
            <a:off x="1519578" y="2854488"/>
            <a:ext cx="8965541" cy="1077218"/>
          </a:xfrm>
          <a:prstGeom prst="rect">
            <a:avLst/>
          </a:prstGeom>
        </p:spPr>
        <p:txBody>
          <a:bodyPr wrap="square">
            <a:spAutoFit/>
          </a:bodyPr>
          <a:lstStyle/>
          <a:p>
            <a:r>
              <a:rPr lang="es-ES" sz="3200" b="1" dirty="0" smtClean="0">
                <a:solidFill>
                  <a:schemeClr val="bg1"/>
                </a:solidFill>
              </a:rPr>
              <a:t>Sigmund Freud (1856-1939), Freud vivió en la época victoriana marcada por la represión sexual.</a:t>
            </a:r>
            <a:endParaRPr lang="en-US" sz="3200" b="1" dirty="0">
              <a:solidFill>
                <a:schemeClr val="bg1"/>
              </a:solidFill>
            </a:endParaRPr>
          </a:p>
        </p:txBody>
      </p:sp>
      <p:sp>
        <p:nvSpPr>
          <p:cNvPr id="6" name="Rectángulo 5"/>
          <p:cNvSpPr/>
          <p:nvPr/>
        </p:nvSpPr>
        <p:spPr>
          <a:xfrm>
            <a:off x="322968" y="3917525"/>
            <a:ext cx="9765911" cy="2554545"/>
          </a:xfrm>
          <a:prstGeom prst="rect">
            <a:avLst/>
          </a:prstGeom>
        </p:spPr>
        <p:txBody>
          <a:bodyPr wrap="square">
            <a:spAutoFit/>
          </a:bodyPr>
          <a:lstStyle/>
          <a:p>
            <a:pPr algn="just"/>
            <a:r>
              <a:rPr lang="es-ES" sz="3200" b="1" dirty="0" smtClean="0">
                <a:solidFill>
                  <a:schemeClr val="bg1"/>
                </a:solidFill>
              </a:rPr>
              <a:t>Estudio Medicina y se especializó en Neurología, sus estudios e investigaciones y, sobre todo, su personalidad inquieta y observadora lo llevaron por el camino de las enfermedades nerviosas y, eventualmente, a desarrollar un método al que llamo psicoanálisis.</a:t>
            </a:r>
            <a:endParaRPr lang="en-US" sz="3200" b="1" dirty="0">
              <a:solidFill>
                <a:schemeClr val="bg1"/>
              </a:solidFill>
            </a:endParaRPr>
          </a:p>
        </p:txBody>
      </p:sp>
    </p:spTree>
    <p:extLst>
      <p:ext uri="{BB962C8B-B14F-4D97-AF65-F5344CB8AC3E}">
        <p14:creationId xmlns:p14="http://schemas.microsoft.com/office/powerpoint/2010/main" val="409491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291694" y="465276"/>
            <a:ext cx="6433428" cy="646331"/>
          </a:xfrm>
          <a:prstGeom prst="rect">
            <a:avLst/>
          </a:prstGeom>
          <a:noFill/>
        </p:spPr>
        <p:txBody>
          <a:bodyPr wrap="none" lIns="91440" tIns="45720" rIns="91440" bIns="45720">
            <a:spAutoFit/>
          </a:bodyPr>
          <a:lstStyle/>
          <a:p>
            <a:pPr algn="ctr"/>
            <a:r>
              <a:rPr lang="es-ES" sz="3600" b="1" dirty="0" smtClean="0">
                <a:solidFill>
                  <a:schemeClr val="bg1"/>
                </a:solidFill>
              </a:rPr>
              <a:t>a) Teoría Topográfica o “Iceberg”</a:t>
            </a:r>
          </a:p>
        </p:txBody>
      </p:sp>
      <p:sp>
        <p:nvSpPr>
          <p:cNvPr id="2" name="Rectángulo 1"/>
          <p:cNvSpPr/>
          <p:nvPr/>
        </p:nvSpPr>
        <p:spPr>
          <a:xfrm>
            <a:off x="158817" y="1914801"/>
            <a:ext cx="8277202" cy="584775"/>
          </a:xfrm>
          <a:prstGeom prst="rect">
            <a:avLst/>
          </a:prstGeom>
        </p:spPr>
        <p:txBody>
          <a:bodyPr wrap="none">
            <a:spAutoFit/>
          </a:bodyPr>
          <a:lstStyle/>
          <a:p>
            <a:r>
              <a:rPr lang="es-ES" sz="3200" b="1" dirty="0" smtClean="0">
                <a:solidFill>
                  <a:schemeClr val="bg1"/>
                </a:solidFill>
              </a:rPr>
              <a:t>Freud estableció distintos </a:t>
            </a:r>
            <a:r>
              <a:rPr lang="es-ES" sz="3200" b="1" dirty="0" smtClean="0">
                <a:solidFill>
                  <a:srgbClr val="FFFF00"/>
                </a:solidFill>
              </a:rPr>
              <a:t>niveles de conciencia</a:t>
            </a:r>
            <a:r>
              <a:rPr lang="es-ES" dirty="0" smtClean="0"/>
              <a:t>:</a:t>
            </a:r>
            <a:endParaRPr lang="en-US" dirty="0"/>
          </a:p>
        </p:txBody>
      </p:sp>
      <p:sp>
        <p:nvSpPr>
          <p:cNvPr id="3" name="Rectángulo 2"/>
          <p:cNvSpPr/>
          <p:nvPr/>
        </p:nvSpPr>
        <p:spPr>
          <a:xfrm>
            <a:off x="158817" y="2466377"/>
            <a:ext cx="12033183" cy="3847207"/>
          </a:xfrm>
          <a:prstGeom prst="rect">
            <a:avLst/>
          </a:prstGeom>
        </p:spPr>
        <p:txBody>
          <a:bodyPr wrap="square">
            <a:spAutoFit/>
          </a:bodyPr>
          <a:lstStyle/>
          <a:p>
            <a:r>
              <a:rPr lang="es-ES" sz="3200" b="1" dirty="0" smtClean="0">
                <a:solidFill>
                  <a:schemeClr val="bg1"/>
                </a:solidFill>
              </a:rPr>
              <a:t>•  El nivel </a:t>
            </a:r>
            <a:r>
              <a:rPr lang="es-ES" sz="3200" b="1" dirty="0" smtClean="0">
                <a:solidFill>
                  <a:schemeClr val="accent2">
                    <a:lumMod val="60000"/>
                    <a:lumOff val="40000"/>
                  </a:schemeClr>
                </a:solidFill>
              </a:rPr>
              <a:t>consciente</a:t>
            </a:r>
            <a:r>
              <a:rPr lang="es-ES" sz="3200" b="1" dirty="0" smtClean="0">
                <a:solidFill>
                  <a:schemeClr val="bg1"/>
                </a:solidFill>
              </a:rPr>
              <a:t> está formado por percepciones, pensamientos y recuerdos de los que somos conscientes en todo momento.</a:t>
            </a:r>
          </a:p>
          <a:p>
            <a:endParaRPr lang="es-ES" sz="1000" b="1" dirty="0" smtClean="0">
              <a:solidFill>
                <a:schemeClr val="bg1"/>
              </a:solidFill>
            </a:endParaRPr>
          </a:p>
          <a:p>
            <a:r>
              <a:rPr lang="es-ES" sz="3200" b="1" dirty="0" smtClean="0">
                <a:solidFill>
                  <a:schemeClr val="bg1"/>
                </a:solidFill>
              </a:rPr>
              <a:t>•  El </a:t>
            </a:r>
            <a:r>
              <a:rPr lang="es-ES" sz="3200" b="1" dirty="0" smtClean="0">
                <a:solidFill>
                  <a:schemeClr val="accent2">
                    <a:lumMod val="60000"/>
                    <a:lumOff val="40000"/>
                  </a:schemeClr>
                </a:solidFill>
              </a:rPr>
              <a:t>preconsciente</a:t>
            </a:r>
            <a:r>
              <a:rPr lang="es-ES" sz="3200" b="1" dirty="0" smtClean="0">
                <a:solidFill>
                  <a:schemeClr val="bg1"/>
                </a:solidFill>
              </a:rPr>
              <a:t> está constituido por pensamientos, recuerdos y aprendizajes no conscientes, a los que podemos acceder con facilidad</a:t>
            </a:r>
          </a:p>
          <a:p>
            <a:endParaRPr lang="es-ES" sz="1000" b="1" dirty="0" smtClean="0">
              <a:solidFill>
                <a:schemeClr val="bg1"/>
              </a:solidFill>
            </a:endParaRPr>
          </a:p>
          <a:p>
            <a:r>
              <a:rPr lang="es-ES" sz="3200" b="1" dirty="0" smtClean="0">
                <a:solidFill>
                  <a:schemeClr val="bg1"/>
                </a:solidFill>
              </a:rPr>
              <a:t>•  El </a:t>
            </a:r>
            <a:r>
              <a:rPr lang="es-ES" sz="3200" b="1" dirty="0" smtClean="0">
                <a:solidFill>
                  <a:schemeClr val="accent2">
                    <a:lumMod val="60000"/>
                    <a:lumOff val="40000"/>
                  </a:schemeClr>
                </a:solidFill>
              </a:rPr>
              <a:t>inconsciente</a:t>
            </a:r>
            <a:r>
              <a:rPr lang="es-ES" sz="3200" b="1" dirty="0" smtClean="0">
                <a:solidFill>
                  <a:schemeClr val="bg1"/>
                </a:solidFill>
              </a:rPr>
              <a:t> está compuesto de experiencias desagradables y peligrosas que han sido reprimidas, rara vez acceden a la conciencia y cuando lo hacen es de forma encubierta o simbólica.</a:t>
            </a:r>
            <a:endParaRPr lang="es-ES" sz="3200" b="1" dirty="0">
              <a:solidFill>
                <a:schemeClr val="bg1"/>
              </a:solidFill>
            </a:endParaRPr>
          </a:p>
        </p:txBody>
      </p:sp>
    </p:spTree>
    <p:extLst>
      <p:ext uri="{BB962C8B-B14F-4D97-AF65-F5344CB8AC3E}">
        <p14:creationId xmlns:p14="http://schemas.microsoft.com/office/powerpoint/2010/main" val="4078846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843993" y="634234"/>
            <a:ext cx="5328830" cy="646331"/>
          </a:xfrm>
          <a:prstGeom prst="rect">
            <a:avLst/>
          </a:prstGeom>
          <a:noFill/>
        </p:spPr>
        <p:txBody>
          <a:bodyPr wrap="none" lIns="91440" tIns="45720" rIns="91440" bIns="45720">
            <a:spAutoFit/>
          </a:bodyPr>
          <a:lstStyle/>
          <a:p>
            <a:pPr algn="ctr"/>
            <a:r>
              <a:rPr lang="es-ES" sz="3600" b="1" dirty="0" smtClean="0">
                <a:solidFill>
                  <a:schemeClr val="bg1"/>
                </a:solidFill>
              </a:rPr>
              <a:t>Explorando el Inconsciente</a:t>
            </a:r>
          </a:p>
        </p:txBody>
      </p:sp>
      <p:sp>
        <p:nvSpPr>
          <p:cNvPr id="2" name="Rectángulo 1"/>
          <p:cNvSpPr/>
          <p:nvPr/>
        </p:nvSpPr>
        <p:spPr>
          <a:xfrm>
            <a:off x="280737" y="2397948"/>
            <a:ext cx="5632383" cy="3539430"/>
          </a:xfrm>
          <a:prstGeom prst="rect">
            <a:avLst/>
          </a:prstGeom>
        </p:spPr>
        <p:txBody>
          <a:bodyPr wrap="square">
            <a:spAutoFit/>
          </a:bodyPr>
          <a:lstStyle/>
          <a:p>
            <a:pPr algn="just"/>
            <a:r>
              <a:rPr lang="es-ES" sz="3200" b="1" dirty="0" smtClean="0">
                <a:solidFill>
                  <a:schemeClr val="bg1"/>
                </a:solidFill>
              </a:rPr>
              <a:t>Pero, ¿Cómo acceder al inconsciente de la persona para comprender el origen del síntoma?</a:t>
            </a:r>
          </a:p>
          <a:p>
            <a:pPr algn="just"/>
            <a:r>
              <a:rPr lang="es-ES" sz="3200" b="1" dirty="0" smtClean="0">
                <a:solidFill>
                  <a:schemeClr val="bg1"/>
                </a:solidFill>
              </a:rPr>
              <a:t>El trabajo con sus pacientes lo hicieron a crear las siguientes técnicas:</a:t>
            </a:r>
            <a:endParaRPr lang="es-ES" sz="3200" b="1" dirty="0">
              <a:solidFill>
                <a:schemeClr val="bg1"/>
              </a:solidFill>
            </a:endParaRPr>
          </a:p>
        </p:txBody>
      </p:sp>
    </p:spTree>
    <p:extLst>
      <p:ext uri="{BB962C8B-B14F-4D97-AF65-F5344CB8AC3E}">
        <p14:creationId xmlns:p14="http://schemas.microsoft.com/office/powerpoint/2010/main" val="1114136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2625441" y="465276"/>
            <a:ext cx="1765933" cy="646331"/>
          </a:xfrm>
          <a:prstGeom prst="rect">
            <a:avLst/>
          </a:prstGeom>
          <a:noFill/>
        </p:spPr>
        <p:txBody>
          <a:bodyPr wrap="none" lIns="91440" tIns="45720" rIns="91440" bIns="45720">
            <a:spAutoFit/>
          </a:bodyPr>
          <a:lstStyle/>
          <a:p>
            <a:pPr algn="ctr"/>
            <a:r>
              <a:rPr lang="es-ES" sz="3600" b="1" dirty="0" smtClean="0">
                <a:solidFill>
                  <a:schemeClr val="bg1"/>
                </a:solidFill>
              </a:rPr>
              <a:t>Técnicas</a:t>
            </a:r>
          </a:p>
        </p:txBody>
      </p:sp>
      <p:sp>
        <p:nvSpPr>
          <p:cNvPr id="2" name="Rectángulo 1"/>
          <p:cNvSpPr/>
          <p:nvPr/>
        </p:nvSpPr>
        <p:spPr>
          <a:xfrm>
            <a:off x="158817" y="3044875"/>
            <a:ext cx="6096000" cy="2062103"/>
          </a:xfrm>
          <a:prstGeom prst="rect">
            <a:avLst/>
          </a:prstGeom>
        </p:spPr>
        <p:txBody>
          <a:bodyPr>
            <a:spAutoFit/>
          </a:bodyPr>
          <a:lstStyle/>
          <a:p>
            <a:pPr algn="just"/>
            <a:r>
              <a:rPr lang="es-ES" sz="3200" b="1" dirty="0" smtClean="0">
                <a:solidFill>
                  <a:schemeClr val="bg1"/>
                </a:solidFill>
              </a:rPr>
              <a:t>- </a:t>
            </a:r>
            <a:r>
              <a:rPr lang="es-ES" sz="3200" b="1" u="sng" dirty="0" smtClean="0">
                <a:solidFill>
                  <a:srgbClr val="FFFF00"/>
                </a:solidFill>
              </a:rPr>
              <a:t>Hipnosis</a:t>
            </a:r>
            <a:r>
              <a:rPr lang="es-ES" sz="3200" b="1" dirty="0" smtClean="0">
                <a:solidFill>
                  <a:schemeClr val="bg1"/>
                </a:solidFill>
              </a:rPr>
              <a:t>.-Se usa la regresión. El uso de la hipnosis con fines terapéuticos se conoce como </a:t>
            </a:r>
            <a:r>
              <a:rPr lang="es-ES" sz="3200" b="1" dirty="0" err="1" smtClean="0">
                <a:solidFill>
                  <a:schemeClr val="bg1"/>
                </a:solidFill>
              </a:rPr>
              <a:t>hipnoterapia</a:t>
            </a:r>
            <a:r>
              <a:rPr lang="es-E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3817253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Llamada rectangular redondeada 8"/>
          <p:cNvSpPr/>
          <p:nvPr/>
        </p:nvSpPr>
        <p:spPr>
          <a:xfrm>
            <a:off x="158817" y="302081"/>
            <a:ext cx="6699183" cy="1310639"/>
          </a:xfrm>
          <a:prstGeom prst="wedgeRoundRectCallout">
            <a:avLst>
              <a:gd name="adj1" fmla="val 42526"/>
              <a:gd name="adj2" fmla="val 106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2625441" y="480516"/>
            <a:ext cx="1765933" cy="646331"/>
          </a:xfrm>
          <a:prstGeom prst="rect">
            <a:avLst/>
          </a:prstGeom>
          <a:noFill/>
        </p:spPr>
        <p:txBody>
          <a:bodyPr wrap="none" lIns="91440" tIns="45720" rIns="91440" bIns="45720">
            <a:spAutoFit/>
          </a:bodyPr>
          <a:lstStyle/>
          <a:p>
            <a:pPr algn="ctr"/>
            <a:r>
              <a:rPr lang="es-ES" sz="3600" b="1" dirty="0" smtClean="0">
                <a:solidFill>
                  <a:schemeClr val="bg1"/>
                </a:solidFill>
              </a:rPr>
              <a:t>Técnicas</a:t>
            </a:r>
          </a:p>
        </p:txBody>
      </p:sp>
      <p:sp>
        <p:nvSpPr>
          <p:cNvPr id="2" name="Rectángulo 1"/>
          <p:cNvSpPr/>
          <p:nvPr/>
        </p:nvSpPr>
        <p:spPr>
          <a:xfrm>
            <a:off x="381000" y="1612720"/>
            <a:ext cx="6096000" cy="5016758"/>
          </a:xfrm>
          <a:prstGeom prst="rect">
            <a:avLst/>
          </a:prstGeom>
        </p:spPr>
        <p:txBody>
          <a:bodyPr>
            <a:spAutoFit/>
          </a:bodyPr>
          <a:lstStyle/>
          <a:p>
            <a:pPr algn="just"/>
            <a:r>
              <a:rPr lang="es-ES" sz="3200" b="1" dirty="0" smtClean="0">
                <a:solidFill>
                  <a:schemeClr val="bg1"/>
                </a:solidFill>
              </a:rPr>
              <a:t>- </a:t>
            </a:r>
            <a:r>
              <a:rPr lang="es-ES" sz="3200" b="1" u="sng" dirty="0" smtClean="0">
                <a:solidFill>
                  <a:srgbClr val="FFFF00"/>
                </a:solidFill>
              </a:rPr>
              <a:t>Asociación libre</a:t>
            </a:r>
            <a:r>
              <a:rPr lang="es-ES" sz="3200" b="1" dirty="0" smtClean="0">
                <a:solidFill>
                  <a:schemeClr val="bg1"/>
                </a:solidFill>
              </a:rPr>
              <a:t>.- Se dio cuenta que cuando la persona hablaba sin censura, diciendo todo lo que aparecía en su mente Freud podría descifrar el contenido reprimido, es decir, lo que la mente había ocultado para protegerse frente el </a:t>
            </a:r>
            <a:r>
              <a:rPr lang="es-ES" sz="3200" b="1" dirty="0" smtClean="0">
                <a:solidFill>
                  <a:srgbClr val="92D050"/>
                </a:solidFill>
              </a:rPr>
              <a:t>dolor</a:t>
            </a:r>
            <a:r>
              <a:rPr lang="es-ES" sz="3200" b="1" dirty="0" smtClean="0">
                <a:solidFill>
                  <a:schemeClr val="bg1"/>
                </a:solidFill>
              </a:rPr>
              <a:t> que le causaba el recuerdo de éstos pensamientos. </a:t>
            </a:r>
            <a:r>
              <a:rPr lang="es-ES" sz="3200" b="1" u="sng" dirty="0" smtClean="0">
                <a:solidFill>
                  <a:schemeClr val="bg1"/>
                </a:solidFill>
              </a:rPr>
              <a:t>“Piensa rápido”</a:t>
            </a:r>
            <a:endParaRPr lang="en-US" sz="3200" b="1" u="sng" dirty="0">
              <a:solidFill>
                <a:schemeClr val="bg1"/>
              </a:solidFill>
            </a:endParaRPr>
          </a:p>
        </p:txBody>
      </p:sp>
    </p:spTree>
    <p:extLst>
      <p:ext uri="{BB962C8B-B14F-4D97-AF65-F5344CB8AC3E}">
        <p14:creationId xmlns:p14="http://schemas.microsoft.com/office/powerpoint/2010/main" val="1861893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3361</Words>
  <Application>Microsoft Office PowerPoint</Application>
  <PresentationFormat>Panorámica</PresentationFormat>
  <Paragraphs>274</Paragraphs>
  <Slides>49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Arial</vt:lpstr>
      <vt:lpstr>Calibri</vt:lpstr>
      <vt:lpstr>Calibri Light</vt:lpstr>
      <vt:lpstr>Helvetica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HP</cp:lastModifiedBy>
  <cp:revision>54</cp:revision>
  <dcterms:created xsi:type="dcterms:W3CDTF">2021-02-12T19:38:16Z</dcterms:created>
  <dcterms:modified xsi:type="dcterms:W3CDTF">2021-04-17T20:49:27Z</dcterms:modified>
</cp:coreProperties>
</file>