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94" r:id="rId12"/>
    <p:sldId id="29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96" r:id="rId33"/>
    <p:sldId id="297" r:id="rId34"/>
    <p:sldId id="285" r:id="rId35"/>
    <p:sldId id="286" r:id="rId36"/>
    <p:sldId id="290" r:id="rId37"/>
    <p:sldId id="291" r:id="rId38"/>
    <p:sldId id="292" r:id="rId39"/>
    <p:sldId id="29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80" autoAdjust="0"/>
    <p:restoredTop sz="94660"/>
  </p:normalViewPr>
  <p:slideViewPr>
    <p:cSldViewPr snapToGrid="0">
      <p:cViewPr varScale="1">
        <p:scale>
          <a:sx n="91" d="100"/>
          <a:sy n="91" d="100"/>
        </p:scale>
        <p:origin x="39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EF792C7F-1A5E-4B44-814A-7B38A6770372}" type="datetimeFigureOut">
              <a:rPr lang="en-US" smtClean="0"/>
              <a:t>3/14/2021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C3866535-4E77-4D2E-A5DD-1860DC122252}" type="slidenum">
              <a:rPr lang="en-US" smtClean="0"/>
              <a:t>‹Nº›</a:t>
            </a:fld>
            <a:endParaRPr lang="en-US"/>
          </a:p>
        </p:txBody>
      </p:sp>
    </p:spTree>
    <p:extLst>
      <p:ext uri="{BB962C8B-B14F-4D97-AF65-F5344CB8AC3E}">
        <p14:creationId xmlns:p14="http://schemas.microsoft.com/office/powerpoint/2010/main" val="1602572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EF792C7F-1A5E-4B44-814A-7B38A6770372}" type="datetimeFigureOut">
              <a:rPr lang="en-US" smtClean="0"/>
              <a:t>3/14/2021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C3866535-4E77-4D2E-A5DD-1860DC122252}" type="slidenum">
              <a:rPr lang="en-US" smtClean="0"/>
              <a:t>‹Nº›</a:t>
            </a:fld>
            <a:endParaRPr lang="en-US"/>
          </a:p>
        </p:txBody>
      </p:sp>
    </p:spTree>
    <p:extLst>
      <p:ext uri="{BB962C8B-B14F-4D97-AF65-F5344CB8AC3E}">
        <p14:creationId xmlns:p14="http://schemas.microsoft.com/office/powerpoint/2010/main" val="3465718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EF792C7F-1A5E-4B44-814A-7B38A6770372}" type="datetimeFigureOut">
              <a:rPr lang="en-US" smtClean="0"/>
              <a:t>3/14/2021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C3866535-4E77-4D2E-A5DD-1860DC122252}" type="slidenum">
              <a:rPr lang="en-US" smtClean="0"/>
              <a:t>‹Nº›</a:t>
            </a:fld>
            <a:endParaRPr lang="en-US"/>
          </a:p>
        </p:txBody>
      </p:sp>
    </p:spTree>
    <p:extLst>
      <p:ext uri="{BB962C8B-B14F-4D97-AF65-F5344CB8AC3E}">
        <p14:creationId xmlns:p14="http://schemas.microsoft.com/office/powerpoint/2010/main" val="373012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EF792C7F-1A5E-4B44-814A-7B38A6770372}" type="datetimeFigureOut">
              <a:rPr lang="en-US" smtClean="0"/>
              <a:t>3/14/2021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C3866535-4E77-4D2E-A5DD-1860DC122252}" type="slidenum">
              <a:rPr lang="en-US" smtClean="0"/>
              <a:t>‹Nº›</a:t>
            </a:fld>
            <a:endParaRPr lang="en-US"/>
          </a:p>
        </p:txBody>
      </p:sp>
    </p:spTree>
    <p:extLst>
      <p:ext uri="{BB962C8B-B14F-4D97-AF65-F5344CB8AC3E}">
        <p14:creationId xmlns:p14="http://schemas.microsoft.com/office/powerpoint/2010/main" val="4136677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EF792C7F-1A5E-4B44-814A-7B38A6770372}" type="datetimeFigureOut">
              <a:rPr lang="en-US" smtClean="0"/>
              <a:t>3/14/2021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C3866535-4E77-4D2E-A5DD-1860DC122252}" type="slidenum">
              <a:rPr lang="en-US" smtClean="0"/>
              <a:t>‹Nº›</a:t>
            </a:fld>
            <a:endParaRPr lang="en-US"/>
          </a:p>
        </p:txBody>
      </p:sp>
    </p:spTree>
    <p:extLst>
      <p:ext uri="{BB962C8B-B14F-4D97-AF65-F5344CB8AC3E}">
        <p14:creationId xmlns:p14="http://schemas.microsoft.com/office/powerpoint/2010/main" val="21279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EF792C7F-1A5E-4B44-814A-7B38A6770372}" type="datetimeFigureOut">
              <a:rPr lang="en-US" smtClean="0"/>
              <a:t>3/14/2021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C3866535-4E77-4D2E-A5DD-1860DC122252}" type="slidenum">
              <a:rPr lang="en-US" smtClean="0"/>
              <a:t>‹Nº›</a:t>
            </a:fld>
            <a:endParaRPr lang="en-US"/>
          </a:p>
        </p:txBody>
      </p:sp>
    </p:spTree>
    <p:extLst>
      <p:ext uri="{BB962C8B-B14F-4D97-AF65-F5344CB8AC3E}">
        <p14:creationId xmlns:p14="http://schemas.microsoft.com/office/powerpoint/2010/main" val="3141041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EF792C7F-1A5E-4B44-814A-7B38A6770372}" type="datetimeFigureOut">
              <a:rPr lang="en-US" smtClean="0"/>
              <a:t>3/14/2021</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C3866535-4E77-4D2E-A5DD-1860DC122252}" type="slidenum">
              <a:rPr lang="en-US" smtClean="0"/>
              <a:t>‹Nº›</a:t>
            </a:fld>
            <a:endParaRPr lang="en-US"/>
          </a:p>
        </p:txBody>
      </p:sp>
    </p:spTree>
    <p:extLst>
      <p:ext uri="{BB962C8B-B14F-4D97-AF65-F5344CB8AC3E}">
        <p14:creationId xmlns:p14="http://schemas.microsoft.com/office/powerpoint/2010/main" val="3462830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EF792C7F-1A5E-4B44-814A-7B38A6770372}" type="datetimeFigureOut">
              <a:rPr lang="en-US" smtClean="0"/>
              <a:t>3/14/2021</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C3866535-4E77-4D2E-A5DD-1860DC122252}" type="slidenum">
              <a:rPr lang="en-US" smtClean="0"/>
              <a:t>‹Nº›</a:t>
            </a:fld>
            <a:endParaRPr lang="en-US"/>
          </a:p>
        </p:txBody>
      </p:sp>
    </p:spTree>
    <p:extLst>
      <p:ext uri="{BB962C8B-B14F-4D97-AF65-F5344CB8AC3E}">
        <p14:creationId xmlns:p14="http://schemas.microsoft.com/office/powerpoint/2010/main" val="2181266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F792C7F-1A5E-4B44-814A-7B38A6770372}" type="datetimeFigureOut">
              <a:rPr lang="en-US" smtClean="0"/>
              <a:t>3/14/2021</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C3866535-4E77-4D2E-A5DD-1860DC122252}" type="slidenum">
              <a:rPr lang="en-US" smtClean="0"/>
              <a:t>‹Nº›</a:t>
            </a:fld>
            <a:endParaRPr lang="en-US"/>
          </a:p>
        </p:txBody>
      </p:sp>
    </p:spTree>
    <p:extLst>
      <p:ext uri="{BB962C8B-B14F-4D97-AF65-F5344CB8AC3E}">
        <p14:creationId xmlns:p14="http://schemas.microsoft.com/office/powerpoint/2010/main" val="53265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EF792C7F-1A5E-4B44-814A-7B38A6770372}" type="datetimeFigureOut">
              <a:rPr lang="en-US" smtClean="0"/>
              <a:t>3/14/2021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C3866535-4E77-4D2E-A5DD-1860DC122252}" type="slidenum">
              <a:rPr lang="en-US" smtClean="0"/>
              <a:t>‹Nº›</a:t>
            </a:fld>
            <a:endParaRPr lang="en-US"/>
          </a:p>
        </p:txBody>
      </p:sp>
    </p:spTree>
    <p:extLst>
      <p:ext uri="{BB962C8B-B14F-4D97-AF65-F5344CB8AC3E}">
        <p14:creationId xmlns:p14="http://schemas.microsoft.com/office/powerpoint/2010/main" val="1523313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EF792C7F-1A5E-4B44-814A-7B38A6770372}" type="datetimeFigureOut">
              <a:rPr lang="en-US" smtClean="0"/>
              <a:t>3/14/2021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C3866535-4E77-4D2E-A5DD-1860DC122252}" type="slidenum">
              <a:rPr lang="en-US" smtClean="0"/>
              <a:t>‹Nº›</a:t>
            </a:fld>
            <a:endParaRPr lang="en-US"/>
          </a:p>
        </p:txBody>
      </p:sp>
    </p:spTree>
    <p:extLst>
      <p:ext uri="{BB962C8B-B14F-4D97-AF65-F5344CB8AC3E}">
        <p14:creationId xmlns:p14="http://schemas.microsoft.com/office/powerpoint/2010/main" val="2966399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792C7F-1A5E-4B44-814A-7B38A6770372}" type="datetimeFigureOut">
              <a:rPr lang="en-US" smtClean="0"/>
              <a:t>3/14/2021</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66535-4E77-4D2E-A5DD-1860DC122252}" type="slidenum">
              <a:rPr lang="en-US" smtClean="0"/>
              <a:t>‹Nº›</a:t>
            </a:fld>
            <a:endParaRPr lang="en-US"/>
          </a:p>
        </p:txBody>
      </p:sp>
    </p:spTree>
    <p:extLst>
      <p:ext uri="{BB962C8B-B14F-4D97-AF65-F5344CB8AC3E}">
        <p14:creationId xmlns:p14="http://schemas.microsoft.com/office/powerpoint/2010/main" val="4268773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www.youtube.com/watch?v=cw-Pss1H8A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4638" y="4216486"/>
            <a:ext cx="2887362" cy="2641514"/>
          </a:xfrm>
          <a:prstGeom prst="rect">
            <a:avLst/>
          </a:prstGeom>
        </p:spPr>
      </p:pic>
      <p:sp>
        <p:nvSpPr>
          <p:cNvPr id="7" name="Rectángulo 6"/>
          <p:cNvSpPr/>
          <p:nvPr/>
        </p:nvSpPr>
        <p:spPr>
          <a:xfrm>
            <a:off x="1948233" y="315782"/>
            <a:ext cx="8898333" cy="646331"/>
          </a:xfrm>
          <a:prstGeom prst="rect">
            <a:avLst/>
          </a:prstGeom>
        </p:spPr>
        <p:txBody>
          <a:bodyPr wrap="none">
            <a:spAutoFit/>
          </a:bodyPr>
          <a:lstStyle/>
          <a:p>
            <a:r>
              <a:rPr lang="es-ES" sz="3600" b="1" dirty="0" smtClean="0"/>
              <a:t>Tema No. 1 La ética en relación con la ciencia.</a:t>
            </a:r>
            <a:endParaRPr lang="en-US" sz="3600" b="1" dirty="0"/>
          </a:p>
        </p:txBody>
      </p:sp>
      <p:sp>
        <p:nvSpPr>
          <p:cNvPr id="8" name="Rectángulo 7"/>
          <p:cNvSpPr/>
          <p:nvPr/>
        </p:nvSpPr>
        <p:spPr>
          <a:xfrm>
            <a:off x="2281881" y="1232400"/>
            <a:ext cx="6590270" cy="5355312"/>
          </a:xfrm>
          <a:prstGeom prst="rect">
            <a:avLst/>
          </a:prstGeom>
        </p:spPr>
        <p:txBody>
          <a:bodyPr wrap="square">
            <a:spAutoFit/>
          </a:bodyPr>
          <a:lstStyle/>
          <a:p>
            <a:pPr algn="just"/>
            <a:r>
              <a:rPr lang="es-ES" sz="3600" b="1" dirty="0" smtClean="0">
                <a:solidFill>
                  <a:srgbClr val="FF0000"/>
                </a:solidFill>
              </a:rPr>
              <a:t>¿Qué es ciencia? </a:t>
            </a:r>
          </a:p>
          <a:p>
            <a:pPr algn="just"/>
            <a:endParaRPr lang="es-ES" dirty="0" smtClean="0"/>
          </a:p>
          <a:p>
            <a:pPr algn="just"/>
            <a:r>
              <a:rPr lang="es-ES" sz="3600" dirty="0" smtClean="0"/>
              <a:t>Un conjunto de conocimientos ordenados y sistematizados, logra acuerdos de aceptación entre la totalidad de los científicos, utiliza un lenguaje especializado, aplica criterios comunes para aceptar ciertos conocimientos y es objetiva.</a:t>
            </a:r>
            <a:endParaRPr lang="es-ES" sz="3600" dirty="0"/>
          </a:p>
        </p:txBody>
      </p:sp>
    </p:spTree>
    <p:extLst>
      <p:ext uri="{BB962C8B-B14F-4D97-AF65-F5344CB8AC3E}">
        <p14:creationId xmlns:p14="http://schemas.microsoft.com/office/powerpoint/2010/main" val="703221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6252" y="4375548"/>
            <a:ext cx="2945747" cy="2482452"/>
          </a:xfrm>
          <a:prstGeom prst="rect">
            <a:avLst/>
          </a:prstGeom>
        </p:spPr>
      </p:pic>
      <p:sp>
        <p:nvSpPr>
          <p:cNvPr id="2" name="Rectángulo 1"/>
          <p:cNvSpPr/>
          <p:nvPr/>
        </p:nvSpPr>
        <p:spPr>
          <a:xfrm>
            <a:off x="2168864" y="-94890"/>
            <a:ext cx="8434137" cy="6186309"/>
          </a:xfrm>
          <a:prstGeom prst="rect">
            <a:avLst/>
          </a:prstGeom>
        </p:spPr>
        <p:txBody>
          <a:bodyPr wrap="square">
            <a:spAutoFit/>
          </a:bodyPr>
          <a:lstStyle/>
          <a:p>
            <a:pPr algn="just"/>
            <a:r>
              <a:rPr lang="es-ES" sz="3600" dirty="0" smtClean="0"/>
              <a:t>Tipos de Tecnología. </a:t>
            </a:r>
          </a:p>
          <a:p>
            <a:pPr algn="just"/>
            <a:r>
              <a:rPr lang="es-ES" sz="3600" dirty="0" smtClean="0"/>
              <a:t>			</a:t>
            </a:r>
          </a:p>
          <a:p>
            <a:pPr algn="just"/>
            <a:r>
              <a:rPr lang="es-ES" sz="3600" dirty="0" smtClean="0"/>
              <a:t>a)	</a:t>
            </a:r>
            <a:r>
              <a:rPr lang="es-ES" sz="3600" dirty="0" smtClean="0">
                <a:solidFill>
                  <a:srgbClr val="7030A0"/>
                </a:solidFill>
              </a:rPr>
              <a:t>Tecnología Obsoleta</a:t>
            </a:r>
            <a:r>
              <a:rPr lang="es-ES" sz="3600" dirty="0" smtClean="0"/>
              <a:t>. - Es una tecnología que ha sido reemplazada por otra porque no se actualiza en base a las necesidades de una sociedad.</a:t>
            </a:r>
          </a:p>
          <a:p>
            <a:pPr algn="just"/>
            <a:r>
              <a:rPr lang="es-ES" sz="3600" dirty="0" smtClean="0"/>
              <a:t>b)	</a:t>
            </a:r>
            <a:r>
              <a:rPr lang="es-ES" sz="3600" dirty="0" smtClean="0">
                <a:solidFill>
                  <a:srgbClr val="00B0F0"/>
                </a:solidFill>
              </a:rPr>
              <a:t>Tecnología Innovada</a:t>
            </a:r>
            <a:r>
              <a:rPr lang="es-ES" sz="3600" dirty="0" smtClean="0"/>
              <a:t>. - Es una tecnología que después de crearse, se actualiza constantemente para satisfacer las necesidades de una sociedad y no ser reemplazada por otras.</a:t>
            </a:r>
            <a:r>
              <a:rPr lang="es-ES" dirty="0" smtClean="0"/>
              <a:t>	</a:t>
            </a:r>
            <a:endParaRPr lang="es-ES" dirty="0"/>
          </a:p>
        </p:txBody>
      </p:sp>
    </p:spTree>
    <p:extLst>
      <p:ext uri="{BB962C8B-B14F-4D97-AF65-F5344CB8AC3E}">
        <p14:creationId xmlns:p14="http://schemas.microsoft.com/office/powerpoint/2010/main" val="1850765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1262" y="10808"/>
            <a:ext cx="10515600" cy="465192"/>
          </a:xfrm>
        </p:spPr>
        <p:txBody>
          <a:bodyPr>
            <a:normAutofit fontScale="90000"/>
          </a:bodyPr>
          <a:lstStyle/>
          <a:p>
            <a:pPr algn="ctr"/>
            <a:r>
              <a:rPr lang="es-MX" sz="3200" b="1" dirty="0" smtClean="0">
                <a:solidFill>
                  <a:srgbClr val="7030A0"/>
                </a:solidFill>
              </a:rPr>
              <a:t>EJEMPLOS DE TECNOLOGÍA OBSOLETA</a:t>
            </a:r>
            <a:endParaRPr lang="es-MX" sz="3200" b="1" dirty="0">
              <a:solidFill>
                <a:srgbClr val="7030A0"/>
              </a:solidFill>
            </a:endParaRPr>
          </a:p>
        </p:txBody>
      </p:sp>
      <p:pic>
        <p:nvPicPr>
          <p:cNvPr id="1026" name="Picture 2" descr="AUN SE RESISTEN A ELLO: Lo que la tecnología quiere llevárselas por  obsoletas | El Rincón de las Telaraña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3223" y="458092"/>
            <a:ext cx="4380516" cy="35410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ga Genesis/MegaDrive VS Super Nintendo | La guerra de los 16-BITS!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5490" y="476917"/>
            <a:ext cx="5799412" cy="32621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ortátil barato para convertirlo en consola retro: qué modelos elegi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2687" y="3815255"/>
            <a:ext cx="4764175" cy="30427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urn your old mobile phone into cash | by Generosity | Funny money | Medium"/>
          <p:cNvPicPr>
            <a:picLocks noChangeAspect="1" noChangeArrowheads="1"/>
          </p:cNvPicPr>
          <p:nvPr/>
        </p:nvPicPr>
        <p:blipFill rotWithShape="1">
          <a:blip r:embed="rId5">
            <a:extLst>
              <a:ext uri="{28A0092B-C50C-407E-A947-70E740481C1C}">
                <a14:useLocalDpi xmlns:a14="http://schemas.microsoft.com/office/drawing/2010/main" val="0"/>
              </a:ext>
            </a:extLst>
          </a:blip>
          <a:srcRect b="20674"/>
          <a:stretch/>
        </p:blipFill>
        <p:spPr bwMode="auto">
          <a:xfrm>
            <a:off x="418140" y="3945509"/>
            <a:ext cx="4395599" cy="2782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610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1262" y="160338"/>
            <a:ext cx="10040007" cy="528254"/>
          </a:xfrm>
        </p:spPr>
        <p:txBody>
          <a:bodyPr>
            <a:noAutofit/>
          </a:bodyPr>
          <a:lstStyle/>
          <a:p>
            <a:pPr algn="ctr"/>
            <a:r>
              <a:rPr lang="es-MX" sz="3200" dirty="0" smtClean="0">
                <a:solidFill>
                  <a:srgbClr val="00B0F0"/>
                </a:solidFill>
              </a:rPr>
              <a:t>TECNOLOGIA INNOVADA</a:t>
            </a:r>
            <a:endParaRPr lang="es-MX" sz="3200" dirty="0">
              <a:solidFill>
                <a:srgbClr val="00B0F0"/>
              </a:solidFill>
            </a:endParaRPr>
          </a:p>
        </p:txBody>
      </p:sp>
      <p:sp>
        <p:nvSpPr>
          <p:cNvPr id="4" name="AutoShape 2" descr="Tecnología turística innovadora | EMO Insigh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descr="Ropa interior innovador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809533"/>
            <a:ext cx="5875283" cy="2432980"/>
          </a:xfrm>
          <a:prstGeom prst="rect">
            <a:avLst/>
          </a:prstGeom>
          <a:noFill/>
          <a:ln>
            <a:noFill/>
          </a:ln>
        </p:spPr>
      </p:pic>
      <p:pic>
        <p:nvPicPr>
          <p:cNvPr id="6" name="Imagen 5" descr="FlexPai: Conozca el FlexPai, primer teléfono que podrás doblar | Clic |  Tecnología en Caracol Radio | Caracol Radio"/>
          <p:cNvPicPr/>
          <p:nvPr/>
        </p:nvPicPr>
        <p:blipFill rotWithShape="1">
          <a:blip r:embed="rId3">
            <a:extLst>
              <a:ext uri="{28A0092B-C50C-407E-A947-70E740481C1C}">
                <a14:useLocalDpi xmlns:a14="http://schemas.microsoft.com/office/drawing/2010/main" val="0"/>
              </a:ext>
            </a:extLst>
          </a:blip>
          <a:srcRect t="5457" b="5999"/>
          <a:stretch/>
        </p:blipFill>
        <p:spPr bwMode="auto">
          <a:xfrm>
            <a:off x="6348369" y="688592"/>
            <a:ext cx="5574689" cy="2860862"/>
          </a:xfrm>
          <a:prstGeom prst="rect">
            <a:avLst/>
          </a:prstGeom>
          <a:noFill/>
          <a:ln>
            <a:noFill/>
          </a:ln>
          <a:extLst>
            <a:ext uri="{53640926-AAD7-44D8-BBD7-CCE9431645EC}">
              <a14:shadowObscured xmlns:a14="http://schemas.microsoft.com/office/drawing/2010/main"/>
            </a:ext>
          </a:extLst>
        </p:spPr>
      </p:pic>
      <p:pic>
        <p:nvPicPr>
          <p:cNvPr id="7" name="Imagen 6" descr="Tecnología turística innovadora | EMO Insights"/>
          <p:cNvPicPr/>
          <p:nvPr/>
        </p:nvPicPr>
        <p:blipFill rotWithShape="1">
          <a:blip r:embed="rId4">
            <a:extLst>
              <a:ext uri="{28A0092B-C50C-407E-A947-70E740481C1C}">
                <a14:useLocalDpi xmlns:a14="http://schemas.microsoft.com/office/drawing/2010/main" val="0"/>
              </a:ext>
            </a:extLst>
          </a:blip>
          <a:srcRect l="4627" r="22024"/>
          <a:stretch/>
        </p:blipFill>
        <p:spPr bwMode="auto">
          <a:xfrm>
            <a:off x="155575" y="3880160"/>
            <a:ext cx="3171825" cy="2803525"/>
          </a:xfrm>
          <a:prstGeom prst="rect">
            <a:avLst/>
          </a:prstGeom>
          <a:noFill/>
          <a:ln>
            <a:noFill/>
          </a:ln>
          <a:extLst>
            <a:ext uri="{53640926-AAD7-44D8-BBD7-CCE9431645EC}">
              <a14:shadowObscured xmlns:a14="http://schemas.microsoft.com/office/drawing/2010/main"/>
            </a:ext>
          </a:extLst>
        </p:spPr>
      </p:pic>
      <p:pic>
        <p:nvPicPr>
          <p:cNvPr id="8" name="Imagen 7" descr="Portátil, convertible, 2 en 1, tablet... ¿cuál es cuál? Características y  ejemplos"/>
          <p:cNvPicPr/>
          <p:nvPr/>
        </p:nvPicPr>
        <p:blipFill rotWithShape="1">
          <a:blip r:embed="rId5">
            <a:extLst>
              <a:ext uri="{28A0092B-C50C-407E-A947-70E740481C1C}">
                <a14:useLocalDpi xmlns:a14="http://schemas.microsoft.com/office/drawing/2010/main" val="0"/>
              </a:ext>
            </a:extLst>
          </a:blip>
          <a:srcRect l="6563" r="6840"/>
          <a:stretch/>
        </p:blipFill>
        <p:spPr bwMode="auto">
          <a:xfrm>
            <a:off x="3453688" y="4117894"/>
            <a:ext cx="4109421" cy="2565791"/>
          </a:xfrm>
          <a:prstGeom prst="rect">
            <a:avLst/>
          </a:prstGeom>
          <a:noFill/>
          <a:ln>
            <a:noFill/>
          </a:ln>
        </p:spPr>
      </p:pic>
      <p:pic>
        <p:nvPicPr>
          <p:cNvPr id="2054" name="Picture 6" descr="consolas de videojuegos actual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9397" y="4030736"/>
            <a:ext cx="4310758" cy="2740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227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4638" y="4216486"/>
            <a:ext cx="2887362" cy="2641514"/>
          </a:xfrm>
          <a:prstGeom prst="rect">
            <a:avLst/>
          </a:prstGeom>
        </p:spPr>
      </p:pic>
      <p:sp>
        <p:nvSpPr>
          <p:cNvPr id="2" name="Rectángulo 1"/>
          <p:cNvSpPr/>
          <p:nvPr/>
        </p:nvSpPr>
        <p:spPr>
          <a:xfrm>
            <a:off x="2273968" y="0"/>
            <a:ext cx="8229600" cy="6186309"/>
          </a:xfrm>
          <a:prstGeom prst="rect">
            <a:avLst/>
          </a:prstGeom>
        </p:spPr>
        <p:txBody>
          <a:bodyPr wrap="square">
            <a:spAutoFit/>
          </a:bodyPr>
          <a:lstStyle/>
          <a:p>
            <a:pPr algn="ctr"/>
            <a:r>
              <a:rPr lang="es-ES" sz="3600" b="1" dirty="0" smtClean="0"/>
              <a:t>Ética como una guía que regula el avance científico y tecnológico.</a:t>
            </a:r>
          </a:p>
          <a:p>
            <a:pPr algn="just"/>
            <a:endParaRPr lang="es-ES" sz="3600" dirty="0" smtClean="0"/>
          </a:p>
          <a:p>
            <a:pPr algn="just"/>
            <a:r>
              <a:rPr lang="es-ES" sz="3200" dirty="0" smtClean="0"/>
              <a:t>La ética de la ciencia, enuncia valores básicos y propone reglas sobre las que se debe realizar la investigación científica, por ello se debe guiar a la ciencia en su capacidad de servir al desarrollo del hombre.</a:t>
            </a:r>
          </a:p>
          <a:p>
            <a:pPr algn="just"/>
            <a:r>
              <a:rPr lang="es-ES" sz="3200" dirty="0" smtClean="0">
                <a:solidFill>
                  <a:srgbClr val="00B0F0"/>
                </a:solidFill>
              </a:rPr>
              <a:t>Mario Bunge</a:t>
            </a:r>
            <a:r>
              <a:rPr lang="es-ES" sz="3200" dirty="0" smtClean="0"/>
              <a:t>, entiende la “ética científica” como la ciencia de la conducta deseable, empleando el método científico y los conocimientos de la ciencia acerca del individuo y la sociedad. </a:t>
            </a:r>
            <a:endParaRPr lang="es-ES" sz="3200" dirty="0"/>
          </a:p>
        </p:txBody>
      </p:sp>
    </p:spTree>
    <p:extLst>
      <p:ext uri="{BB962C8B-B14F-4D97-AF65-F5344CB8AC3E}">
        <p14:creationId xmlns:p14="http://schemas.microsoft.com/office/powerpoint/2010/main" val="3585162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4638" y="4216486"/>
            <a:ext cx="2887362" cy="2641514"/>
          </a:xfrm>
          <a:prstGeom prst="rect">
            <a:avLst/>
          </a:prstGeom>
        </p:spPr>
      </p:pic>
      <p:sp>
        <p:nvSpPr>
          <p:cNvPr id="2" name="Rectángulo 1"/>
          <p:cNvSpPr/>
          <p:nvPr/>
        </p:nvSpPr>
        <p:spPr>
          <a:xfrm>
            <a:off x="2217821" y="102184"/>
            <a:ext cx="9304634" cy="1815882"/>
          </a:xfrm>
          <a:prstGeom prst="rect">
            <a:avLst/>
          </a:prstGeom>
        </p:spPr>
        <p:txBody>
          <a:bodyPr wrap="square">
            <a:spAutoFit/>
          </a:bodyPr>
          <a:lstStyle/>
          <a:p>
            <a:pPr algn="just"/>
            <a:r>
              <a:rPr lang="es-ES" sz="2800" dirty="0" smtClean="0"/>
              <a:t>Una tecnología es apropiada cuando tiene efectos beneficiosos sobre las personas y el medio ambiente, sus características son:</a:t>
            </a:r>
          </a:p>
          <a:p>
            <a:endParaRPr lang="es-ES" sz="2800" dirty="0" smtClean="0"/>
          </a:p>
        </p:txBody>
      </p:sp>
      <p:sp>
        <p:nvSpPr>
          <p:cNvPr id="3" name="Rectángulo 2"/>
          <p:cNvSpPr/>
          <p:nvPr/>
        </p:nvSpPr>
        <p:spPr>
          <a:xfrm>
            <a:off x="2217819" y="1335842"/>
            <a:ext cx="9304636" cy="3600986"/>
          </a:xfrm>
          <a:prstGeom prst="rect">
            <a:avLst/>
          </a:prstGeom>
        </p:spPr>
        <p:txBody>
          <a:bodyPr wrap="square">
            <a:spAutoFit/>
          </a:bodyPr>
          <a:lstStyle/>
          <a:p>
            <a:pPr algn="just"/>
            <a:r>
              <a:rPr lang="es-ES" sz="3200" dirty="0" smtClean="0"/>
              <a:t>•	</a:t>
            </a:r>
            <a:r>
              <a:rPr lang="es-ES" sz="2800" dirty="0" smtClean="0"/>
              <a:t>No causar daño previsible a las personas ni daño innecesario a las restantes formas de vida (animales y plantas)</a:t>
            </a:r>
          </a:p>
          <a:p>
            <a:pPr algn="just"/>
            <a:endParaRPr lang="es-ES" sz="2800" dirty="0" smtClean="0"/>
          </a:p>
          <a:p>
            <a:pPr algn="just"/>
            <a:r>
              <a:rPr lang="es-ES" sz="2800" dirty="0" smtClean="0"/>
              <a:t>•	No comprometer de modo irrecuperable el patrimonio natural de las futuras generaciones.</a:t>
            </a:r>
          </a:p>
          <a:p>
            <a:pPr algn="just"/>
            <a:endParaRPr lang="es-ES" sz="2800" dirty="0" smtClean="0"/>
          </a:p>
          <a:p>
            <a:pPr algn="just"/>
            <a:r>
              <a:rPr lang="es-ES" sz="2800" dirty="0" smtClean="0"/>
              <a:t>•	Mejorar las condiciones básicas de vida de todas las personas, independientemente de su poder adquisitivo.</a:t>
            </a:r>
          </a:p>
        </p:txBody>
      </p:sp>
    </p:spTree>
    <p:extLst>
      <p:ext uri="{BB962C8B-B14F-4D97-AF65-F5344CB8AC3E}">
        <p14:creationId xmlns:p14="http://schemas.microsoft.com/office/powerpoint/2010/main" val="2240252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4638" y="4216486"/>
            <a:ext cx="2887362" cy="2641514"/>
          </a:xfrm>
          <a:prstGeom prst="rect">
            <a:avLst/>
          </a:prstGeom>
        </p:spPr>
      </p:pic>
      <p:sp>
        <p:nvSpPr>
          <p:cNvPr id="5" name="Rectángulo 4"/>
          <p:cNvSpPr/>
          <p:nvPr/>
        </p:nvSpPr>
        <p:spPr>
          <a:xfrm>
            <a:off x="2217819" y="145450"/>
            <a:ext cx="8803107" cy="3816429"/>
          </a:xfrm>
          <a:prstGeom prst="rect">
            <a:avLst/>
          </a:prstGeom>
        </p:spPr>
        <p:txBody>
          <a:bodyPr wrap="square">
            <a:spAutoFit/>
          </a:bodyPr>
          <a:lstStyle/>
          <a:p>
            <a:endParaRPr lang="es-ES" dirty="0" smtClean="0"/>
          </a:p>
          <a:p>
            <a:pPr algn="just"/>
            <a:r>
              <a:rPr lang="es-ES" sz="2800" dirty="0" smtClean="0"/>
              <a:t>•</a:t>
            </a:r>
            <a:r>
              <a:rPr lang="es-ES" dirty="0" smtClean="0"/>
              <a:t>	</a:t>
            </a:r>
            <a:r>
              <a:rPr lang="es-ES" sz="2800" dirty="0" smtClean="0"/>
              <a:t>No ser coercitiva y respetar los derechos y posibilidades de elección de sus usuarios voluntarios y de sus sujetos involuntarios.</a:t>
            </a:r>
          </a:p>
          <a:p>
            <a:pPr algn="just"/>
            <a:endParaRPr lang="es-ES" sz="2800" dirty="0"/>
          </a:p>
          <a:p>
            <a:pPr algn="just"/>
            <a:r>
              <a:rPr lang="es-ES" sz="2800" dirty="0" smtClean="0"/>
              <a:t>•	No tener efectos generalizados irreversibles, aunque estos parezcan a primera vista ser beneficiosos o neutros.</a:t>
            </a:r>
          </a:p>
          <a:p>
            <a:pPr algn="just"/>
            <a:endParaRPr lang="es-ES" sz="2800" dirty="0" smtClean="0"/>
          </a:p>
          <a:p>
            <a:pPr algn="just"/>
            <a:endParaRPr lang="es-ES" sz="2800" dirty="0"/>
          </a:p>
        </p:txBody>
      </p:sp>
      <p:sp>
        <p:nvSpPr>
          <p:cNvPr id="2" name="Rectángulo 1"/>
          <p:cNvSpPr/>
          <p:nvPr/>
        </p:nvSpPr>
        <p:spPr>
          <a:xfrm>
            <a:off x="2217819" y="3580672"/>
            <a:ext cx="7347286" cy="2677656"/>
          </a:xfrm>
          <a:prstGeom prst="rect">
            <a:avLst/>
          </a:prstGeom>
        </p:spPr>
        <p:txBody>
          <a:bodyPr wrap="square">
            <a:spAutoFit/>
          </a:bodyPr>
          <a:lstStyle/>
          <a:p>
            <a:pPr algn="just"/>
            <a:r>
              <a:rPr lang="es-ES" sz="2800" dirty="0" smtClean="0"/>
              <a:t>•	Las inversiones de los gobiernos en tecnologías apropiadas deben priorizar de la satisfacción de las necesidades humanas básicas de alimentación, vestimenta, vivienda, salud, educación, seguridad personal, participación social, trabajo y transporte.</a:t>
            </a:r>
            <a:endParaRPr lang="es-ES" sz="2800" dirty="0"/>
          </a:p>
        </p:txBody>
      </p:sp>
    </p:spTree>
    <p:extLst>
      <p:ext uri="{BB962C8B-B14F-4D97-AF65-F5344CB8AC3E}">
        <p14:creationId xmlns:p14="http://schemas.microsoft.com/office/powerpoint/2010/main" val="4228613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4638" y="4216486"/>
            <a:ext cx="2887362" cy="2641514"/>
          </a:xfrm>
          <a:prstGeom prst="rect">
            <a:avLst/>
          </a:prstGeom>
        </p:spPr>
      </p:pic>
      <p:sp>
        <p:nvSpPr>
          <p:cNvPr id="2" name="Rectángulo 1"/>
          <p:cNvSpPr/>
          <p:nvPr/>
        </p:nvSpPr>
        <p:spPr>
          <a:xfrm>
            <a:off x="2151647" y="0"/>
            <a:ext cx="9518985" cy="1569660"/>
          </a:xfrm>
          <a:prstGeom prst="rect">
            <a:avLst/>
          </a:prstGeom>
        </p:spPr>
        <p:txBody>
          <a:bodyPr wrap="square">
            <a:spAutoFit/>
          </a:bodyPr>
          <a:lstStyle/>
          <a:p>
            <a:r>
              <a:rPr lang="es-ES" sz="3200" dirty="0" smtClean="0"/>
              <a:t>¿Qué hacer cuando nos falta mucho para desarrollar tecnología?</a:t>
            </a:r>
          </a:p>
          <a:p>
            <a:r>
              <a:rPr lang="es-ES" sz="3200" dirty="0" smtClean="0"/>
              <a:t>Hay tres posibilidades de conseguir tecnología:</a:t>
            </a:r>
            <a:endParaRPr lang="es-ES" sz="3200" dirty="0"/>
          </a:p>
        </p:txBody>
      </p:sp>
      <p:sp>
        <p:nvSpPr>
          <p:cNvPr id="3" name="Rectángulo 2"/>
          <p:cNvSpPr/>
          <p:nvPr/>
        </p:nvSpPr>
        <p:spPr>
          <a:xfrm>
            <a:off x="2151646" y="1643022"/>
            <a:ext cx="8917407" cy="1815882"/>
          </a:xfrm>
          <a:prstGeom prst="rect">
            <a:avLst/>
          </a:prstGeom>
        </p:spPr>
        <p:txBody>
          <a:bodyPr wrap="square">
            <a:spAutoFit/>
          </a:bodyPr>
          <a:lstStyle/>
          <a:p>
            <a:pPr algn="just"/>
            <a:r>
              <a:rPr lang="es-ES" sz="2800" dirty="0" smtClean="0">
                <a:solidFill>
                  <a:srgbClr val="00B0F0"/>
                </a:solidFill>
              </a:rPr>
              <a:t>a) </a:t>
            </a:r>
            <a:r>
              <a:rPr lang="es-ES" sz="2800" b="1" u="sng" dirty="0" smtClean="0">
                <a:solidFill>
                  <a:srgbClr val="00B0F0"/>
                </a:solidFill>
              </a:rPr>
              <a:t>Adquisición.</a:t>
            </a:r>
          </a:p>
          <a:p>
            <a:pPr algn="just"/>
            <a:r>
              <a:rPr lang="es-ES" sz="2800" dirty="0" smtClean="0"/>
              <a:t> La tecnología se puede adquirir, pero es una solución a corto plazo, pues la compra es inmediata. Una de las desventajas que presenta es que es muy cara. </a:t>
            </a:r>
            <a:endParaRPr lang="es-ES" sz="2800" dirty="0"/>
          </a:p>
        </p:txBody>
      </p:sp>
      <p:sp>
        <p:nvSpPr>
          <p:cNvPr id="5" name="Rectángulo 4"/>
          <p:cNvSpPr/>
          <p:nvPr/>
        </p:nvSpPr>
        <p:spPr>
          <a:xfrm>
            <a:off x="2163677" y="3376469"/>
            <a:ext cx="7605965" cy="3108543"/>
          </a:xfrm>
          <a:prstGeom prst="rect">
            <a:avLst/>
          </a:prstGeom>
        </p:spPr>
        <p:txBody>
          <a:bodyPr wrap="square">
            <a:spAutoFit/>
          </a:bodyPr>
          <a:lstStyle/>
          <a:p>
            <a:pPr lvl="0" algn="just"/>
            <a:r>
              <a:rPr lang="es-ES" sz="2800" dirty="0">
                <a:solidFill>
                  <a:prstClr val="black"/>
                </a:solidFill>
              </a:rPr>
              <a:t>Por otra parte, debido al ritmo vertiginoso con el que la tecnología se desarrolla en nuestros días, la máquina más moderna se vuelve obsoleta en pocos años y entonces surge la necesidad de adquirir otra. De esta manera, la nación compradora se vuelve tecnológicamente dependiente de otras.</a:t>
            </a:r>
          </a:p>
        </p:txBody>
      </p:sp>
    </p:spTree>
    <p:extLst>
      <p:ext uri="{BB962C8B-B14F-4D97-AF65-F5344CB8AC3E}">
        <p14:creationId xmlns:p14="http://schemas.microsoft.com/office/powerpoint/2010/main" val="3765931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4638" y="4216486"/>
            <a:ext cx="2887362" cy="2641514"/>
          </a:xfrm>
          <a:prstGeom prst="rect">
            <a:avLst/>
          </a:prstGeom>
        </p:spPr>
      </p:pic>
      <p:sp>
        <p:nvSpPr>
          <p:cNvPr id="2" name="Rectángulo 1"/>
          <p:cNvSpPr/>
          <p:nvPr/>
        </p:nvSpPr>
        <p:spPr>
          <a:xfrm>
            <a:off x="2145630" y="115578"/>
            <a:ext cx="8995611" cy="2246769"/>
          </a:xfrm>
          <a:prstGeom prst="rect">
            <a:avLst/>
          </a:prstGeom>
        </p:spPr>
        <p:txBody>
          <a:bodyPr wrap="square">
            <a:spAutoFit/>
          </a:bodyPr>
          <a:lstStyle/>
          <a:p>
            <a:pPr algn="just"/>
            <a:r>
              <a:rPr lang="es-ES" sz="2800" dirty="0" smtClean="0">
                <a:solidFill>
                  <a:srgbClr val="7030A0"/>
                </a:solidFill>
              </a:rPr>
              <a:t>b) </a:t>
            </a:r>
            <a:r>
              <a:rPr lang="es-ES" sz="2800" b="1" u="sng" dirty="0" smtClean="0">
                <a:solidFill>
                  <a:srgbClr val="7030A0"/>
                </a:solidFill>
              </a:rPr>
              <a:t>Investigación.</a:t>
            </a:r>
          </a:p>
          <a:p>
            <a:pPr algn="just"/>
            <a:r>
              <a:rPr lang="es-ES" sz="2800" dirty="0" smtClean="0"/>
              <a:t>La investigación es una alternativa muy importante, pero siempre surge el problema ¿de dónde conseguir el capital para financiar las investigaciones y lograr que los avances se transformen en productos tangibles?</a:t>
            </a:r>
            <a:endParaRPr lang="es-ES" sz="2800" dirty="0"/>
          </a:p>
        </p:txBody>
      </p:sp>
      <p:sp>
        <p:nvSpPr>
          <p:cNvPr id="3" name="Rectángulo 2"/>
          <p:cNvSpPr/>
          <p:nvPr/>
        </p:nvSpPr>
        <p:spPr>
          <a:xfrm>
            <a:off x="2145631" y="2269503"/>
            <a:ext cx="8995610" cy="1384995"/>
          </a:xfrm>
          <a:prstGeom prst="rect">
            <a:avLst/>
          </a:prstGeom>
        </p:spPr>
        <p:txBody>
          <a:bodyPr wrap="square">
            <a:spAutoFit/>
          </a:bodyPr>
          <a:lstStyle/>
          <a:p>
            <a:pPr algn="just"/>
            <a:r>
              <a:rPr lang="es-ES" sz="2800" dirty="0" smtClean="0"/>
              <a:t>Lo primero es formar investigadoras tal como se hizo en el caso de Japón fortaleciendo el aprendizaje de la ciencia pura y fomentar el desarrollo tecnológico.</a:t>
            </a:r>
            <a:endParaRPr lang="en-US" sz="2800" dirty="0"/>
          </a:p>
        </p:txBody>
      </p:sp>
      <p:sp>
        <p:nvSpPr>
          <p:cNvPr id="5" name="Rectángulo 4"/>
          <p:cNvSpPr/>
          <p:nvPr/>
        </p:nvSpPr>
        <p:spPr>
          <a:xfrm>
            <a:off x="2157662" y="4116226"/>
            <a:ext cx="6890086" cy="2246769"/>
          </a:xfrm>
          <a:prstGeom prst="rect">
            <a:avLst/>
          </a:prstGeom>
        </p:spPr>
        <p:txBody>
          <a:bodyPr wrap="square">
            <a:spAutoFit/>
          </a:bodyPr>
          <a:lstStyle/>
          <a:p>
            <a:r>
              <a:rPr lang="es-ES" sz="2800" dirty="0" smtClean="0"/>
              <a:t>c) </a:t>
            </a:r>
            <a:r>
              <a:rPr lang="es-ES" sz="2800" b="1" u="sng" dirty="0" smtClean="0"/>
              <a:t>Producción.</a:t>
            </a:r>
          </a:p>
          <a:p>
            <a:pPr algn="just"/>
            <a:r>
              <a:rPr lang="es-ES" sz="2800" dirty="0" smtClean="0"/>
              <a:t>Es más productivo desarrollar la investigación con los propios medios, pues los beneficios son inmediatamente aprovechados por la comunidad.</a:t>
            </a:r>
            <a:endParaRPr lang="es-ES" sz="2800" dirty="0"/>
          </a:p>
        </p:txBody>
      </p:sp>
    </p:spTree>
    <p:extLst>
      <p:ext uri="{BB962C8B-B14F-4D97-AF65-F5344CB8AC3E}">
        <p14:creationId xmlns:p14="http://schemas.microsoft.com/office/powerpoint/2010/main" val="2360146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4638" y="4374222"/>
            <a:ext cx="2887362" cy="2483777"/>
          </a:xfrm>
          <a:prstGeom prst="rect">
            <a:avLst/>
          </a:prstGeom>
        </p:spPr>
      </p:pic>
      <p:sp>
        <p:nvSpPr>
          <p:cNvPr id="2" name="Rectángulo 1"/>
          <p:cNvSpPr/>
          <p:nvPr/>
        </p:nvSpPr>
        <p:spPr>
          <a:xfrm>
            <a:off x="2470484" y="242319"/>
            <a:ext cx="8213558" cy="1077218"/>
          </a:xfrm>
          <a:prstGeom prst="rect">
            <a:avLst/>
          </a:prstGeom>
        </p:spPr>
        <p:txBody>
          <a:bodyPr wrap="square">
            <a:spAutoFit/>
          </a:bodyPr>
          <a:lstStyle/>
          <a:p>
            <a:pPr algn="ctr"/>
            <a:r>
              <a:rPr lang="es-ES" sz="3200" b="1" dirty="0" smtClean="0"/>
              <a:t>Desastres ocasionados en las comunidades por el mal uso de la ciencia y la Tecnología</a:t>
            </a:r>
            <a:endParaRPr lang="en-US" sz="3200" b="1" dirty="0"/>
          </a:p>
        </p:txBody>
      </p:sp>
      <p:sp>
        <p:nvSpPr>
          <p:cNvPr id="3" name="Rectángulo 2"/>
          <p:cNvSpPr/>
          <p:nvPr/>
        </p:nvSpPr>
        <p:spPr>
          <a:xfrm>
            <a:off x="2145631" y="1010649"/>
            <a:ext cx="2642938" cy="861774"/>
          </a:xfrm>
          <a:prstGeom prst="rect">
            <a:avLst/>
          </a:prstGeom>
        </p:spPr>
        <p:txBody>
          <a:bodyPr wrap="square">
            <a:spAutoFit/>
          </a:bodyPr>
          <a:lstStyle/>
          <a:p>
            <a:endParaRPr lang="en-US" dirty="0" smtClean="0"/>
          </a:p>
          <a:p>
            <a:r>
              <a:rPr lang="en-US" sz="3200" b="1" u="sng" dirty="0" smtClean="0"/>
              <a:t>Bhopal (India)</a:t>
            </a:r>
            <a:endParaRPr lang="en-US" sz="3200" b="1" u="sng" dirty="0"/>
          </a:p>
        </p:txBody>
      </p:sp>
      <p:sp>
        <p:nvSpPr>
          <p:cNvPr id="5" name="Rectángulo 4"/>
          <p:cNvSpPr/>
          <p:nvPr/>
        </p:nvSpPr>
        <p:spPr>
          <a:xfrm>
            <a:off x="2089593" y="1801269"/>
            <a:ext cx="9761512" cy="1754326"/>
          </a:xfrm>
          <a:prstGeom prst="rect">
            <a:avLst/>
          </a:prstGeom>
        </p:spPr>
        <p:txBody>
          <a:bodyPr wrap="square">
            <a:spAutoFit/>
          </a:bodyPr>
          <a:lstStyle/>
          <a:p>
            <a:pPr algn="just"/>
            <a:r>
              <a:rPr lang="es-ES" sz="2700" dirty="0" smtClean="0"/>
              <a:t>En la noche del día </a:t>
            </a:r>
            <a:r>
              <a:rPr lang="es-ES" sz="2700" dirty="0" smtClean="0">
                <a:solidFill>
                  <a:srgbClr val="7030A0"/>
                </a:solidFill>
              </a:rPr>
              <a:t>3 de diciembre de 1984</a:t>
            </a:r>
            <a:r>
              <a:rPr lang="es-ES" sz="2700" dirty="0" smtClean="0"/>
              <a:t>, en el poblado de </a:t>
            </a:r>
            <a:r>
              <a:rPr lang="es-ES" sz="2700" dirty="0" err="1" smtClean="0">
                <a:solidFill>
                  <a:srgbClr val="00B0F0"/>
                </a:solidFill>
              </a:rPr>
              <a:t>Bhopal</a:t>
            </a:r>
            <a:r>
              <a:rPr lang="es-ES" sz="2700" dirty="0" smtClean="0">
                <a:solidFill>
                  <a:srgbClr val="00B0F0"/>
                </a:solidFill>
              </a:rPr>
              <a:t> (India) </a:t>
            </a:r>
            <a:r>
              <a:rPr lang="es-ES" sz="2700" dirty="0" smtClean="0"/>
              <a:t>ocurrió una catástrofe catalogada como el mayor desastre químico de la historia. En la fábrica de pesticidas de la </a:t>
            </a:r>
            <a:r>
              <a:rPr lang="es-ES" sz="2700" dirty="0" smtClean="0">
                <a:solidFill>
                  <a:srgbClr val="00B050"/>
                </a:solidFill>
              </a:rPr>
              <a:t>Unión </a:t>
            </a:r>
            <a:r>
              <a:rPr lang="es-ES" sz="2700" dirty="0" err="1" smtClean="0">
                <a:solidFill>
                  <a:srgbClr val="00B050"/>
                </a:solidFill>
              </a:rPr>
              <a:t>Carbide</a:t>
            </a:r>
            <a:r>
              <a:rPr lang="es-ES" sz="2700" dirty="0" smtClean="0">
                <a:solidFill>
                  <a:srgbClr val="00B050"/>
                </a:solidFill>
              </a:rPr>
              <a:t> </a:t>
            </a:r>
            <a:r>
              <a:rPr lang="es-ES" sz="2700" dirty="0" err="1" smtClean="0">
                <a:solidFill>
                  <a:srgbClr val="00B050"/>
                </a:solidFill>
              </a:rPr>
              <a:t>Corporation</a:t>
            </a:r>
            <a:r>
              <a:rPr lang="es-ES" sz="2700" dirty="0" smtClean="0"/>
              <a:t> se produjo un escape de </a:t>
            </a:r>
            <a:r>
              <a:rPr lang="es-ES" sz="2700" dirty="0" smtClean="0">
                <a:solidFill>
                  <a:srgbClr val="FF0000"/>
                </a:solidFill>
              </a:rPr>
              <a:t>40 toneladas de gases letales. </a:t>
            </a:r>
            <a:endParaRPr lang="en-US" sz="2700" dirty="0">
              <a:solidFill>
                <a:srgbClr val="FF0000"/>
              </a:solidFill>
            </a:endParaRPr>
          </a:p>
        </p:txBody>
      </p:sp>
      <p:sp>
        <p:nvSpPr>
          <p:cNvPr id="7" name="Rectángulo 6"/>
          <p:cNvSpPr/>
          <p:nvPr/>
        </p:nvSpPr>
        <p:spPr>
          <a:xfrm>
            <a:off x="2089593" y="4248613"/>
            <a:ext cx="7331133" cy="2585323"/>
          </a:xfrm>
          <a:prstGeom prst="rect">
            <a:avLst/>
          </a:prstGeom>
        </p:spPr>
        <p:txBody>
          <a:bodyPr wrap="square">
            <a:spAutoFit/>
          </a:bodyPr>
          <a:lstStyle/>
          <a:p>
            <a:pPr algn="just"/>
            <a:r>
              <a:rPr lang="es-ES" sz="2700" dirty="0" smtClean="0"/>
              <a:t>Se calcula que hasta más de medio millón de habitantes expuestos a los gases todavía al día de hoy pueden tener sustancias toxicas en su flujo sanguíneo; además, aproximadamente 150mil personas que sobrevivieron a la catástrofe aún requieren tratamiento médico.</a:t>
            </a:r>
            <a:endParaRPr lang="en-US" sz="2700" dirty="0"/>
          </a:p>
        </p:txBody>
      </p:sp>
      <p:sp>
        <p:nvSpPr>
          <p:cNvPr id="8" name="Rectángulo 7"/>
          <p:cNvSpPr/>
          <p:nvPr/>
        </p:nvSpPr>
        <p:spPr>
          <a:xfrm>
            <a:off x="2113656" y="3466880"/>
            <a:ext cx="9857765" cy="923330"/>
          </a:xfrm>
          <a:prstGeom prst="rect">
            <a:avLst/>
          </a:prstGeom>
        </p:spPr>
        <p:txBody>
          <a:bodyPr wrap="square">
            <a:spAutoFit/>
          </a:bodyPr>
          <a:lstStyle/>
          <a:p>
            <a:r>
              <a:rPr lang="es-ES" sz="2700" dirty="0">
                <a:solidFill>
                  <a:prstClr val="black"/>
                </a:solidFill>
              </a:rPr>
              <a:t>En pocos días murieron varios miles de personas por exposición directa a los gases. </a:t>
            </a:r>
            <a:endParaRPr lang="en-US" dirty="0"/>
          </a:p>
        </p:txBody>
      </p:sp>
    </p:spTree>
    <p:extLst>
      <p:ext uri="{BB962C8B-B14F-4D97-AF65-F5344CB8AC3E}">
        <p14:creationId xmlns:p14="http://schemas.microsoft.com/office/powerpoint/2010/main" val="270548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4638" y="4216486"/>
            <a:ext cx="2887362" cy="2641514"/>
          </a:xfrm>
          <a:prstGeom prst="rect">
            <a:avLst/>
          </a:prstGeom>
        </p:spPr>
      </p:pic>
      <p:sp>
        <p:nvSpPr>
          <p:cNvPr id="2" name="Rectángulo 1"/>
          <p:cNvSpPr/>
          <p:nvPr/>
        </p:nvSpPr>
        <p:spPr>
          <a:xfrm>
            <a:off x="2132560" y="0"/>
            <a:ext cx="3243324" cy="584775"/>
          </a:xfrm>
          <a:prstGeom prst="rect">
            <a:avLst/>
          </a:prstGeom>
        </p:spPr>
        <p:txBody>
          <a:bodyPr wrap="none">
            <a:spAutoFit/>
          </a:bodyPr>
          <a:lstStyle/>
          <a:p>
            <a:r>
              <a:rPr lang="en-US" sz="3200" b="1" u="sng" dirty="0" err="1" smtClean="0"/>
              <a:t>Chernóbil</a:t>
            </a:r>
            <a:r>
              <a:rPr lang="en-US" sz="2800" b="1" u="sng" dirty="0" smtClean="0"/>
              <a:t> (</a:t>
            </a:r>
            <a:r>
              <a:rPr lang="en-US" sz="2800" b="1" u="sng" dirty="0" err="1" smtClean="0"/>
              <a:t>Ucrania</a:t>
            </a:r>
            <a:r>
              <a:rPr lang="en-US" dirty="0" smtClean="0"/>
              <a:t>)</a:t>
            </a:r>
            <a:endParaRPr lang="en-US" dirty="0"/>
          </a:p>
        </p:txBody>
      </p:sp>
      <p:sp>
        <p:nvSpPr>
          <p:cNvPr id="3" name="Rectángulo 2"/>
          <p:cNvSpPr/>
          <p:nvPr/>
        </p:nvSpPr>
        <p:spPr>
          <a:xfrm>
            <a:off x="2132560" y="584775"/>
            <a:ext cx="9141029" cy="1754326"/>
          </a:xfrm>
          <a:prstGeom prst="rect">
            <a:avLst/>
          </a:prstGeom>
        </p:spPr>
        <p:txBody>
          <a:bodyPr wrap="square">
            <a:spAutoFit/>
          </a:bodyPr>
          <a:lstStyle/>
          <a:p>
            <a:pPr algn="just"/>
            <a:r>
              <a:rPr lang="es-ES" sz="2700" dirty="0" smtClean="0"/>
              <a:t>El </a:t>
            </a:r>
            <a:r>
              <a:rPr lang="es-ES" sz="2700" dirty="0" smtClean="0">
                <a:solidFill>
                  <a:srgbClr val="00B050"/>
                </a:solidFill>
              </a:rPr>
              <a:t>26 de abril de 1986 </a:t>
            </a:r>
            <a:r>
              <a:rPr lang="es-ES" sz="2700" dirty="0" smtClean="0"/>
              <a:t>en </a:t>
            </a:r>
            <a:r>
              <a:rPr lang="es-ES" sz="2700" dirty="0" smtClean="0">
                <a:solidFill>
                  <a:srgbClr val="7030A0"/>
                </a:solidFill>
              </a:rPr>
              <a:t>Chernóbil, Ucrania, </a:t>
            </a:r>
            <a:r>
              <a:rPr lang="es-ES" sz="2700" dirty="0" smtClean="0"/>
              <a:t>ocurrió el accidente nuclear más grave hasta la fecha. Un aumento súbito de potencia en uno de los reactores de la planta nuclear produjo el sobrecalentamiento que terminó provocando la explosión. </a:t>
            </a:r>
            <a:endParaRPr lang="en-US" sz="2700" dirty="0"/>
          </a:p>
        </p:txBody>
      </p:sp>
      <p:sp>
        <p:nvSpPr>
          <p:cNvPr id="5" name="Rectángulo 4"/>
          <p:cNvSpPr/>
          <p:nvPr/>
        </p:nvSpPr>
        <p:spPr>
          <a:xfrm>
            <a:off x="2132560" y="2293543"/>
            <a:ext cx="9141029" cy="1384995"/>
          </a:xfrm>
          <a:prstGeom prst="rect">
            <a:avLst/>
          </a:prstGeom>
        </p:spPr>
        <p:txBody>
          <a:bodyPr wrap="square">
            <a:spAutoFit/>
          </a:bodyPr>
          <a:lstStyle/>
          <a:p>
            <a:pPr algn="just"/>
            <a:r>
              <a:rPr lang="es-ES" sz="2700" dirty="0" smtClean="0"/>
              <a:t>Se calcula que el </a:t>
            </a:r>
            <a:r>
              <a:rPr lang="es-ES" sz="2700" dirty="0" smtClean="0">
                <a:solidFill>
                  <a:srgbClr val="00B0F0"/>
                </a:solidFill>
              </a:rPr>
              <a:t>material radioactivo liberado fue 500 veces más  que el liberado que la bomba atómica </a:t>
            </a:r>
            <a:r>
              <a:rPr lang="es-ES" sz="2700" dirty="0" smtClean="0"/>
              <a:t>arrojado sobre Hiroshima, durante la Segunda Guerra Mundial.</a:t>
            </a:r>
            <a:endParaRPr lang="en-US" sz="2700" dirty="0"/>
          </a:p>
        </p:txBody>
      </p:sp>
      <p:sp>
        <p:nvSpPr>
          <p:cNvPr id="7" name="Rectángulo 6"/>
          <p:cNvSpPr/>
          <p:nvPr/>
        </p:nvSpPr>
        <p:spPr>
          <a:xfrm>
            <a:off x="2132560" y="3629018"/>
            <a:ext cx="9285408" cy="1384995"/>
          </a:xfrm>
          <a:prstGeom prst="rect">
            <a:avLst/>
          </a:prstGeom>
        </p:spPr>
        <p:txBody>
          <a:bodyPr wrap="square">
            <a:spAutoFit/>
          </a:bodyPr>
          <a:lstStyle/>
          <a:p>
            <a:r>
              <a:rPr lang="es-ES" sz="2700" dirty="0" smtClean="0"/>
              <a:t>Después del accidente se evacuaron a más de 130mil personas y se dio una alarma internacional, ya que se detectó radioactividad en varios países europeos.</a:t>
            </a:r>
            <a:endParaRPr lang="en-US" sz="2700" dirty="0"/>
          </a:p>
        </p:txBody>
      </p:sp>
      <p:sp>
        <p:nvSpPr>
          <p:cNvPr id="8" name="Rectángulo 7"/>
          <p:cNvSpPr/>
          <p:nvPr/>
        </p:nvSpPr>
        <p:spPr>
          <a:xfrm>
            <a:off x="2132559" y="4933228"/>
            <a:ext cx="7396451" cy="1815882"/>
          </a:xfrm>
          <a:prstGeom prst="rect">
            <a:avLst/>
          </a:prstGeom>
        </p:spPr>
        <p:txBody>
          <a:bodyPr wrap="square">
            <a:spAutoFit/>
          </a:bodyPr>
          <a:lstStyle/>
          <a:p>
            <a:pPr algn="just"/>
            <a:r>
              <a:rPr lang="es-ES" sz="2700" dirty="0" smtClean="0"/>
              <a:t>El número de muertes provocada por el incidente es incierto, ya que la radiación, en muchos casos, no lleva a la muerte inmediata, pero si propicia enfermedades a la larga, en especial, cáncer.</a:t>
            </a:r>
            <a:endParaRPr lang="en-US" sz="2700" dirty="0"/>
          </a:p>
        </p:txBody>
      </p:sp>
    </p:spTree>
    <p:extLst>
      <p:ext uri="{BB962C8B-B14F-4D97-AF65-F5344CB8AC3E}">
        <p14:creationId xmlns:p14="http://schemas.microsoft.com/office/powerpoint/2010/main" val="1293719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4638" y="4216486"/>
            <a:ext cx="2887362" cy="2641514"/>
          </a:xfrm>
          <a:prstGeom prst="rect">
            <a:avLst/>
          </a:prstGeom>
        </p:spPr>
      </p:pic>
      <p:sp>
        <p:nvSpPr>
          <p:cNvPr id="2" name="Rectángulo 1"/>
          <p:cNvSpPr/>
          <p:nvPr/>
        </p:nvSpPr>
        <p:spPr>
          <a:xfrm>
            <a:off x="2273644" y="1492783"/>
            <a:ext cx="9205783" cy="3970318"/>
          </a:xfrm>
          <a:prstGeom prst="rect">
            <a:avLst/>
          </a:prstGeom>
        </p:spPr>
        <p:txBody>
          <a:bodyPr wrap="square">
            <a:spAutoFit/>
          </a:bodyPr>
          <a:lstStyle/>
          <a:p>
            <a:pPr algn="just"/>
            <a:r>
              <a:rPr lang="es-ES" sz="3600" dirty="0" smtClean="0"/>
              <a:t>Los avances y mejoras proporcionados por la ciencia hacen que surjan más invenciones, tecnologías y descubrimientos que hacen que la vida cotidiana sea más confortable. Las mejoras que la ciencia ha introducido tienen como fin común y definitivo mejorar la calidad de vida del hombre. </a:t>
            </a:r>
            <a:endParaRPr lang="en-US" sz="3600" dirty="0"/>
          </a:p>
        </p:txBody>
      </p:sp>
    </p:spTree>
    <p:extLst>
      <p:ext uri="{BB962C8B-B14F-4D97-AF65-F5344CB8AC3E}">
        <p14:creationId xmlns:p14="http://schemas.microsoft.com/office/powerpoint/2010/main" val="3119797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ángulo 1"/>
          <p:cNvSpPr/>
          <p:nvPr/>
        </p:nvSpPr>
        <p:spPr>
          <a:xfrm>
            <a:off x="2196939" y="0"/>
            <a:ext cx="6721777" cy="584775"/>
          </a:xfrm>
          <a:prstGeom prst="rect">
            <a:avLst/>
          </a:prstGeom>
        </p:spPr>
        <p:txBody>
          <a:bodyPr wrap="none">
            <a:spAutoFit/>
          </a:bodyPr>
          <a:lstStyle/>
          <a:p>
            <a:r>
              <a:rPr lang="es-ES" sz="3200" b="1" u="sng" dirty="0" err="1" smtClean="0"/>
              <a:t>Deepwater</a:t>
            </a:r>
            <a:r>
              <a:rPr lang="es-ES" sz="3200" b="1" u="sng" dirty="0" smtClean="0"/>
              <a:t> </a:t>
            </a:r>
            <a:r>
              <a:rPr lang="es-ES" sz="3200" b="1" u="sng" dirty="0" err="1" smtClean="0"/>
              <a:t>Horizon</a:t>
            </a:r>
            <a:r>
              <a:rPr lang="es-ES" sz="3200" b="1" u="sng" dirty="0" smtClean="0"/>
              <a:t>. (Golfo de México)</a:t>
            </a:r>
            <a:endParaRPr lang="en-US" sz="3200" b="1" u="sng" dirty="0"/>
          </a:p>
        </p:txBody>
      </p:sp>
      <p:sp>
        <p:nvSpPr>
          <p:cNvPr id="3" name="Rectángulo 2"/>
          <p:cNvSpPr/>
          <p:nvPr/>
        </p:nvSpPr>
        <p:spPr>
          <a:xfrm>
            <a:off x="2196939" y="397152"/>
            <a:ext cx="8828413" cy="3970318"/>
          </a:xfrm>
          <a:prstGeom prst="rect">
            <a:avLst/>
          </a:prstGeom>
        </p:spPr>
        <p:txBody>
          <a:bodyPr wrap="square">
            <a:spAutoFit/>
          </a:bodyPr>
          <a:lstStyle/>
          <a:p>
            <a:pPr algn="just"/>
            <a:r>
              <a:rPr lang="es-ES" sz="2800" dirty="0" smtClean="0"/>
              <a:t>Fue una plataforma petrolífera </a:t>
            </a:r>
            <a:r>
              <a:rPr lang="es-ES" sz="2800" dirty="0" err="1" smtClean="0"/>
              <a:t>semi</a:t>
            </a:r>
            <a:r>
              <a:rPr lang="es-ES" sz="2800" dirty="0" smtClean="0"/>
              <a:t> sumergible de posicionamiento rápido de aguas ultra profundas construida en 2001 y situada en el Golfo de México. </a:t>
            </a:r>
            <a:r>
              <a:rPr lang="es-ES" sz="2800" dirty="0" smtClean="0">
                <a:solidFill>
                  <a:srgbClr val="00B0F0"/>
                </a:solidFill>
              </a:rPr>
              <a:t>El 20 de abril de 2010 se producía la peor catástrofe en el Golfo de México: </a:t>
            </a:r>
            <a:r>
              <a:rPr lang="es-ES" sz="2800" dirty="0" smtClean="0"/>
              <a:t>la plataforma petrolífera </a:t>
            </a:r>
            <a:r>
              <a:rPr lang="es-ES" sz="2800" dirty="0" err="1" smtClean="0"/>
              <a:t>Deepwater</a:t>
            </a:r>
            <a:r>
              <a:rPr lang="es-ES" sz="2800" dirty="0" smtClean="0"/>
              <a:t> </a:t>
            </a:r>
            <a:r>
              <a:rPr lang="es-ES" sz="2800" dirty="0" err="1" smtClean="0"/>
              <a:t>Horizon</a:t>
            </a:r>
            <a:r>
              <a:rPr lang="es-ES" sz="2800" dirty="0" smtClean="0"/>
              <a:t> se incendió primero y se hundió unos 1525 metros de profundidad, dando lugar a una enorme fuga por la que desde el día mencionado no ha parado de salir cantidades considerables de petróleo.</a:t>
            </a:r>
            <a:endParaRPr lang="en-US" sz="2800" dirty="0"/>
          </a:p>
        </p:txBody>
      </p:sp>
      <p:pic>
        <p:nvPicPr>
          <p:cNvPr id="7" name="Imagen 6" descr="Horizonte profundo (2016) - Filmaffinity"/>
          <p:cNvPicPr/>
          <p:nvPr/>
        </p:nvPicPr>
        <p:blipFill rotWithShape="1">
          <a:blip r:embed="rId3" cstate="print">
            <a:extLst>
              <a:ext uri="{28A0092B-C50C-407E-A947-70E740481C1C}">
                <a14:useLocalDpi xmlns:a14="http://schemas.microsoft.com/office/drawing/2010/main" val="0"/>
              </a:ext>
            </a:extLst>
          </a:blip>
          <a:srcRect b="16857"/>
          <a:stretch/>
        </p:blipFill>
        <p:spPr bwMode="auto">
          <a:xfrm>
            <a:off x="9245037" y="3782695"/>
            <a:ext cx="2852370" cy="30753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95763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4638" y="4216486"/>
            <a:ext cx="2887362" cy="2641514"/>
          </a:xfrm>
          <a:prstGeom prst="rect">
            <a:avLst/>
          </a:prstGeom>
        </p:spPr>
      </p:pic>
      <p:sp>
        <p:nvSpPr>
          <p:cNvPr id="2" name="Rectángulo 1"/>
          <p:cNvSpPr/>
          <p:nvPr/>
        </p:nvSpPr>
        <p:spPr>
          <a:xfrm>
            <a:off x="1888566" y="380818"/>
            <a:ext cx="8414868" cy="584775"/>
          </a:xfrm>
          <a:prstGeom prst="rect">
            <a:avLst/>
          </a:prstGeom>
        </p:spPr>
        <p:txBody>
          <a:bodyPr wrap="none">
            <a:spAutoFit/>
          </a:bodyPr>
          <a:lstStyle/>
          <a:p>
            <a:r>
              <a:rPr lang="es-ES" sz="3200" b="1" dirty="0" smtClean="0"/>
              <a:t>La Ética presente en la ciencia y en la tecnología.</a:t>
            </a:r>
            <a:endParaRPr lang="en-US" sz="3200" b="1" dirty="0"/>
          </a:p>
        </p:txBody>
      </p:sp>
      <p:sp>
        <p:nvSpPr>
          <p:cNvPr id="3" name="Rectángulo 2"/>
          <p:cNvSpPr/>
          <p:nvPr/>
        </p:nvSpPr>
        <p:spPr>
          <a:xfrm>
            <a:off x="2216227" y="1097935"/>
            <a:ext cx="8997205" cy="5493812"/>
          </a:xfrm>
          <a:prstGeom prst="rect">
            <a:avLst/>
          </a:prstGeom>
        </p:spPr>
        <p:txBody>
          <a:bodyPr wrap="square">
            <a:spAutoFit/>
          </a:bodyPr>
          <a:lstStyle/>
          <a:p>
            <a:pPr algn="just"/>
            <a:r>
              <a:rPr lang="es-ES" sz="2700" dirty="0" smtClean="0"/>
              <a:t>Desde el punto de vista de la Ética, a lo que se aspira no es tan sólo que la población disponga de más dinero; sino a algo más integral: que se alcance un progreso de la gente en diferentes ámbitos, el económico, el social, y el político, donde los ciudadanos tengan lo que se le llama una </a:t>
            </a:r>
            <a:r>
              <a:rPr lang="es-ES" sz="2700" dirty="0" smtClean="0">
                <a:solidFill>
                  <a:srgbClr val="00B050"/>
                </a:solidFill>
              </a:rPr>
              <a:t>buena calidad de vida</a:t>
            </a:r>
            <a:r>
              <a:rPr lang="es-ES" sz="2700" dirty="0" smtClean="0"/>
              <a:t>, a lo que se le conoce como </a:t>
            </a:r>
            <a:r>
              <a:rPr lang="es-ES" sz="2700" dirty="0" smtClean="0">
                <a:solidFill>
                  <a:srgbClr val="7030A0"/>
                </a:solidFill>
              </a:rPr>
              <a:t>índice de desarrollo humano</a:t>
            </a:r>
            <a:r>
              <a:rPr lang="es-ES" sz="2700" dirty="0" smtClean="0"/>
              <a:t>, situación que implica contar con el acceso a servicios de salud eficientes, buena educación, espacios para la expresión cultural y la recreación, seguridad, mayor expectativa de vida, </a:t>
            </a:r>
          </a:p>
          <a:p>
            <a:pPr algn="just"/>
            <a:r>
              <a:rPr lang="es-ES" sz="2700" dirty="0" smtClean="0"/>
              <a:t>empleos bien remunerados y decentes, acceso total </a:t>
            </a:r>
          </a:p>
          <a:p>
            <a:pPr algn="just"/>
            <a:r>
              <a:rPr lang="es-ES" sz="2700" dirty="0" smtClean="0"/>
              <a:t>a buenos servicios públicos, además de contar</a:t>
            </a:r>
          </a:p>
          <a:p>
            <a:pPr algn="just"/>
            <a:r>
              <a:rPr lang="es-ES" sz="2700" dirty="0" smtClean="0"/>
              <a:t> con una importante comunidad científica, entre </a:t>
            </a:r>
          </a:p>
          <a:p>
            <a:pPr algn="just"/>
            <a:r>
              <a:rPr lang="es-ES" sz="2700" dirty="0" smtClean="0"/>
              <a:t>otros aspectos complementarios entre sí.</a:t>
            </a:r>
            <a:endParaRPr lang="en-US" sz="2700" dirty="0"/>
          </a:p>
        </p:txBody>
      </p:sp>
    </p:spTree>
    <p:extLst>
      <p:ext uri="{BB962C8B-B14F-4D97-AF65-F5344CB8AC3E}">
        <p14:creationId xmlns:p14="http://schemas.microsoft.com/office/powerpoint/2010/main" val="62765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4638" y="4216486"/>
            <a:ext cx="2887362" cy="2641514"/>
          </a:xfrm>
          <a:prstGeom prst="rect">
            <a:avLst/>
          </a:prstGeom>
        </p:spPr>
      </p:pic>
      <p:sp>
        <p:nvSpPr>
          <p:cNvPr id="2" name="Rectángulo 1"/>
          <p:cNvSpPr/>
          <p:nvPr/>
        </p:nvSpPr>
        <p:spPr>
          <a:xfrm>
            <a:off x="2774730" y="1187670"/>
            <a:ext cx="6456335" cy="3539430"/>
          </a:xfrm>
          <a:prstGeom prst="rect">
            <a:avLst/>
          </a:prstGeom>
        </p:spPr>
        <p:txBody>
          <a:bodyPr wrap="square">
            <a:spAutoFit/>
          </a:bodyPr>
          <a:lstStyle/>
          <a:p>
            <a:pPr algn="just"/>
            <a:r>
              <a:rPr lang="es-ES" sz="3200" dirty="0" smtClean="0"/>
              <a:t>De estos aspectos </a:t>
            </a:r>
            <a:r>
              <a:rPr lang="es-ES" sz="3200" dirty="0" smtClean="0">
                <a:solidFill>
                  <a:srgbClr val="00B0F0"/>
                </a:solidFill>
              </a:rPr>
              <a:t>surge una importante relación entre progreso económico y calidad de vida </a:t>
            </a:r>
            <a:r>
              <a:rPr lang="es-ES" sz="3200" dirty="0" smtClean="0"/>
              <a:t>ya que existen países con un gran desarrollo económico, pero no precisamente pueden otorgarles a sus habitantes una buena calidad de vida.</a:t>
            </a:r>
            <a:endParaRPr lang="en-US" sz="3200" dirty="0"/>
          </a:p>
        </p:txBody>
      </p:sp>
    </p:spTree>
    <p:extLst>
      <p:ext uri="{BB962C8B-B14F-4D97-AF65-F5344CB8AC3E}">
        <p14:creationId xmlns:p14="http://schemas.microsoft.com/office/powerpoint/2010/main" val="2174603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4638" y="4216486"/>
            <a:ext cx="2887362" cy="2641514"/>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726386162"/>
              </p:ext>
            </p:extLst>
          </p:nvPr>
        </p:nvGraphicFramePr>
        <p:xfrm>
          <a:off x="2671012" y="541419"/>
          <a:ext cx="7098630" cy="5931569"/>
        </p:xfrm>
        <a:graphic>
          <a:graphicData uri="http://schemas.openxmlformats.org/drawingml/2006/table">
            <a:tbl>
              <a:tblPr firstRow="1" firstCol="1" lastRow="1" lastCol="1" bandRow="1" bandCol="1"/>
              <a:tblGrid>
                <a:gridCol w="3536753">
                  <a:extLst>
                    <a:ext uri="{9D8B030D-6E8A-4147-A177-3AD203B41FA5}">
                      <a16:colId xmlns:a16="http://schemas.microsoft.com/office/drawing/2014/main" val="1108717252"/>
                    </a:ext>
                  </a:extLst>
                </a:gridCol>
                <a:gridCol w="3561877">
                  <a:extLst>
                    <a:ext uri="{9D8B030D-6E8A-4147-A177-3AD203B41FA5}">
                      <a16:colId xmlns:a16="http://schemas.microsoft.com/office/drawing/2014/main" val="3171041658"/>
                    </a:ext>
                  </a:extLst>
                </a:gridCol>
              </a:tblGrid>
              <a:tr h="589472">
                <a:tc>
                  <a:txBody>
                    <a:bodyPr/>
                    <a:lstStyle/>
                    <a:p>
                      <a:pPr algn="ctr">
                        <a:lnSpc>
                          <a:spcPts val="1200"/>
                        </a:lnSpc>
                        <a:spcAft>
                          <a:spcPts val="0"/>
                        </a:spcAft>
                      </a:pPr>
                      <a:endParaRPr lang="es-ES" sz="2000" dirty="0" smtClean="0">
                        <a:effectLst/>
                        <a:latin typeface="Arial" panose="020B0604020202020204" pitchFamily="34" charset="0"/>
                        <a:ea typeface="Times New Roman" panose="02020603050405020304" pitchFamily="18" charset="0"/>
                      </a:endParaRPr>
                    </a:p>
                    <a:p>
                      <a:pPr algn="ctr">
                        <a:lnSpc>
                          <a:spcPts val="1200"/>
                        </a:lnSpc>
                        <a:spcAft>
                          <a:spcPts val="0"/>
                        </a:spcAft>
                      </a:pPr>
                      <a:r>
                        <a:rPr lang="es-ES" sz="2000" dirty="0" smtClean="0">
                          <a:effectLst/>
                          <a:latin typeface="Arial" panose="020B0604020202020204" pitchFamily="34" charset="0"/>
                          <a:ea typeface="Times New Roman" panose="02020603050405020304" pitchFamily="18" charset="0"/>
                        </a:rPr>
                        <a:t>Países </a:t>
                      </a:r>
                      <a:r>
                        <a:rPr lang="es-ES" sz="2000" dirty="0">
                          <a:effectLst/>
                          <a:latin typeface="Arial" panose="020B0604020202020204" pitchFamily="34" charset="0"/>
                          <a:ea typeface="Times New Roman" panose="02020603050405020304" pitchFamily="18" charset="0"/>
                        </a:rPr>
                        <a:t>con mayor índice Económico</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es-ES" sz="2000" dirty="0" smtClean="0">
                        <a:effectLst/>
                        <a:latin typeface="Arial" panose="020B0604020202020204" pitchFamily="34" charset="0"/>
                        <a:ea typeface="Times New Roman" panose="02020603050405020304" pitchFamily="18" charset="0"/>
                      </a:endParaRPr>
                    </a:p>
                    <a:p>
                      <a:pPr algn="ctr">
                        <a:lnSpc>
                          <a:spcPts val="1200"/>
                        </a:lnSpc>
                        <a:spcAft>
                          <a:spcPts val="0"/>
                        </a:spcAft>
                      </a:pPr>
                      <a:r>
                        <a:rPr lang="es-ES" sz="2000" dirty="0" smtClean="0">
                          <a:effectLst/>
                          <a:latin typeface="Arial" panose="020B0604020202020204" pitchFamily="34" charset="0"/>
                          <a:ea typeface="Times New Roman" panose="02020603050405020304" pitchFamily="18" charset="0"/>
                        </a:rPr>
                        <a:t>Países </a:t>
                      </a:r>
                      <a:r>
                        <a:rPr lang="es-ES" sz="2000" dirty="0">
                          <a:effectLst/>
                          <a:latin typeface="Arial" panose="020B0604020202020204" pitchFamily="34" charset="0"/>
                          <a:ea typeface="Times New Roman" panose="02020603050405020304" pitchFamily="18" charset="0"/>
                        </a:rPr>
                        <a:t>con mayor índice de </a:t>
                      </a:r>
                      <a:endParaRPr lang="en-US" sz="2000" dirty="0">
                        <a:effectLst/>
                        <a:latin typeface="Times New Roman" panose="02020603050405020304" pitchFamily="18" charset="0"/>
                        <a:ea typeface="Times New Roman" panose="02020603050405020304" pitchFamily="18" charset="0"/>
                      </a:endParaRPr>
                    </a:p>
                    <a:p>
                      <a:pPr algn="ctr">
                        <a:lnSpc>
                          <a:spcPts val="1200"/>
                        </a:lnSpc>
                        <a:spcAft>
                          <a:spcPts val="0"/>
                        </a:spcAft>
                      </a:pPr>
                      <a:r>
                        <a:rPr lang="es-ES" sz="2000" dirty="0">
                          <a:effectLst/>
                          <a:latin typeface="Arial" panose="020B0604020202020204" pitchFamily="34" charset="0"/>
                          <a:ea typeface="Times New Roman" panose="02020603050405020304" pitchFamily="18" charset="0"/>
                        </a:rPr>
                        <a:t>Desarrollo Humano</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051653"/>
                  </a:ext>
                </a:extLst>
              </a:tr>
              <a:tr h="884209">
                <a:tc>
                  <a:txBody>
                    <a:bodyPr/>
                    <a:lstStyle/>
                    <a:p>
                      <a:pPr algn="just">
                        <a:lnSpc>
                          <a:spcPts val="1200"/>
                        </a:lnSpc>
                        <a:spcAft>
                          <a:spcPts val="0"/>
                        </a:spcAft>
                      </a:pPr>
                      <a:r>
                        <a:rPr lang="es-ES" sz="2000">
                          <a:effectLst/>
                          <a:latin typeface="Arial" panose="020B0604020202020204" pitchFamily="34"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p>
                      <a:pPr algn="just">
                        <a:lnSpc>
                          <a:spcPts val="1200"/>
                        </a:lnSpc>
                        <a:spcAft>
                          <a:spcPts val="0"/>
                        </a:spcAft>
                      </a:pPr>
                      <a:r>
                        <a:rPr lang="es-ES" sz="2000">
                          <a:effectLst/>
                          <a:latin typeface="Arial" panose="020B0604020202020204" pitchFamily="34" charset="0"/>
                          <a:ea typeface="Times New Roman" panose="02020603050405020304" pitchFamily="18" charset="0"/>
                        </a:rPr>
                        <a:t>1 Estados Unidos</a:t>
                      </a:r>
                      <a:endParaRPr lang="en-US" sz="2000">
                        <a:effectLst/>
                        <a:latin typeface="Times New Roman" panose="02020603050405020304" pitchFamily="18" charset="0"/>
                        <a:ea typeface="Times New Roman" panose="02020603050405020304" pitchFamily="18" charset="0"/>
                      </a:endParaRPr>
                    </a:p>
                    <a:p>
                      <a:pPr algn="just">
                        <a:lnSpc>
                          <a:spcPts val="1200"/>
                        </a:lnSpc>
                        <a:spcAft>
                          <a:spcPts val="0"/>
                        </a:spcAft>
                      </a:pPr>
                      <a:r>
                        <a:rPr lang="es-ES" sz="2000">
                          <a:effectLst/>
                          <a:latin typeface="Arial" panose="020B0604020202020204" pitchFamily="34"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s-ES" sz="2000" dirty="0">
                          <a:effectLst/>
                          <a:latin typeface="Arial" panose="020B060402020202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algn="just">
                        <a:lnSpc>
                          <a:spcPts val="1200"/>
                        </a:lnSpc>
                        <a:spcAft>
                          <a:spcPts val="0"/>
                        </a:spcAft>
                      </a:pPr>
                      <a:r>
                        <a:rPr lang="es-ES" sz="2000" dirty="0">
                          <a:effectLst/>
                          <a:latin typeface="Arial" panose="020B0604020202020204" pitchFamily="34" charset="0"/>
                          <a:ea typeface="Times New Roman" panose="02020603050405020304" pitchFamily="18" charset="0"/>
                        </a:rPr>
                        <a:t>1 Noruega</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7007376"/>
                  </a:ext>
                </a:extLst>
              </a:tr>
              <a:tr h="884209">
                <a:tc>
                  <a:txBody>
                    <a:bodyPr/>
                    <a:lstStyle/>
                    <a:p>
                      <a:pPr algn="just">
                        <a:lnSpc>
                          <a:spcPts val="1200"/>
                        </a:lnSpc>
                        <a:spcAft>
                          <a:spcPts val="0"/>
                        </a:spcAft>
                      </a:pPr>
                      <a:r>
                        <a:rPr lang="es-ES" sz="2000">
                          <a:effectLst/>
                          <a:latin typeface="Arial" panose="020B0604020202020204" pitchFamily="34"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p>
                      <a:pPr algn="just">
                        <a:lnSpc>
                          <a:spcPts val="1200"/>
                        </a:lnSpc>
                        <a:spcAft>
                          <a:spcPts val="0"/>
                        </a:spcAft>
                      </a:pPr>
                      <a:r>
                        <a:rPr lang="es-ES" sz="2000">
                          <a:effectLst/>
                          <a:latin typeface="Arial" panose="020B0604020202020204" pitchFamily="34" charset="0"/>
                          <a:ea typeface="Times New Roman" panose="02020603050405020304" pitchFamily="18" charset="0"/>
                        </a:rPr>
                        <a:t>2 China</a:t>
                      </a:r>
                      <a:endParaRPr lang="en-US" sz="2000">
                        <a:effectLst/>
                        <a:latin typeface="Times New Roman" panose="02020603050405020304" pitchFamily="18" charset="0"/>
                        <a:ea typeface="Times New Roman" panose="02020603050405020304" pitchFamily="18" charset="0"/>
                      </a:endParaRPr>
                    </a:p>
                    <a:p>
                      <a:pPr algn="just">
                        <a:lnSpc>
                          <a:spcPts val="1200"/>
                        </a:lnSpc>
                        <a:spcAft>
                          <a:spcPts val="0"/>
                        </a:spcAft>
                      </a:pPr>
                      <a:r>
                        <a:rPr lang="es-ES" sz="2000">
                          <a:effectLst/>
                          <a:latin typeface="Arial" panose="020B0604020202020204" pitchFamily="34"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s-ES" sz="2000" dirty="0">
                          <a:effectLst/>
                          <a:latin typeface="Arial" panose="020B060402020202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algn="just">
                        <a:lnSpc>
                          <a:spcPts val="1200"/>
                        </a:lnSpc>
                        <a:spcAft>
                          <a:spcPts val="0"/>
                        </a:spcAft>
                      </a:pPr>
                      <a:r>
                        <a:rPr lang="es-ES" sz="2000" dirty="0">
                          <a:effectLst/>
                          <a:latin typeface="Arial" panose="020B0604020202020204" pitchFamily="34" charset="0"/>
                          <a:ea typeface="Times New Roman" panose="02020603050405020304" pitchFamily="18" charset="0"/>
                        </a:rPr>
                        <a:t>2 Suiza</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923884"/>
                  </a:ext>
                </a:extLst>
              </a:tr>
              <a:tr h="884209">
                <a:tc>
                  <a:txBody>
                    <a:bodyPr/>
                    <a:lstStyle/>
                    <a:p>
                      <a:pPr algn="just">
                        <a:lnSpc>
                          <a:spcPts val="1200"/>
                        </a:lnSpc>
                        <a:spcAft>
                          <a:spcPts val="0"/>
                        </a:spcAft>
                      </a:pPr>
                      <a:r>
                        <a:rPr lang="es-ES" sz="2000">
                          <a:effectLst/>
                          <a:latin typeface="Arial" panose="020B0604020202020204" pitchFamily="34"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p>
                      <a:pPr algn="just">
                        <a:lnSpc>
                          <a:spcPts val="1200"/>
                        </a:lnSpc>
                        <a:spcAft>
                          <a:spcPts val="0"/>
                        </a:spcAft>
                      </a:pPr>
                      <a:r>
                        <a:rPr lang="es-ES" sz="2000">
                          <a:effectLst/>
                          <a:latin typeface="Arial" panose="020B0604020202020204" pitchFamily="34" charset="0"/>
                          <a:ea typeface="Times New Roman" panose="02020603050405020304" pitchFamily="18" charset="0"/>
                        </a:rPr>
                        <a:t>3 Japón</a:t>
                      </a:r>
                      <a:endParaRPr lang="en-US" sz="2000">
                        <a:effectLst/>
                        <a:latin typeface="Times New Roman" panose="02020603050405020304" pitchFamily="18" charset="0"/>
                        <a:ea typeface="Times New Roman" panose="02020603050405020304" pitchFamily="18" charset="0"/>
                      </a:endParaRPr>
                    </a:p>
                    <a:p>
                      <a:pPr algn="just">
                        <a:lnSpc>
                          <a:spcPts val="1200"/>
                        </a:lnSpc>
                        <a:spcAft>
                          <a:spcPts val="0"/>
                        </a:spcAft>
                      </a:pPr>
                      <a:r>
                        <a:rPr lang="es-ES" sz="2000">
                          <a:effectLst/>
                          <a:latin typeface="Arial" panose="020B0604020202020204" pitchFamily="34"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s-ES" sz="2000" dirty="0">
                          <a:effectLst/>
                          <a:latin typeface="Arial" panose="020B060402020202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algn="just">
                        <a:lnSpc>
                          <a:spcPts val="1200"/>
                        </a:lnSpc>
                        <a:spcAft>
                          <a:spcPts val="0"/>
                        </a:spcAft>
                      </a:pPr>
                      <a:r>
                        <a:rPr lang="es-ES" sz="2000" dirty="0">
                          <a:effectLst/>
                          <a:latin typeface="Arial" panose="020B0604020202020204" pitchFamily="34" charset="0"/>
                          <a:ea typeface="Times New Roman" panose="02020603050405020304" pitchFamily="18" charset="0"/>
                        </a:rPr>
                        <a:t>3 Australia</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2307558"/>
                  </a:ext>
                </a:extLst>
              </a:tr>
              <a:tr h="884209">
                <a:tc>
                  <a:txBody>
                    <a:bodyPr/>
                    <a:lstStyle/>
                    <a:p>
                      <a:pPr algn="just">
                        <a:lnSpc>
                          <a:spcPts val="1200"/>
                        </a:lnSpc>
                        <a:spcAft>
                          <a:spcPts val="0"/>
                        </a:spcAft>
                      </a:pPr>
                      <a:r>
                        <a:rPr lang="es-ES" sz="2000" dirty="0">
                          <a:effectLst/>
                          <a:latin typeface="Arial" panose="020B060402020202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algn="just">
                        <a:lnSpc>
                          <a:spcPts val="1200"/>
                        </a:lnSpc>
                        <a:spcAft>
                          <a:spcPts val="0"/>
                        </a:spcAft>
                      </a:pPr>
                      <a:r>
                        <a:rPr lang="es-ES" sz="2000" dirty="0">
                          <a:effectLst/>
                          <a:latin typeface="Arial" panose="020B0604020202020204" pitchFamily="34" charset="0"/>
                          <a:ea typeface="Times New Roman" panose="02020603050405020304" pitchFamily="18" charset="0"/>
                        </a:rPr>
                        <a:t>4 Alemania</a:t>
                      </a:r>
                      <a:endParaRPr lang="en-US" sz="2000" dirty="0">
                        <a:effectLst/>
                        <a:latin typeface="Times New Roman" panose="02020603050405020304" pitchFamily="18" charset="0"/>
                        <a:ea typeface="Times New Roman" panose="02020603050405020304" pitchFamily="18" charset="0"/>
                      </a:endParaRPr>
                    </a:p>
                    <a:p>
                      <a:pPr algn="just">
                        <a:lnSpc>
                          <a:spcPts val="1200"/>
                        </a:lnSpc>
                        <a:spcAft>
                          <a:spcPts val="0"/>
                        </a:spcAft>
                      </a:pPr>
                      <a:r>
                        <a:rPr lang="es-ES" sz="2000" dirty="0">
                          <a:effectLst/>
                          <a:latin typeface="Arial" panose="020B060402020202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s-ES" sz="2000" dirty="0">
                          <a:effectLst/>
                          <a:latin typeface="Arial" panose="020B060402020202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algn="just">
                        <a:lnSpc>
                          <a:spcPts val="1200"/>
                        </a:lnSpc>
                        <a:spcAft>
                          <a:spcPts val="0"/>
                        </a:spcAft>
                      </a:pPr>
                      <a:r>
                        <a:rPr lang="es-ES" sz="2000" dirty="0">
                          <a:effectLst/>
                          <a:latin typeface="Arial" panose="020B0604020202020204" pitchFamily="34" charset="0"/>
                          <a:ea typeface="Times New Roman" panose="02020603050405020304" pitchFamily="18" charset="0"/>
                        </a:rPr>
                        <a:t>4 Irlanda</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2855113"/>
                  </a:ext>
                </a:extLst>
              </a:tr>
              <a:tr h="734008">
                <a:tc>
                  <a:txBody>
                    <a:bodyPr/>
                    <a:lstStyle/>
                    <a:p>
                      <a:pPr algn="just">
                        <a:lnSpc>
                          <a:spcPts val="1200"/>
                        </a:lnSpc>
                        <a:spcAft>
                          <a:spcPts val="0"/>
                        </a:spcAft>
                      </a:pPr>
                      <a:r>
                        <a:rPr lang="es-ES" sz="2000">
                          <a:effectLst/>
                          <a:latin typeface="Arial" panose="020B0604020202020204" pitchFamily="34"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p>
                      <a:pPr algn="just">
                        <a:lnSpc>
                          <a:spcPts val="1200"/>
                        </a:lnSpc>
                        <a:spcAft>
                          <a:spcPts val="0"/>
                        </a:spcAft>
                      </a:pPr>
                      <a:r>
                        <a:rPr lang="es-ES" sz="2000">
                          <a:effectLst/>
                          <a:latin typeface="Arial" panose="020B0604020202020204" pitchFamily="34" charset="0"/>
                          <a:ea typeface="Times New Roman" panose="02020603050405020304" pitchFamily="18" charset="0"/>
                        </a:rPr>
                        <a:t>5 India</a:t>
                      </a:r>
                      <a:endParaRPr lang="en-US" sz="2000">
                        <a:effectLst/>
                        <a:latin typeface="Times New Roman" panose="02020603050405020304" pitchFamily="18" charset="0"/>
                        <a:ea typeface="Times New Roman" panose="02020603050405020304" pitchFamily="18" charset="0"/>
                      </a:endParaRPr>
                    </a:p>
                    <a:p>
                      <a:pPr algn="just">
                        <a:lnSpc>
                          <a:spcPts val="1200"/>
                        </a:lnSpc>
                        <a:spcAft>
                          <a:spcPts val="0"/>
                        </a:spcAft>
                      </a:pPr>
                      <a:r>
                        <a:rPr lang="es-ES" sz="2000">
                          <a:effectLst/>
                          <a:latin typeface="Arial" panose="020B0604020202020204" pitchFamily="34"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s-ES" sz="2000" dirty="0">
                          <a:effectLst/>
                          <a:latin typeface="Arial" panose="020B060402020202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algn="just">
                        <a:lnSpc>
                          <a:spcPts val="1200"/>
                        </a:lnSpc>
                        <a:spcAft>
                          <a:spcPts val="0"/>
                        </a:spcAft>
                      </a:pPr>
                      <a:r>
                        <a:rPr lang="es-ES" sz="2000" dirty="0">
                          <a:effectLst/>
                          <a:latin typeface="Arial" panose="020B0604020202020204" pitchFamily="34" charset="0"/>
                          <a:ea typeface="Times New Roman" panose="02020603050405020304" pitchFamily="18" charset="0"/>
                        </a:rPr>
                        <a:t>5 Alemania</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2327408"/>
                  </a:ext>
                </a:extLst>
              </a:tr>
              <a:tr h="481781">
                <a:tc>
                  <a:txBody>
                    <a:bodyPr/>
                    <a:lstStyle/>
                    <a:p>
                      <a:pPr algn="ctr">
                        <a:lnSpc>
                          <a:spcPts val="1200"/>
                        </a:lnSpc>
                        <a:spcAft>
                          <a:spcPts val="0"/>
                        </a:spcAft>
                      </a:pPr>
                      <a:endParaRPr lang="es-ES" sz="2000" dirty="0" smtClean="0">
                        <a:effectLst/>
                        <a:latin typeface="Arial" panose="020B0604020202020204" pitchFamily="34" charset="0"/>
                        <a:ea typeface="Times New Roman" panose="02020603050405020304" pitchFamily="18" charset="0"/>
                      </a:endParaRPr>
                    </a:p>
                    <a:p>
                      <a:pPr algn="ctr">
                        <a:lnSpc>
                          <a:spcPts val="1200"/>
                        </a:lnSpc>
                        <a:spcAft>
                          <a:spcPts val="0"/>
                        </a:spcAft>
                      </a:pPr>
                      <a:r>
                        <a:rPr lang="es-ES" sz="2000" dirty="0" smtClean="0">
                          <a:effectLst/>
                          <a:latin typeface="Arial" panose="020B0604020202020204" pitchFamily="34" charset="0"/>
                          <a:ea typeface="Times New Roman" panose="02020603050405020304" pitchFamily="18" charset="0"/>
                        </a:rPr>
                        <a:t>15 </a:t>
                      </a:r>
                      <a:r>
                        <a:rPr lang="es-ES" sz="2000" dirty="0">
                          <a:effectLst/>
                          <a:latin typeface="Arial" panose="020B0604020202020204" pitchFamily="34" charset="0"/>
                          <a:ea typeface="Times New Roman" panose="02020603050405020304" pitchFamily="18" charset="0"/>
                        </a:rPr>
                        <a:t>MEXICO</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s-ES" sz="2000" dirty="0">
                          <a:effectLst/>
                          <a:latin typeface="Arial" panose="020B0604020202020204" pitchFamily="34" charset="0"/>
                          <a:ea typeface="Times New Roman" panose="02020603050405020304" pitchFamily="18" charset="0"/>
                        </a:rPr>
                        <a:t> </a:t>
                      </a:r>
                      <a:endParaRPr lang="es-ES" sz="2000" dirty="0" smtClean="0">
                        <a:effectLst/>
                        <a:latin typeface="Arial" panose="020B0604020202020204" pitchFamily="34" charset="0"/>
                        <a:ea typeface="Times New Roman" panose="02020603050405020304" pitchFamily="18" charset="0"/>
                      </a:endParaRPr>
                    </a:p>
                    <a:p>
                      <a:pPr algn="ctr">
                        <a:lnSpc>
                          <a:spcPts val="1200"/>
                        </a:lnSpc>
                        <a:spcAft>
                          <a:spcPts val="0"/>
                        </a:spcAft>
                      </a:pPr>
                      <a:r>
                        <a:rPr lang="es-ES" sz="2000" dirty="0" smtClean="0">
                          <a:effectLst/>
                          <a:latin typeface="Arial" panose="020B0604020202020204" pitchFamily="34" charset="0"/>
                          <a:ea typeface="Times New Roman" panose="02020603050405020304" pitchFamily="18" charset="0"/>
                        </a:rPr>
                        <a:t>74 </a:t>
                      </a:r>
                      <a:r>
                        <a:rPr lang="es-ES" sz="2000" dirty="0">
                          <a:effectLst/>
                          <a:latin typeface="Arial" panose="020B0604020202020204" pitchFamily="34" charset="0"/>
                          <a:ea typeface="Times New Roman" panose="02020603050405020304" pitchFamily="18" charset="0"/>
                        </a:rPr>
                        <a:t>MÉXICO </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810044"/>
                  </a:ext>
                </a:extLst>
              </a:tr>
              <a:tr h="589472">
                <a:tc>
                  <a:txBody>
                    <a:bodyPr/>
                    <a:lstStyle/>
                    <a:p>
                      <a:pPr algn="ctr">
                        <a:lnSpc>
                          <a:spcPts val="1200"/>
                        </a:lnSpc>
                        <a:spcAft>
                          <a:spcPts val="0"/>
                        </a:spcAft>
                      </a:pPr>
                      <a:r>
                        <a:rPr lang="es-ES" sz="2000">
                          <a:effectLst/>
                          <a:latin typeface="Arial" panose="020B0604020202020204" pitchFamily="34"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p>
                      <a:pPr algn="ctr">
                        <a:lnSpc>
                          <a:spcPts val="1200"/>
                        </a:lnSpc>
                        <a:spcAft>
                          <a:spcPts val="0"/>
                        </a:spcAft>
                      </a:pPr>
                      <a:r>
                        <a:rPr lang="es-ES" sz="2000">
                          <a:effectLst/>
                          <a:latin typeface="Arial" panose="020B0604020202020204" pitchFamily="34" charset="0"/>
                          <a:ea typeface="Times New Roman" panose="02020603050405020304" pitchFamily="18" charset="0"/>
                        </a:rPr>
                        <a:t>9 Brasil, 10 Canadá </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s-ES" sz="2000" dirty="0">
                          <a:effectLst/>
                          <a:latin typeface="Arial" panose="020B060402020202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algn="ctr">
                        <a:lnSpc>
                          <a:spcPts val="1200"/>
                        </a:lnSpc>
                        <a:spcAft>
                          <a:spcPts val="0"/>
                        </a:spcAft>
                      </a:pPr>
                      <a:r>
                        <a:rPr lang="es-ES" sz="2000" dirty="0">
                          <a:effectLst/>
                          <a:latin typeface="Arial" panose="020B0604020202020204" pitchFamily="34" charset="0"/>
                          <a:ea typeface="Times New Roman" panose="02020603050405020304" pitchFamily="18" charset="0"/>
                        </a:rPr>
                        <a:t>Canadá 10</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3694703"/>
                  </a:ext>
                </a:extLst>
              </a:tr>
            </a:tbl>
          </a:graphicData>
        </a:graphic>
      </p:graphicFrame>
    </p:spTree>
    <p:extLst>
      <p:ext uri="{BB962C8B-B14F-4D97-AF65-F5344CB8AC3E}">
        <p14:creationId xmlns:p14="http://schemas.microsoft.com/office/powerpoint/2010/main" val="2261335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4638" y="4216486"/>
            <a:ext cx="2887362" cy="2641514"/>
          </a:xfrm>
          <a:prstGeom prst="rect">
            <a:avLst/>
          </a:prstGeom>
        </p:spPr>
      </p:pic>
      <p:sp>
        <p:nvSpPr>
          <p:cNvPr id="2" name="Rectángulo 1"/>
          <p:cNvSpPr/>
          <p:nvPr/>
        </p:nvSpPr>
        <p:spPr>
          <a:xfrm>
            <a:off x="1513602" y="260503"/>
            <a:ext cx="9878986" cy="584775"/>
          </a:xfrm>
          <a:prstGeom prst="rect">
            <a:avLst/>
          </a:prstGeom>
        </p:spPr>
        <p:txBody>
          <a:bodyPr wrap="none">
            <a:spAutoFit/>
          </a:bodyPr>
          <a:lstStyle/>
          <a:p>
            <a:r>
              <a:rPr lang="es-ES" sz="3200" b="1" dirty="0" smtClean="0"/>
              <a:t>PRINCIPALES CONFLICTOS POR EL MAL USO DE INTERNET</a:t>
            </a:r>
            <a:endParaRPr lang="en-US" sz="3200" b="1" dirty="0"/>
          </a:p>
        </p:txBody>
      </p:sp>
      <p:sp>
        <p:nvSpPr>
          <p:cNvPr id="3" name="Rectángulo 2"/>
          <p:cNvSpPr/>
          <p:nvPr/>
        </p:nvSpPr>
        <p:spPr>
          <a:xfrm>
            <a:off x="2269367" y="982388"/>
            <a:ext cx="1467068" cy="523220"/>
          </a:xfrm>
          <a:prstGeom prst="rect">
            <a:avLst/>
          </a:prstGeom>
        </p:spPr>
        <p:txBody>
          <a:bodyPr wrap="none">
            <a:spAutoFit/>
          </a:bodyPr>
          <a:lstStyle/>
          <a:p>
            <a:r>
              <a:rPr lang="en-US" sz="2800" b="1" u="sng" dirty="0" smtClean="0"/>
              <a:t>SEXTING</a:t>
            </a:r>
            <a:endParaRPr lang="en-US" sz="2800" b="1" u="sng" dirty="0"/>
          </a:p>
        </p:txBody>
      </p:sp>
      <p:sp>
        <p:nvSpPr>
          <p:cNvPr id="5" name="Rectángulo 4"/>
          <p:cNvSpPr/>
          <p:nvPr/>
        </p:nvSpPr>
        <p:spPr>
          <a:xfrm>
            <a:off x="2269366" y="1505608"/>
            <a:ext cx="9123221" cy="1384995"/>
          </a:xfrm>
          <a:prstGeom prst="rect">
            <a:avLst/>
          </a:prstGeom>
        </p:spPr>
        <p:txBody>
          <a:bodyPr wrap="square">
            <a:spAutoFit/>
          </a:bodyPr>
          <a:lstStyle/>
          <a:p>
            <a:pPr algn="just"/>
            <a:r>
              <a:rPr lang="es-ES" sz="2800" dirty="0" smtClean="0"/>
              <a:t>De acuerdo con el Instituto Nacional de Tecnologías de la Comunicación (</a:t>
            </a:r>
            <a:r>
              <a:rPr lang="es-ES" sz="2800" dirty="0" err="1" smtClean="0"/>
              <a:t>Inteco</a:t>
            </a:r>
            <a:r>
              <a:rPr lang="es-ES" sz="2800" dirty="0" smtClean="0"/>
              <a:t>), las características que distinguen la práctica del </a:t>
            </a:r>
            <a:r>
              <a:rPr lang="es-ES" sz="2800" dirty="0" err="1" smtClean="0"/>
              <a:t>sexting</a:t>
            </a:r>
            <a:r>
              <a:rPr lang="es-ES" sz="2800" dirty="0" smtClean="0"/>
              <a:t>, son las siguientes:</a:t>
            </a:r>
            <a:endParaRPr lang="en-US" sz="2800" dirty="0"/>
          </a:p>
        </p:txBody>
      </p:sp>
      <p:sp>
        <p:nvSpPr>
          <p:cNvPr id="7" name="Rectángulo 6"/>
          <p:cNvSpPr/>
          <p:nvPr/>
        </p:nvSpPr>
        <p:spPr>
          <a:xfrm>
            <a:off x="2269366" y="3337379"/>
            <a:ext cx="7391992" cy="3108543"/>
          </a:xfrm>
          <a:prstGeom prst="rect">
            <a:avLst/>
          </a:prstGeom>
        </p:spPr>
        <p:txBody>
          <a:bodyPr wrap="square">
            <a:spAutoFit/>
          </a:bodyPr>
          <a:lstStyle/>
          <a:p>
            <a:pPr algn="just"/>
            <a:r>
              <a:rPr lang="es-ES" sz="2800" dirty="0" smtClean="0"/>
              <a:t>1. </a:t>
            </a:r>
            <a:r>
              <a:rPr lang="es-ES" sz="2800" dirty="0" smtClean="0">
                <a:solidFill>
                  <a:srgbClr val="7030A0"/>
                </a:solidFill>
              </a:rPr>
              <a:t>Existe siempre una voluntariedad inicial. </a:t>
            </a:r>
            <a:r>
              <a:rPr lang="es-ES" sz="2800" dirty="0" smtClean="0"/>
              <a:t>Estos contenidos son generados por los protagonistas de los mismos o con su consentimiento. No es necesaria coacción, ni en muchos casos sugestión, ya que son contenidos que alguien crea normalmente como regalos para su pareja o como una herramienta de flirteo. </a:t>
            </a:r>
            <a:endParaRPr lang="en-US" sz="2800" dirty="0"/>
          </a:p>
        </p:txBody>
      </p:sp>
    </p:spTree>
    <p:extLst>
      <p:ext uri="{BB962C8B-B14F-4D97-AF65-F5344CB8AC3E}">
        <p14:creationId xmlns:p14="http://schemas.microsoft.com/office/powerpoint/2010/main" val="3748569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4638" y="4216486"/>
            <a:ext cx="2887362" cy="2641514"/>
          </a:xfrm>
          <a:prstGeom prst="rect">
            <a:avLst/>
          </a:prstGeom>
        </p:spPr>
      </p:pic>
      <p:sp>
        <p:nvSpPr>
          <p:cNvPr id="2" name="Rectángulo 1"/>
          <p:cNvSpPr/>
          <p:nvPr/>
        </p:nvSpPr>
        <p:spPr>
          <a:xfrm>
            <a:off x="2211804" y="416368"/>
            <a:ext cx="8249653" cy="2246769"/>
          </a:xfrm>
          <a:prstGeom prst="rect">
            <a:avLst/>
          </a:prstGeom>
        </p:spPr>
        <p:txBody>
          <a:bodyPr wrap="square">
            <a:spAutoFit/>
          </a:bodyPr>
          <a:lstStyle/>
          <a:p>
            <a:pPr algn="just"/>
            <a:r>
              <a:rPr lang="es-ES" sz="2800" dirty="0" smtClean="0"/>
              <a:t>2. </a:t>
            </a:r>
            <a:r>
              <a:rPr lang="es-ES" sz="2800" dirty="0" smtClean="0">
                <a:solidFill>
                  <a:srgbClr val="7030A0"/>
                </a:solidFill>
              </a:rPr>
              <a:t>Alcance de dispositivos electrónicos</a:t>
            </a:r>
            <a:r>
              <a:rPr lang="es-ES" sz="2800" dirty="0" smtClean="0"/>
              <a:t>. Para la existencia y difusión del </a:t>
            </a:r>
            <a:r>
              <a:rPr lang="es-ES" sz="2800" dirty="0" err="1" smtClean="0"/>
              <a:t>sexting</a:t>
            </a:r>
            <a:r>
              <a:rPr lang="es-ES" sz="2800" dirty="0" smtClean="0"/>
              <a:t>, es necesaria la utilización de dispositivos tecnológicos, que al facilitar su envío a otras personas también hace incontrolables su uso y redifusión a partir de ese momento</a:t>
            </a:r>
            <a:endParaRPr lang="en-US" sz="2800" dirty="0"/>
          </a:p>
        </p:txBody>
      </p:sp>
      <p:sp>
        <p:nvSpPr>
          <p:cNvPr id="3" name="Rectángulo 2"/>
          <p:cNvSpPr/>
          <p:nvPr/>
        </p:nvSpPr>
        <p:spPr>
          <a:xfrm>
            <a:off x="2211803" y="2774554"/>
            <a:ext cx="8249653" cy="2246769"/>
          </a:xfrm>
          <a:prstGeom prst="rect">
            <a:avLst/>
          </a:prstGeom>
        </p:spPr>
        <p:txBody>
          <a:bodyPr wrap="square">
            <a:spAutoFit/>
          </a:bodyPr>
          <a:lstStyle/>
          <a:p>
            <a:pPr algn="just"/>
            <a:r>
              <a:rPr lang="es-ES" sz="2800" dirty="0" smtClean="0"/>
              <a:t>3. </a:t>
            </a:r>
            <a:r>
              <a:rPr lang="es-ES" sz="2800" dirty="0" smtClean="0">
                <a:solidFill>
                  <a:srgbClr val="7030A0"/>
                </a:solidFill>
              </a:rPr>
              <a:t>Lo sexual frente a lo atrevido. </a:t>
            </a:r>
            <a:r>
              <a:rPr lang="es-ES" sz="2800" dirty="0" smtClean="0"/>
              <a:t>En una situación de </a:t>
            </a:r>
            <a:r>
              <a:rPr lang="es-ES" sz="2800" dirty="0" err="1" smtClean="0"/>
              <a:t>sexting</a:t>
            </a:r>
            <a:r>
              <a:rPr lang="es-ES" sz="2800" dirty="0" smtClean="0"/>
              <a:t>, el protagonista de las imágenes posa en situación erótica o sexual. Quedando fuera del </a:t>
            </a:r>
            <a:r>
              <a:rPr lang="es-ES" sz="2800" dirty="0" err="1" smtClean="0"/>
              <a:t>sexting</a:t>
            </a:r>
            <a:r>
              <a:rPr lang="es-ES" sz="2800" dirty="0" smtClean="0"/>
              <a:t>, las fotografías que simplemente resultan atrevidas pero no tienen un contenido sexual explícito.</a:t>
            </a:r>
            <a:endParaRPr lang="en-US" sz="2800" dirty="0"/>
          </a:p>
        </p:txBody>
      </p:sp>
    </p:spTree>
    <p:extLst>
      <p:ext uri="{BB962C8B-B14F-4D97-AF65-F5344CB8AC3E}">
        <p14:creationId xmlns:p14="http://schemas.microsoft.com/office/powerpoint/2010/main" val="3929479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4638" y="4216486"/>
            <a:ext cx="2887362" cy="2641514"/>
          </a:xfrm>
          <a:prstGeom prst="rect">
            <a:avLst/>
          </a:prstGeom>
        </p:spPr>
      </p:pic>
      <p:sp>
        <p:nvSpPr>
          <p:cNvPr id="2" name="Rectángulo 1"/>
          <p:cNvSpPr/>
          <p:nvPr/>
        </p:nvSpPr>
        <p:spPr>
          <a:xfrm>
            <a:off x="2014485" y="296597"/>
            <a:ext cx="7035131" cy="584775"/>
          </a:xfrm>
          <a:prstGeom prst="rect">
            <a:avLst/>
          </a:prstGeom>
        </p:spPr>
        <p:txBody>
          <a:bodyPr wrap="none">
            <a:spAutoFit/>
          </a:bodyPr>
          <a:lstStyle/>
          <a:p>
            <a:r>
              <a:rPr lang="en-US" sz="3200" b="1" dirty="0" err="1" smtClean="0"/>
              <a:t>Ciberbullying</a:t>
            </a:r>
            <a:r>
              <a:rPr lang="en-US" sz="3200" b="1" dirty="0" smtClean="0"/>
              <a:t> o </a:t>
            </a:r>
            <a:r>
              <a:rPr lang="en-US" sz="3200" b="1" dirty="0" err="1" smtClean="0"/>
              <a:t>ciber</a:t>
            </a:r>
            <a:r>
              <a:rPr lang="en-US" sz="3200" b="1" dirty="0" smtClean="0"/>
              <a:t> </a:t>
            </a:r>
            <a:r>
              <a:rPr lang="en-US" sz="3200" b="1" dirty="0" err="1" smtClean="0"/>
              <a:t>acoso</a:t>
            </a:r>
            <a:r>
              <a:rPr lang="en-US" sz="3200" b="1" dirty="0" smtClean="0"/>
              <a:t> entre </a:t>
            </a:r>
            <a:r>
              <a:rPr lang="en-US" sz="3200" b="1" dirty="0" err="1" smtClean="0"/>
              <a:t>iguales</a:t>
            </a:r>
            <a:endParaRPr lang="en-US" sz="3200" b="1" dirty="0"/>
          </a:p>
        </p:txBody>
      </p:sp>
      <p:sp>
        <p:nvSpPr>
          <p:cNvPr id="3" name="Rectángulo 2"/>
          <p:cNvSpPr/>
          <p:nvPr/>
        </p:nvSpPr>
        <p:spPr>
          <a:xfrm>
            <a:off x="2482508" y="837739"/>
            <a:ext cx="8225590" cy="1815882"/>
          </a:xfrm>
          <a:prstGeom prst="rect">
            <a:avLst/>
          </a:prstGeom>
        </p:spPr>
        <p:txBody>
          <a:bodyPr wrap="square">
            <a:spAutoFit/>
          </a:bodyPr>
          <a:lstStyle/>
          <a:p>
            <a:pPr algn="just"/>
            <a:r>
              <a:rPr lang="es-ES" sz="2800" dirty="0" smtClean="0"/>
              <a:t>Supone el hostigamiento de un menor hacia otro menor, en forma de insultos, vejaciones, humillaciones, amenazas, chantaje, etcétera, utilizando para ello un canal tecnológico</a:t>
            </a:r>
            <a:endParaRPr lang="en-US" sz="2800" dirty="0"/>
          </a:p>
        </p:txBody>
      </p:sp>
      <p:sp>
        <p:nvSpPr>
          <p:cNvPr id="5" name="Rectángulo 4"/>
          <p:cNvSpPr/>
          <p:nvPr/>
        </p:nvSpPr>
        <p:spPr>
          <a:xfrm>
            <a:off x="2014485" y="2629557"/>
            <a:ext cx="2821029" cy="584775"/>
          </a:xfrm>
          <a:prstGeom prst="rect">
            <a:avLst/>
          </a:prstGeom>
        </p:spPr>
        <p:txBody>
          <a:bodyPr wrap="none">
            <a:spAutoFit/>
          </a:bodyPr>
          <a:lstStyle/>
          <a:p>
            <a:r>
              <a:rPr lang="en-US" sz="3200" b="1" dirty="0" smtClean="0"/>
              <a:t>Happy Slapping</a:t>
            </a:r>
            <a:endParaRPr lang="en-US" sz="3200" b="1" dirty="0"/>
          </a:p>
        </p:txBody>
      </p:sp>
      <p:sp>
        <p:nvSpPr>
          <p:cNvPr id="7" name="Rectángulo 6"/>
          <p:cNvSpPr/>
          <p:nvPr/>
        </p:nvSpPr>
        <p:spPr>
          <a:xfrm>
            <a:off x="2430380" y="3169285"/>
            <a:ext cx="7303168" cy="3539430"/>
          </a:xfrm>
          <a:prstGeom prst="rect">
            <a:avLst/>
          </a:prstGeom>
        </p:spPr>
        <p:txBody>
          <a:bodyPr wrap="square">
            <a:spAutoFit/>
          </a:bodyPr>
          <a:lstStyle/>
          <a:p>
            <a:pPr algn="just"/>
            <a:r>
              <a:rPr lang="es-ES" sz="2800" dirty="0" smtClean="0"/>
              <a:t>El acoso de puede derivar en violencia explícita que además se graba en video para compartirlo en redes sociales. El </a:t>
            </a:r>
            <a:r>
              <a:rPr lang="es-ES" sz="2800" dirty="0" err="1" smtClean="0"/>
              <a:t>happy</a:t>
            </a:r>
            <a:r>
              <a:rPr lang="es-ES" sz="2800" dirty="0" smtClean="0"/>
              <a:t> </a:t>
            </a:r>
            <a:r>
              <a:rPr lang="es-ES" sz="2800" dirty="0" err="1" smtClean="0"/>
              <a:t>slapping</a:t>
            </a:r>
            <a:r>
              <a:rPr lang="es-ES" sz="2800" dirty="0" smtClean="0"/>
              <a:t> o paliza feliz es una práctica que trata de burlarse de los agredidos con una repercusión social más amplia. Los videos golpeando o menospreciando a otros adolescentes rápidamente se </a:t>
            </a:r>
            <a:r>
              <a:rPr lang="es-ES" sz="2800" dirty="0" err="1" smtClean="0"/>
              <a:t>viralizan</a:t>
            </a:r>
            <a:r>
              <a:rPr lang="es-ES" sz="2800" dirty="0" smtClean="0"/>
              <a:t> o popularizan.</a:t>
            </a:r>
            <a:endParaRPr lang="en-US" sz="2800" dirty="0"/>
          </a:p>
        </p:txBody>
      </p:sp>
    </p:spTree>
    <p:extLst>
      <p:ext uri="{BB962C8B-B14F-4D97-AF65-F5344CB8AC3E}">
        <p14:creationId xmlns:p14="http://schemas.microsoft.com/office/powerpoint/2010/main" val="1190329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4638" y="4216486"/>
            <a:ext cx="2887362" cy="2641514"/>
          </a:xfrm>
          <a:prstGeom prst="rect">
            <a:avLst/>
          </a:prstGeom>
        </p:spPr>
      </p:pic>
      <p:sp>
        <p:nvSpPr>
          <p:cNvPr id="2" name="Rectángulo 1"/>
          <p:cNvSpPr/>
          <p:nvPr/>
        </p:nvSpPr>
        <p:spPr>
          <a:xfrm>
            <a:off x="2303190" y="1018488"/>
            <a:ext cx="2067169" cy="584775"/>
          </a:xfrm>
          <a:prstGeom prst="rect">
            <a:avLst/>
          </a:prstGeom>
        </p:spPr>
        <p:txBody>
          <a:bodyPr wrap="none">
            <a:spAutoFit/>
          </a:bodyPr>
          <a:lstStyle/>
          <a:p>
            <a:r>
              <a:rPr lang="en-US" sz="3200" b="1" dirty="0" err="1" smtClean="0"/>
              <a:t>Sextorsión</a:t>
            </a:r>
            <a:r>
              <a:rPr lang="en-US" sz="3200" b="1" dirty="0" smtClean="0"/>
              <a:t> </a:t>
            </a:r>
            <a:endParaRPr lang="en-US" sz="3200" b="1" dirty="0"/>
          </a:p>
        </p:txBody>
      </p:sp>
      <p:sp>
        <p:nvSpPr>
          <p:cNvPr id="3" name="Rectángulo 2"/>
          <p:cNvSpPr/>
          <p:nvPr/>
        </p:nvSpPr>
        <p:spPr>
          <a:xfrm>
            <a:off x="2291157" y="1719390"/>
            <a:ext cx="9126811" cy="1384995"/>
          </a:xfrm>
          <a:prstGeom prst="rect">
            <a:avLst/>
          </a:prstGeom>
        </p:spPr>
        <p:txBody>
          <a:bodyPr wrap="square">
            <a:spAutoFit/>
          </a:bodyPr>
          <a:lstStyle/>
          <a:p>
            <a:pPr algn="just"/>
            <a:r>
              <a:rPr lang="es-ES" sz="2800" dirty="0" smtClean="0"/>
              <a:t>Las fotografías o videos de contenido sexual, en manos de la persona inadecuada, puede constituir un elemento para extorsionar o chantajear al protagonista de las imágenes. </a:t>
            </a:r>
            <a:endParaRPr lang="en-US" sz="2800" dirty="0"/>
          </a:p>
        </p:txBody>
      </p:sp>
      <p:sp>
        <p:nvSpPr>
          <p:cNvPr id="5" name="Rectángulo 4"/>
          <p:cNvSpPr/>
          <p:nvPr/>
        </p:nvSpPr>
        <p:spPr>
          <a:xfrm>
            <a:off x="2315221" y="3220523"/>
            <a:ext cx="1877245" cy="584775"/>
          </a:xfrm>
          <a:prstGeom prst="rect">
            <a:avLst/>
          </a:prstGeom>
        </p:spPr>
        <p:txBody>
          <a:bodyPr wrap="none">
            <a:spAutoFit/>
          </a:bodyPr>
          <a:lstStyle/>
          <a:p>
            <a:r>
              <a:rPr lang="en-US" sz="3200" b="1" dirty="0" smtClean="0"/>
              <a:t>Grooming</a:t>
            </a:r>
            <a:endParaRPr lang="en-US" sz="3200" b="1" dirty="0"/>
          </a:p>
        </p:txBody>
      </p:sp>
      <p:sp>
        <p:nvSpPr>
          <p:cNvPr id="7" name="Rectángulo 6"/>
          <p:cNvSpPr/>
          <p:nvPr/>
        </p:nvSpPr>
        <p:spPr>
          <a:xfrm>
            <a:off x="2291156" y="3969536"/>
            <a:ext cx="7683023" cy="1815882"/>
          </a:xfrm>
          <a:prstGeom prst="rect">
            <a:avLst/>
          </a:prstGeom>
        </p:spPr>
        <p:txBody>
          <a:bodyPr wrap="square">
            <a:spAutoFit/>
          </a:bodyPr>
          <a:lstStyle/>
          <a:p>
            <a:pPr algn="just"/>
            <a:r>
              <a:rPr lang="es-ES" sz="2800" dirty="0" smtClean="0"/>
              <a:t>Es el conjunto de estrategias que una persona adulta desarrolla para ganarse la confianza del menor a través del Internet con el fin último de obtener concesiones de índole sexual.</a:t>
            </a:r>
            <a:endParaRPr lang="en-US" sz="2800" dirty="0"/>
          </a:p>
        </p:txBody>
      </p:sp>
    </p:spTree>
    <p:extLst>
      <p:ext uri="{BB962C8B-B14F-4D97-AF65-F5344CB8AC3E}">
        <p14:creationId xmlns:p14="http://schemas.microsoft.com/office/powerpoint/2010/main" val="3640367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4638" y="4216486"/>
            <a:ext cx="2887362" cy="2641514"/>
          </a:xfrm>
          <a:prstGeom prst="rect">
            <a:avLst/>
          </a:prstGeom>
        </p:spPr>
      </p:pic>
      <p:sp>
        <p:nvSpPr>
          <p:cNvPr id="2" name="Rectángulo 1"/>
          <p:cNvSpPr/>
          <p:nvPr/>
        </p:nvSpPr>
        <p:spPr>
          <a:xfrm>
            <a:off x="2309955" y="248462"/>
            <a:ext cx="3205493" cy="584775"/>
          </a:xfrm>
          <a:prstGeom prst="rect">
            <a:avLst/>
          </a:prstGeom>
        </p:spPr>
        <p:txBody>
          <a:bodyPr wrap="none">
            <a:spAutoFit/>
          </a:bodyPr>
          <a:lstStyle/>
          <a:p>
            <a:r>
              <a:rPr lang="en-US" sz="3200" b="1" dirty="0" smtClean="0"/>
              <a:t>Phishing </a:t>
            </a:r>
            <a:r>
              <a:rPr lang="en-US" sz="3200" b="1" dirty="0" err="1" smtClean="0"/>
              <a:t>Bancario</a:t>
            </a:r>
            <a:endParaRPr lang="en-US" sz="3200" b="1" dirty="0"/>
          </a:p>
        </p:txBody>
      </p:sp>
      <p:sp>
        <p:nvSpPr>
          <p:cNvPr id="3" name="Rectángulo 2"/>
          <p:cNvSpPr/>
          <p:nvPr/>
        </p:nvSpPr>
        <p:spPr>
          <a:xfrm>
            <a:off x="2309955" y="753237"/>
            <a:ext cx="8602687" cy="2246769"/>
          </a:xfrm>
          <a:prstGeom prst="rect">
            <a:avLst/>
          </a:prstGeom>
        </p:spPr>
        <p:txBody>
          <a:bodyPr wrap="square">
            <a:spAutoFit/>
          </a:bodyPr>
          <a:lstStyle/>
          <a:p>
            <a:pPr algn="just"/>
            <a:r>
              <a:rPr lang="es-ES" sz="2800" dirty="0" smtClean="0"/>
              <a:t>Es un intento de suplantación de identidad: los </a:t>
            </a:r>
            <a:r>
              <a:rPr lang="es-ES" sz="2800" dirty="0" err="1" smtClean="0"/>
              <a:t>ciber</a:t>
            </a:r>
            <a:r>
              <a:rPr lang="es-ES" sz="2800" smtClean="0"/>
              <a:t> delincuentes </a:t>
            </a:r>
            <a:r>
              <a:rPr lang="es-ES" sz="2800" dirty="0" smtClean="0"/>
              <a:t>se hacen pasar por una empresa, institución o servicio conocido y con buena reputación para engañarte y conseguir robar tus datos privados, credenciales de acceso o datos bancarios.</a:t>
            </a:r>
            <a:endParaRPr lang="en-US" sz="2800" dirty="0"/>
          </a:p>
        </p:txBody>
      </p:sp>
      <p:sp>
        <p:nvSpPr>
          <p:cNvPr id="5" name="Rectángulo 4"/>
          <p:cNvSpPr/>
          <p:nvPr/>
        </p:nvSpPr>
        <p:spPr>
          <a:xfrm>
            <a:off x="2406207" y="3130623"/>
            <a:ext cx="1617751" cy="584775"/>
          </a:xfrm>
          <a:prstGeom prst="rect">
            <a:avLst/>
          </a:prstGeom>
        </p:spPr>
        <p:txBody>
          <a:bodyPr wrap="none">
            <a:spAutoFit/>
          </a:bodyPr>
          <a:lstStyle/>
          <a:p>
            <a:r>
              <a:rPr lang="en-US" sz="3200" b="1" dirty="0" smtClean="0"/>
              <a:t>Flaming </a:t>
            </a:r>
            <a:endParaRPr lang="en-US" sz="3200" b="1" dirty="0"/>
          </a:p>
        </p:txBody>
      </p:sp>
      <p:sp>
        <p:nvSpPr>
          <p:cNvPr id="7" name="Rectángulo 6"/>
          <p:cNvSpPr/>
          <p:nvPr/>
        </p:nvSpPr>
        <p:spPr>
          <a:xfrm>
            <a:off x="2351034" y="3607115"/>
            <a:ext cx="7250166" cy="2677656"/>
          </a:xfrm>
          <a:prstGeom prst="rect">
            <a:avLst/>
          </a:prstGeom>
        </p:spPr>
        <p:txBody>
          <a:bodyPr wrap="square">
            <a:spAutoFit/>
          </a:bodyPr>
          <a:lstStyle/>
          <a:p>
            <a:pPr algn="just"/>
            <a:r>
              <a:rPr lang="es-ES" sz="2800" dirty="0" smtClean="0"/>
              <a:t>Como derivado, </a:t>
            </a:r>
            <a:r>
              <a:rPr lang="es-ES" sz="2800" dirty="0" err="1" smtClean="0"/>
              <a:t>flaming</a:t>
            </a:r>
            <a:r>
              <a:rPr lang="es-ES" sz="2800" dirty="0" smtClean="0"/>
              <a:t> (a veces castellanizado como «flamear») es el acto de publicar contenido para generar respuestas insultantes.  usualmente se usa el contexto social de un foro o una lista de correo electrónico, y aquel que los envía, recibe el nombre de </a:t>
            </a:r>
            <a:r>
              <a:rPr lang="es-ES" sz="2800" dirty="0" err="1" smtClean="0"/>
              <a:t>flamer</a:t>
            </a:r>
            <a:r>
              <a:rPr lang="es-ES" sz="2800" dirty="0"/>
              <a:t> </a:t>
            </a:r>
            <a:r>
              <a:rPr lang="es-ES" sz="2800" dirty="0" smtClean="0"/>
              <a:t>o troll.</a:t>
            </a:r>
            <a:endParaRPr lang="en-US" sz="2800" dirty="0"/>
          </a:p>
        </p:txBody>
      </p:sp>
    </p:spTree>
    <p:extLst>
      <p:ext uri="{BB962C8B-B14F-4D97-AF65-F5344CB8AC3E}">
        <p14:creationId xmlns:p14="http://schemas.microsoft.com/office/powerpoint/2010/main" val="1910115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4638" y="4216486"/>
            <a:ext cx="2887362" cy="2641514"/>
          </a:xfrm>
          <a:prstGeom prst="rect">
            <a:avLst/>
          </a:prstGeom>
        </p:spPr>
      </p:pic>
      <p:sp>
        <p:nvSpPr>
          <p:cNvPr id="2" name="Rectángulo 1"/>
          <p:cNvSpPr/>
          <p:nvPr/>
        </p:nvSpPr>
        <p:spPr>
          <a:xfrm>
            <a:off x="2212680" y="372984"/>
            <a:ext cx="1667059" cy="584775"/>
          </a:xfrm>
          <a:prstGeom prst="rect">
            <a:avLst/>
          </a:prstGeom>
        </p:spPr>
        <p:txBody>
          <a:bodyPr wrap="none">
            <a:spAutoFit/>
          </a:bodyPr>
          <a:lstStyle/>
          <a:p>
            <a:r>
              <a:rPr lang="en-US" sz="3200" b="1" dirty="0" err="1" smtClean="0"/>
              <a:t>Troolling</a:t>
            </a:r>
            <a:endParaRPr lang="en-US" sz="3200" b="1" dirty="0"/>
          </a:p>
        </p:txBody>
      </p:sp>
      <p:sp>
        <p:nvSpPr>
          <p:cNvPr id="3" name="Rectángulo 2"/>
          <p:cNvSpPr/>
          <p:nvPr/>
        </p:nvSpPr>
        <p:spPr>
          <a:xfrm>
            <a:off x="2200648" y="1174318"/>
            <a:ext cx="7496805" cy="5262979"/>
          </a:xfrm>
          <a:prstGeom prst="rect">
            <a:avLst/>
          </a:prstGeom>
        </p:spPr>
        <p:txBody>
          <a:bodyPr wrap="square">
            <a:spAutoFit/>
          </a:bodyPr>
          <a:lstStyle/>
          <a:p>
            <a:pPr algn="just"/>
            <a:r>
              <a:rPr lang="es-ES" sz="2800" dirty="0" smtClean="0"/>
              <a:t>En la jerga de Internet, un trol, describe a una persona con identidad desconocida que publica mensajes provocadores, irrelevantes o fuera de tema en una comunidad en línea, como pueden ser un foro de discusión, sala de chat, comentarios de blog, o similar, con la principal intención de molestar o provocar una respuesta emocional negativa en los usuarios y lectores, con fines diversos (incluso por diversión) o, de otra manera, alterar la conversación normal en un tema de discusión, logrando que los mismos usuarios se enfaden y se enfrenten entre sí. </a:t>
            </a:r>
            <a:endParaRPr lang="en-US" sz="2800" dirty="0"/>
          </a:p>
        </p:txBody>
      </p:sp>
    </p:spTree>
    <p:extLst>
      <p:ext uri="{BB962C8B-B14F-4D97-AF65-F5344CB8AC3E}">
        <p14:creationId xmlns:p14="http://schemas.microsoft.com/office/powerpoint/2010/main" val="4229130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4638" y="4216486"/>
            <a:ext cx="2887362" cy="2641514"/>
          </a:xfrm>
          <a:prstGeom prst="rect">
            <a:avLst/>
          </a:prstGeom>
        </p:spPr>
      </p:pic>
      <p:sp>
        <p:nvSpPr>
          <p:cNvPr id="2" name="Rectángulo 1"/>
          <p:cNvSpPr/>
          <p:nvPr/>
        </p:nvSpPr>
        <p:spPr>
          <a:xfrm>
            <a:off x="2286002" y="612844"/>
            <a:ext cx="8674766" cy="2862322"/>
          </a:xfrm>
          <a:prstGeom prst="rect">
            <a:avLst/>
          </a:prstGeom>
        </p:spPr>
        <p:txBody>
          <a:bodyPr wrap="square">
            <a:spAutoFit/>
          </a:bodyPr>
          <a:lstStyle/>
          <a:p>
            <a:pPr algn="just"/>
            <a:r>
              <a:rPr lang="es-ES" sz="3600" dirty="0" smtClean="0"/>
              <a:t>Según la Organización para la Cooperación y el Desarrollo Económico (OCDE) la actual esperanza de vida de los mexicanos es de </a:t>
            </a:r>
            <a:r>
              <a:rPr lang="es-ES" sz="3600" dirty="0" smtClean="0">
                <a:solidFill>
                  <a:srgbClr val="FF0000"/>
                </a:solidFill>
              </a:rPr>
              <a:t>75</a:t>
            </a:r>
            <a:r>
              <a:rPr lang="es-ES" sz="3600" dirty="0" smtClean="0"/>
              <a:t> años promedio, </a:t>
            </a:r>
            <a:r>
              <a:rPr lang="es-ES" sz="3600" dirty="0" smtClean="0">
                <a:solidFill>
                  <a:srgbClr val="00B050"/>
                </a:solidFill>
              </a:rPr>
              <a:t>seis años menos que la media de la agrupación que es de 81 años.</a:t>
            </a:r>
          </a:p>
        </p:txBody>
      </p:sp>
      <p:sp>
        <p:nvSpPr>
          <p:cNvPr id="5" name="Rectángulo 4"/>
          <p:cNvSpPr/>
          <p:nvPr/>
        </p:nvSpPr>
        <p:spPr>
          <a:xfrm>
            <a:off x="2298033" y="3320776"/>
            <a:ext cx="7230977" cy="3416320"/>
          </a:xfrm>
          <a:prstGeom prst="rect">
            <a:avLst/>
          </a:prstGeom>
        </p:spPr>
        <p:txBody>
          <a:bodyPr wrap="square">
            <a:spAutoFit/>
          </a:bodyPr>
          <a:lstStyle/>
          <a:p>
            <a:pPr lvl="0" algn="just"/>
            <a:r>
              <a:rPr lang="es-ES" sz="3600" dirty="0">
                <a:solidFill>
                  <a:prstClr val="black"/>
                </a:solidFill>
              </a:rPr>
              <a:t>Así mismo la OCDE informa que México ocupa el primer puesto en obesidad y sobrepeso con un 70% de la población en esa condición, factor que pudiera causar que la esperanza de vida disminuya.</a:t>
            </a:r>
          </a:p>
        </p:txBody>
      </p:sp>
    </p:spTree>
    <p:extLst>
      <p:ext uri="{BB962C8B-B14F-4D97-AF65-F5344CB8AC3E}">
        <p14:creationId xmlns:p14="http://schemas.microsoft.com/office/powerpoint/2010/main" val="3499431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4638" y="4216486"/>
            <a:ext cx="2887362" cy="2641514"/>
          </a:xfrm>
          <a:prstGeom prst="rect">
            <a:avLst/>
          </a:prstGeom>
        </p:spPr>
      </p:pic>
      <p:sp>
        <p:nvSpPr>
          <p:cNvPr id="2" name="Rectángulo 1"/>
          <p:cNvSpPr/>
          <p:nvPr/>
        </p:nvSpPr>
        <p:spPr>
          <a:xfrm>
            <a:off x="2212680" y="721904"/>
            <a:ext cx="1795684" cy="584775"/>
          </a:xfrm>
          <a:prstGeom prst="rect">
            <a:avLst/>
          </a:prstGeom>
        </p:spPr>
        <p:txBody>
          <a:bodyPr wrap="none">
            <a:spAutoFit/>
          </a:bodyPr>
          <a:lstStyle/>
          <a:p>
            <a:r>
              <a:rPr lang="en-US" sz="3200" b="1" dirty="0" err="1" smtClean="0"/>
              <a:t>Phubbing</a:t>
            </a:r>
            <a:endParaRPr lang="en-US" sz="3200" b="1" dirty="0"/>
          </a:p>
        </p:txBody>
      </p:sp>
      <p:sp>
        <p:nvSpPr>
          <p:cNvPr id="3" name="Rectángulo 2"/>
          <p:cNvSpPr/>
          <p:nvPr/>
        </p:nvSpPr>
        <p:spPr>
          <a:xfrm>
            <a:off x="2200648" y="1787934"/>
            <a:ext cx="7496805" cy="3108543"/>
          </a:xfrm>
          <a:prstGeom prst="rect">
            <a:avLst/>
          </a:prstGeom>
        </p:spPr>
        <p:txBody>
          <a:bodyPr wrap="square">
            <a:spAutoFit/>
          </a:bodyPr>
          <a:lstStyle/>
          <a:p>
            <a:pPr algn="just"/>
            <a:r>
              <a:rPr lang="es-ES" sz="2800" dirty="0" smtClean="0"/>
              <a:t>Se traduce al castellano como </a:t>
            </a:r>
            <a:r>
              <a:rPr lang="es-ES" sz="2800" dirty="0" err="1" smtClean="0"/>
              <a:t>ningufoneo</a:t>
            </a:r>
            <a:r>
              <a:rPr lang="es-ES" sz="2800" dirty="0" smtClean="0"/>
              <a:t> es el acto de ignorar a una persona y al propio entorno por concentrarse en la tecnología móvil, ya sea un teléfono inteligente, tableta, PC portátil, u otro objeto inteligente. Este término apareció en el año 2009, al mismo tiempo que se popularizaron los teléfonos inteligentes.</a:t>
            </a:r>
            <a:endParaRPr lang="en-US" sz="2800" dirty="0"/>
          </a:p>
        </p:txBody>
      </p:sp>
    </p:spTree>
    <p:extLst>
      <p:ext uri="{BB962C8B-B14F-4D97-AF65-F5344CB8AC3E}">
        <p14:creationId xmlns:p14="http://schemas.microsoft.com/office/powerpoint/2010/main" val="2125462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4638" y="4216486"/>
            <a:ext cx="2887362" cy="2641514"/>
          </a:xfrm>
          <a:prstGeom prst="rect">
            <a:avLst/>
          </a:prstGeom>
        </p:spPr>
      </p:pic>
      <p:sp>
        <p:nvSpPr>
          <p:cNvPr id="3" name="Rectángulo 2"/>
          <p:cNvSpPr/>
          <p:nvPr/>
        </p:nvSpPr>
        <p:spPr>
          <a:xfrm>
            <a:off x="2192735" y="1583135"/>
            <a:ext cx="8555584" cy="1815882"/>
          </a:xfrm>
          <a:prstGeom prst="rect">
            <a:avLst/>
          </a:prstGeom>
        </p:spPr>
        <p:txBody>
          <a:bodyPr wrap="square">
            <a:spAutoFit/>
          </a:bodyPr>
          <a:lstStyle/>
          <a:p>
            <a:pPr algn="just"/>
            <a:r>
              <a:rPr lang="es-ES" sz="2800" dirty="0" smtClean="0"/>
              <a:t>Diputados de Chihuahua tipificaron el “</a:t>
            </a:r>
            <a:r>
              <a:rPr lang="es-ES" sz="2800" dirty="0" err="1" smtClean="0"/>
              <a:t>sexting</a:t>
            </a:r>
            <a:r>
              <a:rPr lang="es-ES" sz="2800" dirty="0" smtClean="0"/>
              <a:t>” como delito mediante reforma al Código Penal del Estado y establecieron sanciones que van de </a:t>
            </a:r>
            <a:r>
              <a:rPr lang="es-ES" sz="2800" u="sng" dirty="0" smtClean="0"/>
              <a:t>seis meses a cuatro años de prisión</a:t>
            </a:r>
            <a:r>
              <a:rPr lang="es-ES" sz="2800" dirty="0" smtClean="0"/>
              <a:t> y de </a:t>
            </a:r>
            <a:r>
              <a:rPr lang="es-ES" sz="2800" u="sng" dirty="0" smtClean="0"/>
              <a:t>100 a 200 días de multa</a:t>
            </a:r>
            <a:r>
              <a:rPr lang="es-ES" sz="2800" dirty="0" smtClean="0"/>
              <a:t>.</a:t>
            </a:r>
            <a:endParaRPr lang="en-US" sz="2800" dirty="0"/>
          </a:p>
        </p:txBody>
      </p:sp>
      <p:sp>
        <p:nvSpPr>
          <p:cNvPr id="5" name="Rectángulo 4"/>
          <p:cNvSpPr/>
          <p:nvPr/>
        </p:nvSpPr>
        <p:spPr>
          <a:xfrm>
            <a:off x="2212680" y="314514"/>
            <a:ext cx="8182604" cy="954107"/>
          </a:xfrm>
          <a:prstGeom prst="rect">
            <a:avLst/>
          </a:prstGeom>
        </p:spPr>
        <p:txBody>
          <a:bodyPr wrap="square">
            <a:spAutoFit/>
          </a:bodyPr>
          <a:lstStyle/>
          <a:p>
            <a:r>
              <a:rPr lang="es-ES" sz="2800" b="1" dirty="0" smtClean="0"/>
              <a:t>Tipifican el “</a:t>
            </a:r>
            <a:r>
              <a:rPr lang="es-ES" sz="2800" b="1" dirty="0" err="1" smtClean="0"/>
              <a:t>sexting</a:t>
            </a:r>
            <a:r>
              <a:rPr lang="es-ES" sz="2800" b="1" dirty="0" smtClean="0"/>
              <a:t>” como delito en Chihuahua</a:t>
            </a:r>
          </a:p>
          <a:p>
            <a:r>
              <a:rPr lang="es-ES" sz="2800" b="1" dirty="0" smtClean="0"/>
              <a:t>(Revista </a:t>
            </a:r>
            <a:r>
              <a:rPr lang="es-ES" sz="2800" b="1" dirty="0" err="1" smtClean="0"/>
              <a:t>Publimetro</a:t>
            </a:r>
            <a:r>
              <a:rPr lang="es-ES" sz="2800" b="1" dirty="0" smtClean="0"/>
              <a:t>, 29 de Marzo del 2017)</a:t>
            </a:r>
            <a:endParaRPr lang="es-ES" sz="2800" b="1" dirty="0"/>
          </a:p>
        </p:txBody>
      </p:sp>
      <p:sp>
        <p:nvSpPr>
          <p:cNvPr id="7" name="Rectángulo 6"/>
          <p:cNvSpPr/>
          <p:nvPr/>
        </p:nvSpPr>
        <p:spPr>
          <a:xfrm>
            <a:off x="2212680" y="3543401"/>
            <a:ext cx="8868404" cy="2677656"/>
          </a:xfrm>
          <a:prstGeom prst="rect">
            <a:avLst/>
          </a:prstGeom>
        </p:spPr>
        <p:txBody>
          <a:bodyPr wrap="square">
            <a:spAutoFit/>
          </a:bodyPr>
          <a:lstStyle/>
          <a:p>
            <a:pPr algn="just"/>
            <a:r>
              <a:rPr lang="es-ES" sz="2800" dirty="0" smtClean="0"/>
              <a:t>Además, la sanción antes mencionada aumentará en una mitad cuando el delito se cometa en contra de una persona menor de 14 años o que no tenga la capacidad de comprender el significado del hecho o que por</a:t>
            </a:r>
          </a:p>
          <a:p>
            <a:pPr algn="just"/>
            <a:r>
              <a:rPr lang="es-ES" sz="2800" dirty="0" smtClean="0"/>
              <a:t> cualquier causa no pueda resistirlo, aún y cuando</a:t>
            </a:r>
          </a:p>
          <a:p>
            <a:pPr algn="just"/>
            <a:r>
              <a:rPr lang="es-ES" sz="2800" dirty="0" smtClean="0"/>
              <a:t> mediare su consentimiento</a:t>
            </a:r>
            <a:endParaRPr lang="en-US" sz="2800" dirty="0"/>
          </a:p>
        </p:txBody>
      </p:sp>
    </p:spTree>
    <p:extLst>
      <p:ext uri="{BB962C8B-B14F-4D97-AF65-F5344CB8AC3E}">
        <p14:creationId xmlns:p14="http://schemas.microsoft.com/office/powerpoint/2010/main" val="2146886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23312" y="36919"/>
            <a:ext cx="4783810" cy="523220"/>
          </a:xfrm>
          <a:prstGeom prst="rect">
            <a:avLst/>
          </a:prstGeom>
        </p:spPr>
        <p:txBody>
          <a:bodyPr wrap="none">
            <a:spAutoFit/>
          </a:bodyPr>
          <a:lstStyle/>
          <a:p>
            <a:r>
              <a:rPr lang="es-ES" sz="2800" b="1" dirty="0" smtClean="0"/>
              <a:t>¿Quién es Olimpia Coral Melo?</a:t>
            </a:r>
            <a:endParaRPr lang="en-US" sz="2800" b="1" dirty="0"/>
          </a:p>
        </p:txBody>
      </p:sp>
      <p:pic>
        <p:nvPicPr>
          <p:cNvPr id="5" name="Picture 4" descr="Puede ser una imagen de ‎1 persona y ‎texto que dice &quot;‎Expositora FRENTE NACIONAL SORORIDAD PARALA Olimpia Coral Melo México e derechos las mujeres en espacios digitales: Principal promotora Méxicode reforma legislativa: las mujeres estén seguras ambién internet&quot; mejor conocida como &quot;Ley Olimpia&quot;. Fundadora del Frente Nacional para Sororidad Defensora Digitales Webinar Violencia Digital Miér coles22 de julio 6:00pm GT #LEY OLIMPIA ان‎&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560139"/>
            <a:ext cx="6082657" cy="6082657"/>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Ley Olimp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 name="Picture 4" descr="Ley Olimpia: ¿qué es y qué estados la han aproba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3149" y="0"/>
            <a:ext cx="4791501" cy="6784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633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o hay ninguna descripción de la foto disponible."/>
          <p:cNvPicPr>
            <a:picLocks noChangeAspect="1" noChangeArrowheads="1"/>
          </p:cNvPicPr>
          <p:nvPr/>
        </p:nvPicPr>
        <p:blipFill rotWithShape="1">
          <a:blip r:embed="rId2">
            <a:extLst>
              <a:ext uri="{28A0092B-C50C-407E-A947-70E740481C1C}">
                <a14:useLocalDpi xmlns:a14="http://schemas.microsoft.com/office/drawing/2010/main" val="0"/>
              </a:ext>
            </a:extLst>
          </a:blip>
          <a:srcRect l="4853" r="2735"/>
          <a:stretch/>
        </p:blipFill>
        <p:spPr bwMode="auto">
          <a:xfrm>
            <a:off x="0" y="304801"/>
            <a:ext cx="4803228" cy="64342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Ley Olimpia va en todo el país; hasta 6 años de cárcel por difundir packs"/>
          <p:cNvPicPr>
            <a:picLocks noChangeAspect="1" noChangeArrowheads="1"/>
          </p:cNvPicPr>
          <p:nvPr/>
        </p:nvPicPr>
        <p:blipFill rotWithShape="1">
          <a:blip r:embed="rId3">
            <a:extLst>
              <a:ext uri="{28A0092B-C50C-407E-A947-70E740481C1C}">
                <a14:useLocalDpi xmlns:a14="http://schemas.microsoft.com/office/drawing/2010/main" val="0"/>
              </a:ext>
            </a:extLst>
          </a:blip>
          <a:srcRect b="7294"/>
          <a:stretch/>
        </p:blipFill>
        <p:spPr bwMode="auto">
          <a:xfrm>
            <a:off x="4803228" y="14796"/>
            <a:ext cx="4046483" cy="684320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ifunden “Violentómetro virtual” para visibilizar la violencia digital"/>
          <p:cNvPicPr>
            <a:picLocks noChangeAspect="1" noChangeArrowheads="1"/>
          </p:cNvPicPr>
          <p:nvPr/>
        </p:nvPicPr>
        <p:blipFill rotWithShape="1">
          <a:blip r:embed="rId4">
            <a:extLst>
              <a:ext uri="{28A0092B-C50C-407E-A947-70E740481C1C}">
                <a14:useLocalDpi xmlns:a14="http://schemas.microsoft.com/office/drawing/2010/main" val="0"/>
              </a:ext>
            </a:extLst>
          </a:blip>
          <a:srcRect l="38758" t="21524" b="10884"/>
          <a:stretch/>
        </p:blipFill>
        <p:spPr bwMode="auto">
          <a:xfrm>
            <a:off x="8849711" y="1145628"/>
            <a:ext cx="3342289" cy="4639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792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4638" y="4216486"/>
            <a:ext cx="2887362" cy="2641514"/>
          </a:xfrm>
          <a:prstGeom prst="rect">
            <a:avLst/>
          </a:prstGeom>
        </p:spPr>
      </p:pic>
      <p:sp>
        <p:nvSpPr>
          <p:cNvPr id="3" name="Rectángulo 2"/>
          <p:cNvSpPr/>
          <p:nvPr/>
        </p:nvSpPr>
        <p:spPr>
          <a:xfrm>
            <a:off x="2192735" y="1074912"/>
            <a:ext cx="8555584" cy="2246769"/>
          </a:xfrm>
          <a:prstGeom prst="rect">
            <a:avLst/>
          </a:prstGeom>
        </p:spPr>
        <p:txBody>
          <a:bodyPr wrap="square">
            <a:spAutoFit/>
          </a:bodyPr>
          <a:lstStyle/>
          <a:p>
            <a:pPr algn="just"/>
            <a:r>
              <a:rPr lang="es-ES" sz="2800" dirty="0" smtClean="0"/>
              <a:t>La Ley Olimpia, iniciativa impulsada por Olimpia Coral Melo, busca frenar y castigar la violencia digital hacia las mujeres, penalizando el acoso y la difusión de los llamados “packs”, que son imágenes, videos o audios con contenido sexual sin consentimiento de las víctimas.</a:t>
            </a:r>
            <a:endParaRPr lang="en-US" sz="2800" dirty="0"/>
          </a:p>
        </p:txBody>
      </p:sp>
      <p:sp>
        <p:nvSpPr>
          <p:cNvPr id="5" name="Rectángulo 4"/>
          <p:cNvSpPr/>
          <p:nvPr/>
        </p:nvSpPr>
        <p:spPr>
          <a:xfrm>
            <a:off x="2212680" y="314514"/>
            <a:ext cx="8182604" cy="523220"/>
          </a:xfrm>
          <a:prstGeom prst="rect">
            <a:avLst/>
          </a:prstGeom>
        </p:spPr>
        <p:txBody>
          <a:bodyPr wrap="square">
            <a:spAutoFit/>
          </a:bodyPr>
          <a:lstStyle/>
          <a:p>
            <a:r>
              <a:rPr lang="es-ES" sz="2800" b="1" dirty="0" smtClean="0"/>
              <a:t>¿De qué se trata la Ley Olimpia? </a:t>
            </a:r>
            <a:endParaRPr lang="es-ES" sz="1000" b="1" dirty="0"/>
          </a:p>
        </p:txBody>
      </p:sp>
      <p:sp>
        <p:nvSpPr>
          <p:cNvPr id="7" name="Rectángulo 6"/>
          <p:cNvSpPr/>
          <p:nvPr/>
        </p:nvSpPr>
        <p:spPr>
          <a:xfrm>
            <a:off x="2212680" y="3377709"/>
            <a:ext cx="8868404" cy="2677656"/>
          </a:xfrm>
          <a:prstGeom prst="rect">
            <a:avLst/>
          </a:prstGeom>
        </p:spPr>
        <p:txBody>
          <a:bodyPr wrap="square">
            <a:spAutoFit/>
          </a:bodyPr>
          <a:lstStyle/>
          <a:p>
            <a:pPr algn="just"/>
            <a:r>
              <a:rPr lang="es-ES" sz="2800" dirty="0" smtClean="0"/>
              <a:t>La reforma aprobada busca sancionar la difusión de contenido íntimo sin consentimiento que afecta la vida privada de las personas, su intimidad, dignidad y libre desarrollo de su personalidad; no se castiga el </a:t>
            </a:r>
          </a:p>
          <a:p>
            <a:pPr algn="just"/>
            <a:r>
              <a:rPr lang="es-ES" sz="2800" dirty="0" err="1" smtClean="0"/>
              <a:t>sexting</a:t>
            </a:r>
            <a:r>
              <a:rPr lang="es-ES" sz="2800" dirty="0" smtClean="0"/>
              <a:t> (intercambiar material intimo con otra</a:t>
            </a:r>
          </a:p>
          <a:p>
            <a:pPr algn="just"/>
            <a:r>
              <a:rPr lang="es-ES" sz="2800" dirty="0" smtClean="0"/>
              <a:t> persona), ya que se considera un derecho sexual.</a:t>
            </a:r>
            <a:endParaRPr lang="en-US" sz="2800" dirty="0"/>
          </a:p>
        </p:txBody>
      </p:sp>
    </p:spTree>
    <p:extLst>
      <p:ext uri="{BB962C8B-B14F-4D97-AF65-F5344CB8AC3E}">
        <p14:creationId xmlns:p14="http://schemas.microsoft.com/office/powerpoint/2010/main" val="3393144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4638" y="4216486"/>
            <a:ext cx="2887362" cy="2641514"/>
          </a:xfrm>
          <a:prstGeom prst="rect">
            <a:avLst/>
          </a:prstGeom>
        </p:spPr>
      </p:pic>
      <p:sp>
        <p:nvSpPr>
          <p:cNvPr id="3" name="Rectángulo 2"/>
          <p:cNvSpPr/>
          <p:nvPr/>
        </p:nvSpPr>
        <p:spPr>
          <a:xfrm>
            <a:off x="2192735" y="392009"/>
            <a:ext cx="8555584" cy="2246769"/>
          </a:xfrm>
          <a:prstGeom prst="rect">
            <a:avLst/>
          </a:prstGeom>
        </p:spPr>
        <p:txBody>
          <a:bodyPr wrap="square">
            <a:spAutoFit/>
          </a:bodyPr>
          <a:lstStyle/>
          <a:p>
            <a:pPr algn="just"/>
            <a:r>
              <a:rPr lang="es-ES" sz="2800" dirty="0" smtClean="0"/>
              <a:t>La Ley Olimpia obliga a la autoridad competente a bajar o bloquear de los espacios publicados  los contenidos difundidos sin consentimiento de las personas denunciantes como medida de precaución e inhibición de la conducta conocida como </a:t>
            </a:r>
            <a:r>
              <a:rPr lang="es-ES" sz="2800" dirty="0" smtClean="0">
                <a:solidFill>
                  <a:srgbClr val="7030A0"/>
                </a:solidFill>
              </a:rPr>
              <a:t>violencia digital</a:t>
            </a:r>
            <a:endParaRPr lang="en-US" sz="2800" dirty="0">
              <a:solidFill>
                <a:srgbClr val="7030A0"/>
              </a:solidFill>
            </a:endParaRPr>
          </a:p>
        </p:txBody>
      </p:sp>
      <p:sp>
        <p:nvSpPr>
          <p:cNvPr id="2" name="Rectángulo 1"/>
          <p:cNvSpPr/>
          <p:nvPr/>
        </p:nvSpPr>
        <p:spPr>
          <a:xfrm>
            <a:off x="2192735" y="3030787"/>
            <a:ext cx="7372370" cy="2677656"/>
          </a:xfrm>
          <a:prstGeom prst="rect">
            <a:avLst/>
          </a:prstGeom>
        </p:spPr>
        <p:txBody>
          <a:bodyPr wrap="square">
            <a:spAutoFit/>
          </a:bodyPr>
          <a:lstStyle/>
          <a:p>
            <a:pPr algn="just"/>
            <a:r>
              <a:rPr lang="es-ES" sz="2800" dirty="0" smtClean="0"/>
              <a:t>Según las cifras del Informe de Violencia en Línea contra las Mujeres, que realizó la Alianza Luchadoras, el 87.2% de las víctimas de los casos de esta violencia son mujeres, además de que </a:t>
            </a:r>
            <a:r>
              <a:rPr lang="es-ES" sz="2800" dirty="0"/>
              <a:t>7</a:t>
            </a:r>
            <a:r>
              <a:rPr lang="es-ES" sz="2800" dirty="0" smtClean="0"/>
              <a:t> de cada 10 videos sexuales se difunden sin consentimiento.</a:t>
            </a:r>
            <a:endParaRPr lang="en-US" sz="2800" dirty="0"/>
          </a:p>
        </p:txBody>
      </p:sp>
    </p:spTree>
    <p:extLst>
      <p:ext uri="{BB962C8B-B14F-4D97-AF65-F5344CB8AC3E}">
        <p14:creationId xmlns:p14="http://schemas.microsoft.com/office/powerpoint/2010/main" val="2038706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4638" y="4216486"/>
            <a:ext cx="2887362" cy="2641514"/>
          </a:xfrm>
          <a:prstGeom prst="rect">
            <a:avLst/>
          </a:prstGeom>
        </p:spPr>
      </p:pic>
      <p:sp>
        <p:nvSpPr>
          <p:cNvPr id="5" name="Rectángulo 4"/>
          <p:cNvSpPr/>
          <p:nvPr/>
        </p:nvSpPr>
        <p:spPr>
          <a:xfrm>
            <a:off x="2253916" y="194579"/>
            <a:ext cx="4759123" cy="523220"/>
          </a:xfrm>
          <a:prstGeom prst="rect">
            <a:avLst/>
          </a:prstGeom>
        </p:spPr>
        <p:txBody>
          <a:bodyPr wrap="none">
            <a:spAutoFit/>
          </a:bodyPr>
          <a:lstStyle/>
          <a:p>
            <a:r>
              <a:rPr lang="es-ES" sz="2800" b="1" dirty="0" smtClean="0"/>
              <a:t>¿Qué es la adicción a Internet?</a:t>
            </a:r>
            <a:endParaRPr lang="en-US" sz="2800" b="1" dirty="0"/>
          </a:p>
        </p:txBody>
      </p:sp>
      <p:sp>
        <p:nvSpPr>
          <p:cNvPr id="7" name="Rectángulo 6"/>
          <p:cNvSpPr/>
          <p:nvPr/>
        </p:nvSpPr>
        <p:spPr>
          <a:xfrm>
            <a:off x="2253916" y="717799"/>
            <a:ext cx="8830914" cy="3108543"/>
          </a:xfrm>
          <a:prstGeom prst="rect">
            <a:avLst/>
          </a:prstGeom>
        </p:spPr>
        <p:txBody>
          <a:bodyPr wrap="square">
            <a:spAutoFit/>
          </a:bodyPr>
          <a:lstStyle/>
          <a:p>
            <a:pPr algn="just"/>
            <a:r>
              <a:rPr lang="es-ES" sz="2800" dirty="0" smtClean="0"/>
              <a:t>La ciberadicción es más formalmente llamada trastorno de adicción a Internet (IAD, por sus siglas en inglés de Internet </a:t>
            </a:r>
            <a:r>
              <a:rPr lang="es-ES" sz="2800" dirty="0" err="1" smtClean="0"/>
              <a:t>Addiction</a:t>
            </a:r>
            <a:r>
              <a:rPr lang="es-ES" sz="2800" dirty="0" smtClean="0"/>
              <a:t> </a:t>
            </a:r>
            <a:r>
              <a:rPr lang="es-ES" sz="2800" dirty="0" err="1" smtClean="0"/>
              <a:t>Disorder</a:t>
            </a:r>
            <a:r>
              <a:rPr lang="es-ES" sz="2800" dirty="0" smtClean="0"/>
              <a:t>)</a:t>
            </a:r>
          </a:p>
          <a:p>
            <a:pPr algn="just"/>
            <a:endParaRPr lang="es-ES" sz="2800" dirty="0" smtClean="0"/>
          </a:p>
          <a:p>
            <a:pPr algn="just"/>
            <a:r>
              <a:rPr lang="es-ES" sz="2800" dirty="0" smtClean="0"/>
              <a:t>Los grupos a favor de la inclusión de adicción a Internet como un trastorno lo hacen basándose en </a:t>
            </a:r>
            <a:r>
              <a:rPr lang="es-ES" sz="2800" dirty="0" smtClean="0">
                <a:solidFill>
                  <a:srgbClr val="7030A0"/>
                </a:solidFill>
              </a:rPr>
              <a:t>cuatro características comunes de las adicciones:</a:t>
            </a:r>
          </a:p>
        </p:txBody>
      </p:sp>
      <p:sp>
        <p:nvSpPr>
          <p:cNvPr id="2" name="Rectángulo 1"/>
          <p:cNvSpPr/>
          <p:nvPr/>
        </p:nvSpPr>
        <p:spPr>
          <a:xfrm>
            <a:off x="2711116" y="4301736"/>
            <a:ext cx="6096000" cy="1815882"/>
          </a:xfrm>
          <a:prstGeom prst="rect">
            <a:avLst/>
          </a:prstGeom>
        </p:spPr>
        <p:txBody>
          <a:bodyPr>
            <a:spAutoFit/>
          </a:bodyPr>
          <a:lstStyle/>
          <a:p>
            <a:pPr algn="just"/>
            <a:r>
              <a:rPr lang="es-ES" sz="2800" dirty="0" smtClean="0"/>
              <a:t>• </a:t>
            </a:r>
            <a:r>
              <a:rPr lang="es-ES" sz="2800" dirty="0" smtClean="0">
                <a:solidFill>
                  <a:srgbClr val="00B0F0"/>
                </a:solidFill>
              </a:rPr>
              <a:t>Uso excesivo</a:t>
            </a:r>
            <a:r>
              <a:rPr lang="es-ES" sz="2800" dirty="0" smtClean="0"/>
              <a:t>. Se dice que es excesivo cuando se pierde el sentido del paso del tiempo y/o se descuidan necesidades básicas, como alimentarse o dormir.</a:t>
            </a:r>
            <a:endParaRPr lang="en-US" sz="2800" dirty="0"/>
          </a:p>
        </p:txBody>
      </p:sp>
    </p:spTree>
    <p:extLst>
      <p:ext uri="{BB962C8B-B14F-4D97-AF65-F5344CB8AC3E}">
        <p14:creationId xmlns:p14="http://schemas.microsoft.com/office/powerpoint/2010/main" val="21918907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4638" y="4216486"/>
            <a:ext cx="2887362" cy="2641514"/>
          </a:xfrm>
          <a:prstGeom prst="rect">
            <a:avLst/>
          </a:prstGeom>
        </p:spPr>
      </p:pic>
      <p:sp>
        <p:nvSpPr>
          <p:cNvPr id="2" name="Rectángulo 1"/>
          <p:cNvSpPr/>
          <p:nvPr/>
        </p:nvSpPr>
        <p:spPr>
          <a:xfrm>
            <a:off x="2566736" y="499760"/>
            <a:ext cx="8634663" cy="1384995"/>
          </a:xfrm>
          <a:prstGeom prst="rect">
            <a:avLst/>
          </a:prstGeom>
        </p:spPr>
        <p:txBody>
          <a:bodyPr wrap="square">
            <a:spAutoFit/>
          </a:bodyPr>
          <a:lstStyle/>
          <a:p>
            <a:pPr algn="just"/>
            <a:r>
              <a:rPr lang="es-ES" sz="2800" dirty="0" smtClean="0"/>
              <a:t>• </a:t>
            </a:r>
            <a:r>
              <a:rPr lang="es-ES" sz="2800" dirty="0" smtClean="0">
                <a:solidFill>
                  <a:srgbClr val="7030A0"/>
                </a:solidFill>
              </a:rPr>
              <a:t>Síntomas de retraimiento </a:t>
            </a:r>
            <a:r>
              <a:rPr lang="es-ES" sz="2800" dirty="0" smtClean="0"/>
              <a:t>(Cuando no se permite o no se tiene acceso a Internet), como lo son mal humor, tensión o depresión.</a:t>
            </a:r>
            <a:endParaRPr lang="en-US" sz="2800" dirty="0"/>
          </a:p>
        </p:txBody>
      </p:sp>
      <p:sp>
        <p:nvSpPr>
          <p:cNvPr id="8" name="Rectángulo 7"/>
          <p:cNvSpPr/>
          <p:nvPr/>
        </p:nvSpPr>
        <p:spPr>
          <a:xfrm>
            <a:off x="2566736" y="2144080"/>
            <a:ext cx="8634663" cy="1815882"/>
          </a:xfrm>
          <a:prstGeom prst="rect">
            <a:avLst/>
          </a:prstGeom>
        </p:spPr>
        <p:txBody>
          <a:bodyPr wrap="square">
            <a:spAutoFit/>
          </a:bodyPr>
          <a:lstStyle/>
          <a:p>
            <a:pPr algn="just"/>
            <a:r>
              <a:rPr lang="es-ES" sz="2800" dirty="0" smtClean="0"/>
              <a:t>• </a:t>
            </a:r>
            <a:r>
              <a:rPr lang="es-ES" sz="2800" dirty="0" smtClean="0">
                <a:solidFill>
                  <a:srgbClr val="00B050"/>
                </a:solidFill>
              </a:rPr>
              <a:t>Tolerancia, </a:t>
            </a:r>
            <a:r>
              <a:rPr lang="es-ES" sz="2800" dirty="0" smtClean="0"/>
              <a:t>que en el caso de Internet se puede relacionar a periodos de uso prolongado o por una necesidad evidente de nuevas versiones o nuevos programas.</a:t>
            </a:r>
            <a:endParaRPr lang="en-US" sz="2800" dirty="0"/>
          </a:p>
        </p:txBody>
      </p:sp>
      <p:sp>
        <p:nvSpPr>
          <p:cNvPr id="9" name="Rectángulo 8"/>
          <p:cNvSpPr/>
          <p:nvPr/>
        </p:nvSpPr>
        <p:spPr>
          <a:xfrm>
            <a:off x="2566735" y="4221532"/>
            <a:ext cx="8634663" cy="1815882"/>
          </a:xfrm>
          <a:prstGeom prst="rect">
            <a:avLst/>
          </a:prstGeom>
        </p:spPr>
        <p:txBody>
          <a:bodyPr wrap="square">
            <a:spAutoFit/>
          </a:bodyPr>
          <a:lstStyle/>
          <a:p>
            <a:pPr algn="just"/>
            <a:r>
              <a:rPr lang="es-ES" sz="2800" dirty="0" smtClean="0"/>
              <a:t>• </a:t>
            </a:r>
            <a:r>
              <a:rPr lang="es-ES" sz="2800" dirty="0" smtClean="0">
                <a:solidFill>
                  <a:srgbClr val="FFC000"/>
                </a:solidFill>
              </a:rPr>
              <a:t>Repercusiones negativas </a:t>
            </a:r>
            <a:r>
              <a:rPr lang="es-ES" sz="2800" dirty="0" smtClean="0"/>
              <a:t>en el comportamiento cotidiano, que puede incluir fatiga, discusiones,</a:t>
            </a:r>
          </a:p>
          <a:p>
            <a:pPr algn="just"/>
            <a:r>
              <a:rPr lang="es-ES" sz="2800" dirty="0" smtClean="0"/>
              <a:t>problemas en el trabajo o en la escuela,</a:t>
            </a:r>
          </a:p>
          <a:p>
            <a:pPr algn="just"/>
            <a:r>
              <a:rPr lang="es-ES" sz="2800" dirty="0" smtClean="0"/>
              <a:t>mentir, aislamiento social y falta de progreso.</a:t>
            </a:r>
            <a:endParaRPr lang="en-US" sz="2800" dirty="0"/>
          </a:p>
        </p:txBody>
      </p:sp>
    </p:spTree>
    <p:extLst>
      <p:ext uri="{BB962C8B-B14F-4D97-AF65-F5344CB8AC3E}">
        <p14:creationId xmlns:p14="http://schemas.microsoft.com/office/powerpoint/2010/main" val="37583359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4638" y="4216486"/>
            <a:ext cx="2887362" cy="2641514"/>
          </a:xfrm>
          <a:prstGeom prst="rect">
            <a:avLst/>
          </a:prstGeom>
        </p:spPr>
      </p:pic>
      <p:sp>
        <p:nvSpPr>
          <p:cNvPr id="2" name="Rectángulo 1"/>
          <p:cNvSpPr/>
          <p:nvPr/>
        </p:nvSpPr>
        <p:spPr>
          <a:xfrm>
            <a:off x="2566736" y="499760"/>
            <a:ext cx="8634663" cy="1815882"/>
          </a:xfrm>
          <a:prstGeom prst="rect">
            <a:avLst/>
          </a:prstGeom>
        </p:spPr>
        <p:txBody>
          <a:bodyPr wrap="square">
            <a:spAutoFit/>
          </a:bodyPr>
          <a:lstStyle/>
          <a:p>
            <a:pPr algn="just"/>
            <a:r>
              <a:rPr lang="es-ES" sz="2800" dirty="0" smtClean="0">
                <a:solidFill>
                  <a:srgbClr val="7030A0"/>
                </a:solidFill>
              </a:rPr>
              <a:t>Síntomas de adicción a Internet</a:t>
            </a:r>
            <a:r>
              <a:rPr lang="es-ES" sz="2800" dirty="0" smtClean="0"/>
              <a:t>.- Un criterio no oficial que se usa para determinar si una persona tiene adicción a Internet es similar al de la adicción al juego; los criterios son:</a:t>
            </a:r>
            <a:endParaRPr lang="en-US" sz="2800" dirty="0"/>
          </a:p>
        </p:txBody>
      </p:sp>
      <p:sp>
        <p:nvSpPr>
          <p:cNvPr id="8" name="Rectángulo 7"/>
          <p:cNvSpPr/>
          <p:nvPr/>
        </p:nvSpPr>
        <p:spPr>
          <a:xfrm>
            <a:off x="2566736" y="2444880"/>
            <a:ext cx="8634663" cy="2677656"/>
          </a:xfrm>
          <a:prstGeom prst="rect">
            <a:avLst/>
          </a:prstGeom>
        </p:spPr>
        <p:txBody>
          <a:bodyPr wrap="square">
            <a:spAutoFit/>
          </a:bodyPr>
          <a:lstStyle/>
          <a:p>
            <a:pPr algn="just"/>
            <a:r>
              <a:rPr lang="es-ES" sz="2800" dirty="0" smtClean="0"/>
              <a:t>• La persona piensa constantemente en su actividad en Internet</a:t>
            </a:r>
          </a:p>
          <a:p>
            <a:pPr algn="just"/>
            <a:r>
              <a:rPr lang="es-ES" sz="2800" dirty="0" smtClean="0"/>
              <a:t>• La persona necesita pasar más y más tiempo en Internet para sentirse satisfecha.</a:t>
            </a:r>
          </a:p>
          <a:p>
            <a:pPr algn="just"/>
            <a:r>
              <a:rPr lang="es-ES" sz="2800" dirty="0" smtClean="0"/>
              <a:t>• La persona se vuelve inquieta, irritable o deprimida cuando intenta disminuir el uso de Internet.</a:t>
            </a:r>
          </a:p>
        </p:txBody>
      </p:sp>
      <p:sp>
        <p:nvSpPr>
          <p:cNvPr id="9" name="Rectángulo 8"/>
          <p:cNvSpPr/>
          <p:nvPr/>
        </p:nvSpPr>
        <p:spPr>
          <a:xfrm>
            <a:off x="2566735" y="5124439"/>
            <a:ext cx="8634663" cy="954107"/>
          </a:xfrm>
          <a:prstGeom prst="rect">
            <a:avLst/>
          </a:prstGeom>
        </p:spPr>
        <p:txBody>
          <a:bodyPr wrap="square">
            <a:spAutoFit/>
          </a:bodyPr>
          <a:lstStyle/>
          <a:p>
            <a:pPr algn="just"/>
            <a:r>
              <a:rPr lang="es-ES" sz="2800" dirty="0" smtClean="0"/>
              <a:t>• La persona se queda en línea más tiempo del </a:t>
            </a:r>
          </a:p>
          <a:p>
            <a:pPr algn="just"/>
            <a:r>
              <a:rPr lang="es-ES" sz="2800" dirty="0" smtClean="0"/>
              <a:t>que era su intención originalmente.</a:t>
            </a:r>
          </a:p>
        </p:txBody>
      </p:sp>
    </p:spTree>
    <p:extLst>
      <p:ext uri="{BB962C8B-B14F-4D97-AF65-F5344CB8AC3E}">
        <p14:creationId xmlns:p14="http://schemas.microsoft.com/office/powerpoint/2010/main" val="14036262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4638" y="4216486"/>
            <a:ext cx="2887362" cy="2641514"/>
          </a:xfrm>
          <a:prstGeom prst="rect">
            <a:avLst/>
          </a:prstGeom>
        </p:spPr>
      </p:pic>
      <p:sp>
        <p:nvSpPr>
          <p:cNvPr id="8" name="Rectángulo 7"/>
          <p:cNvSpPr/>
          <p:nvPr/>
        </p:nvSpPr>
        <p:spPr>
          <a:xfrm>
            <a:off x="2309647" y="246168"/>
            <a:ext cx="8634663" cy="5693866"/>
          </a:xfrm>
          <a:prstGeom prst="rect">
            <a:avLst/>
          </a:prstGeom>
        </p:spPr>
        <p:txBody>
          <a:bodyPr wrap="square">
            <a:spAutoFit/>
          </a:bodyPr>
          <a:lstStyle/>
          <a:p>
            <a:pPr algn="just"/>
            <a:r>
              <a:rPr lang="es-ES" sz="2800" dirty="0" smtClean="0"/>
              <a:t>• La persona ha arriesgado la pérdida de una relación significativa, un trabajo, una oportunidad profesional o educativa, a causa del uso de Internet.</a:t>
            </a:r>
          </a:p>
          <a:p>
            <a:pPr algn="just"/>
            <a:r>
              <a:rPr lang="es-ES" sz="2800" dirty="0" smtClean="0"/>
              <a:t>• La persona ha mentido para ocultar el uso real que hace de Internet.</a:t>
            </a:r>
          </a:p>
          <a:p>
            <a:pPr algn="just"/>
            <a:r>
              <a:rPr lang="es-ES" sz="2800" dirty="0" smtClean="0"/>
              <a:t>• La persona usa Internet como una forma de escapar de problemas cotidianos, o como una forma de mejorar cómo se siente (como por ejemplo vulnerabilidad, culpa, ansiedad o depresión).</a:t>
            </a:r>
          </a:p>
          <a:p>
            <a:pPr algn="just"/>
            <a:endParaRPr lang="es-ES" sz="2800" dirty="0"/>
          </a:p>
          <a:p>
            <a:pPr algn="just"/>
            <a:r>
              <a:rPr lang="es-ES" sz="2800" dirty="0" smtClean="0"/>
              <a:t>Ver: </a:t>
            </a:r>
            <a:r>
              <a:rPr lang="es-MX" sz="2800" dirty="0"/>
              <a:t>Tratamiento para la </a:t>
            </a:r>
            <a:r>
              <a:rPr lang="es-MX" sz="2800" dirty="0" err="1"/>
              <a:t>adiccion</a:t>
            </a:r>
            <a:r>
              <a:rPr lang="es-MX" sz="2800" dirty="0"/>
              <a:t> a Internet en china</a:t>
            </a:r>
          </a:p>
          <a:p>
            <a:pPr algn="just"/>
            <a:r>
              <a:rPr lang="es-ES" sz="2800" dirty="0">
                <a:hlinkClick r:id="rId4"/>
              </a:rPr>
              <a:t>https://</a:t>
            </a:r>
            <a:r>
              <a:rPr lang="es-ES" sz="2800" dirty="0" smtClean="0">
                <a:hlinkClick r:id="rId4"/>
              </a:rPr>
              <a:t>www.youtube.com/watch?v=cw-Pss1H8AI</a:t>
            </a:r>
            <a:endParaRPr lang="es-ES" sz="2800" dirty="0" smtClean="0"/>
          </a:p>
          <a:p>
            <a:pPr algn="just"/>
            <a:endParaRPr lang="es-ES" sz="2800" dirty="0" smtClean="0"/>
          </a:p>
        </p:txBody>
      </p:sp>
    </p:spTree>
    <p:extLst>
      <p:ext uri="{BB962C8B-B14F-4D97-AF65-F5344CB8AC3E}">
        <p14:creationId xmlns:p14="http://schemas.microsoft.com/office/powerpoint/2010/main" val="381021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55" y="7616"/>
            <a:ext cx="12192000" cy="6858000"/>
          </a:xfrm>
          <a:prstGeom prst="rect">
            <a:avLst/>
          </a:prstGeom>
        </p:spPr>
      </p:pic>
      <p:sp>
        <p:nvSpPr>
          <p:cNvPr id="2" name="Rectángulo 1"/>
          <p:cNvSpPr/>
          <p:nvPr/>
        </p:nvSpPr>
        <p:spPr>
          <a:xfrm>
            <a:off x="2176775" y="-91702"/>
            <a:ext cx="9642389" cy="4401205"/>
          </a:xfrm>
          <a:prstGeom prst="rect">
            <a:avLst/>
          </a:prstGeom>
        </p:spPr>
        <p:txBody>
          <a:bodyPr wrap="square">
            <a:spAutoFit/>
          </a:bodyPr>
          <a:lstStyle/>
          <a:p>
            <a:pPr algn="just"/>
            <a:r>
              <a:rPr lang="es-ES" sz="2800" dirty="0" smtClean="0">
                <a:solidFill>
                  <a:srgbClr val="7030A0"/>
                </a:solidFill>
              </a:rPr>
              <a:t>Robert King </a:t>
            </a:r>
            <a:r>
              <a:rPr lang="es-ES" sz="2800" dirty="0" err="1" smtClean="0">
                <a:solidFill>
                  <a:srgbClr val="7030A0"/>
                </a:solidFill>
              </a:rPr>
              <a:t>Merton</a:t>
            </a:r>
            <a:r>
              <a:rPr lang="es-ES" sz="2800" dirty="0" smtClean="0">
                <a:solidFill>
                  <a:srgbClr val="7030A0"/>
                </a:solidFill>
              </a:rPr>
              <a:t> </a:t>
            </a:r>
            <a:r>
              <a:rPr lang="es-ES" sz="2800" dirty="0" smtClean="0"/>
              <a:t>está considerado como el </a:t>
            </a:r>
            <a:r>
              <a:rPr lang="es-ES" sz="2800" dirty="0" smtClean="0">
                <a:solidFill>
                  <a:srgbClr val="00B050"/>
                </a:solidFill>
              </a:rPr>
              <a:t>padre de la Sociología de la Ciencia</a:t>
            </a:r>
            <a:r>
              <a:rPr lang="es-ES" sz="2800" dirty="0" smtClean="0"/>
              <a:t>, propone su visión de la comunidad científica, como un grupo social diferenciable por una serie de normas no escritas (el llamado </a:t>
            </a:r>
            <a:r>
              <a:rPr lang="es-ES" sz="2800" dirty="0" err="1" smtClean="0"/>
              <a:t>ethos</a:t>
            </a:r>
            <a:r>
              <a:rPr lang="es-ES" sz="2800" dirty="0" smtClean="0"/>
              <a:t> científico):</a:t>
            </a:r>
          </a:p>
          <a:p>
            <a:pPr algn="just"/>
            <a:r>
              <a:rPr lang="es-ES" sz="2800" dirty="0" smtClean="0"/>
              <a:t>a)	</a:t>
            </a:r>
            <a:r>
              <a:rPr lang="es-ES" sz="2800" b="1" dirty="0" err="1" smtClean="0"/>
              <a:t>Comunalismo</a:t>
            </a:r>
            <a:r>
              <a:rPr lang="es-ES" sz="2800" dirty="0" smtClean="0"/>
              <a:t>, que es la diseminación accesible y pública de los resultados a los demás científicos y a la sociedad</a:t>
            </a:r>
          </a:p>
          <a:p>
            <a:pPr algn="just"/>
            <a:r>
              <a:rPr lang="es-ES" sz="2800" dirty="0" smtClean="0"/>
              <a:t>b)	</a:t>
            </a:r>
            <a:r>
              <a:rPr lang="es-ES" sz="2800" b="1" dirty="0" smtClean="0"/>
              <a:t>Universalismo,</a:t>
            </a:r>
            <a:r>
              <a:rPr lang="es-ES" sz="2800" dirty="0" smtClean="0"/>
              <a:t> no exclusión por ningún criterio exterior a la ciencia; que los beneficios lleguen a todos.</a:t>
            </a:r>
          </a:p>
          <a:p>
            <a:pPr algn="just"/>
            <a:r>
              <a:rPr lang="es-ES" sz="2800" dirty="0" smtClean="0"/>
              <a:t>c)	</a:t>
            </a:r>
            <a:r>
              <a:rPr lang="es-ES" sz="2800" b="1" dirty="0" smtClean="0"/>
              <a:t>Desinterés</a:t>
            </a:r>
            <a:r>
              <a:rPr lang="es-ES" sz="2800" dirty="0" smtClean="0"/>
              <a:t>, evitar los intereses y prejuicios materiales</a:t>
            </a:r>
          </a:p>
          <a:p>
            <a:pPr algn="just"/>
            <a:r>
              <a:rPr lang="es-ES" sz="2800" dirty="0" smtClean="0"/>
              <a:t>d)	</a:t>
            </a:r>
            <a:r>
              <a:rPr lang="es-ES" sz="2800" b="1" dirty="0" smtClean="0"/>
              <a:t>Originalidad</a:t>
            </a:r>
            <a:r>
              <a:rPr lang="es-ES" sz="2800" dirty="0" smtClean="0"/>
              <a:t>, apertura a la novedad intelectual</a:t>
            </a:r>
          </a:p>
        </p:txBody>
      </p:sp>
      <p:sp>
        <p:nvSpPr>
          <p:cNvPr id="3" name="Rectángulo 2"/>
          <p:cNvSpPr/>
          <p:nvPr/>
        </p:nvSpPr>
        <p:spPr>
          <a:xfrm>
            <a:off x="2176776" y="4202564"/>
            <a:ext cx="6872632" cy="1815882"/>
          </a:xfrm>
          <a:prstGeom prst="rect">
            <a:avLst/>
          </a:prstGeom>
        </p:spPr>
        <p:txBody>
          <a:bodyPr wrap="square">
            <a:spAutoFit/>
          </a:bodyPr>
          <a:lstStyle/>
          <a:p>
            <a:pPr lvl="0" algn="just"/>
            <a:r>
              <a:rPr lang="es-ES" sz="2800" dirty="0">
                <a:solidFill>
                  <a:prstClr val="black"/>
                </a:solidFill>
              </a:rPr>
              <a:t>e)	</a:t>
            </a:r>
            <a:r>
              <a:rPr lang="es-ES" sz="2800" b="1" dirty="0">
                <a:solidFill>
                  <a:prstClr val="black"/>
                </a:solidFill>
              </a:rPr>
              <a:t>Escepticismo organizado</a:t>
            </a:r>
            <a:r>
              <a:rPr lang="es-ES" sz="2800" dirty="0">
                <a:solidFill>
                  <a:prstClr val="black"/>
                </a:solidFill>
              </a:rPr>
              <a:t>, que sirve de base a las polémicas científicas y a la evaluación crítica de unos científicos por otros.</a:t>
            </a:r>
          </a:p>
        </p:txBody>
      </p:sp>
      <p:pic>
        <p:nvPicPr>
          <p:cNvPr id="7" name="Imagen 6" descr="b) Robert Merton - Sociologia Colectiva"/>
          <p:cNvPicPr/>
          <p:nvPr/>
        </p:nvPicPr>
        <p:blipFill>
          <a:blip r:embed="rId3">
            <a:extLst>
              <a:ext uri="{28A0092B-C50C-407E-A947-70E740481C1C}">
                <a14:useLocalDpi xmlns:a14="http://schemas.microsoft.com/office/drawing/2010/main" val="0"/>
              </a:ext>
            </a:extLst>
          </a:blip>
          <a:srcRect/>
          <a:stretch>
            <a:fillRect/>
          </a:stretch>
        </p:blipFill>
        <p:spPr bwMode="auto">
          <a:xfrm>
            <a:off x="9165021" y="4202565"/>
            <a:ext cx="2869326" cy="2663052"/>
          </a:xfrm>
          <a:prstGeom prst="rect">
            <a:avLst/>
          </a:prstGeom>
          <a:noFill/>
          <a:ln>
            <a:noFill/>
          </a:ln>
        </p:spPr>
      </p:pic>
    </p:spTree>
    <p:extLst>
      <p:ext uri="{BB962C8B-B14F-4D97-AF65-F5344CB8AC3E}">
        <p14:creationId xmlns:p14="http://schemas.microsoft.com/office/powerpoint/2010/main" val="2716262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4638" y="4216486"/>
            <a:ext cx="2887362" cy="2641514"/>
          </a:xfrm>
          <a:prstGeom prst="rect">
            <a:avLst/>
          </a:prstGeom>
        </p:spPr>
      </p:pic>
      <p:sp>
        <p:nvSpPr>
          <p:cNvPr id="2" name="Rectángulo 1"/>
          <p:cNvSpPr/>
          <p:nvPr/>
        </p:nvSpPr>
        <p:spPr>
          <a:xfrm>
            <a:off x="1396994" y="291069"/>
            <a:ext cx="10795006" cy="646331"/>
          </a:xfrm>
          <a:prstGeom prst="rect">
            <a:avLst/>
          </a:prstGeom>
        </p:spPr>
        <p:txBody>
          <a:bodyPr wrap="none">
            <a:spAutoFit/>
          </a:bodyPr>
          <a:lstStyle/>
          <a:p>
            <a:r>
              <a:rPr lang="es-ES" sz="3600" b="1" dirty="0" smtClean="0"/>
              <a:t>ALGUNOS DE LOS PRINCIPALES AVANCES EN LA CIENCIA</a:t>
            </a:r>
            <a:endParaRPr lang="en-US" sz="3600" b="1" dirty="0"/>
          </a:p>
        </p:txBody>
      </p:sp>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5869" y="1136822"/>
            <a:ext cx="2915477" cy="2261286"/>
          </a:xfrm>
          <a:prstGeom prst="rect">
            <a:avLst/>
          </a:prstGeom>
        </p:spPr>
      </p:pic>
      <p:sp>
        <p:nvSpPr>
          <p:cNvPr id="5" name="CuadroTexto 4"/>
          <p:cNvSpPr txBox="1"/>
          <p:nvPr/>
        </p:nvSpPr>
        <p:spPr>
          <a:xfrm>
            <a:off x="9835978" y="3412179"/>
            <a:ext cx="1828800" cy="368990"/>
          </a:xfrm>
          <a:prstGeom prst="rect">
            <a:avLst/>
          </a:prstGeom>
          <a:noFill/>
        </p:spPr>
        <p:txBody>
          <a:bodyPr wrap="square" rtlCol="0">
            <a:spAutoFit/>
          </a:bodyPr>
          <a:lstStyle/>
          <a:p>
            <a:r>
              <a:rPr lang="es-ES" b="1" dirty="0" smtClean="0"/>
              <a:t>Louis Pasteur</a:t>
            </a:r>
            <a:endParaRPr lang="en-US" b="1" dirty="0"/>
          </a:p>
        </p:txBody>
      </p:sp>
      <p:sp>
        <p:nvSpPr>
          <p:cNvPr id="7" name="CuadroTexto 6"/>
          <p:cNvSpPr txBox="1"/>
          <p:nvPr/>
        </p:nvSpPr>
        <p:spPr>
          <a:xfrm>
            <a:off x="2199506" y="1192077"/>
            <a:ext cx="7475835" cy="4832092"/>
          </a:xfrm>
          <a:prstGeom prst="rect">
            <a:avLst/>
          </a:prstGeom>
          <a:noFill/>
        </p:spPr>
        <p:txBody>
          <a:bodyPr wrap="square" rtlCol="0">
            <a:spAutoFit/>
          </a:bodyPr>
          <a:lstStyle/>
          <a:p>
            <a:pPr algn="just"/>
            <a:r>
              <a:rPr lang="es-ES" sz="2800" dirty="0" smtClean="0"/>
              <a:t>A Louis Pasteur le debemos el conocimiento de los gérmenes como productores de enfermedades, el </a:t>
            </a:r>
            <a:r>
              <a:rPr lang="es-ES" sz="2800" dirty="0" smtClean="0">
                <a:solidFill>
                  <a:srgbClr val="7030A0"/>
                </a:solidFill>
              </a:rPr>
              <a:t>sistema de pasteurización </a:t>
            </a:r>
            <a:r>
              <a:rPr lang="es-ES" sz="2800" dirty="0" smtClean="0"/>
              <a:t>de la leche, vinos y otros líquidos, </a:t>
            </a:r>
            <a:r>
              <a:rPr lang="es-ES" sz="2800" dirty="0" smtClean="0">
                <a:solidFill>
                  <a:srgbClr val="7030A0"/>
                </a:solidFill>
              </a:rPr>
              <a:t>los principios básicos de  la esterilización y asepsia </a:t>
            </a:r>
            <a:r>
              <a:rPr lang="es-ES" sz="2800" dirty="0" smtClean="0"/>
              <a:t>que provocaron grandes cambios en la obstetricia y cirugía. También cabe destacar sus investigaciones gracias a las cuales la rabia dejó de ser una enfermedad mortal y el comienzo de la inmunización a través de </a:t>
            </a:r>
            <a:r>
              <a:rPr lang="es-ES" sz="2800" dirty="0" smtClean="0">
                <a:solidFill>
                  <a:srgbClr val="7030A0"/>
                </a:solidFill>
              </a:rPr>
              <a:t>vacunas</a:t>
            </a:r>
            <a:r>
              <a:rPr lang="es-ES" sz="2800" dirty="0" smtClean="0"/>
              <a:t>. Un siglo después las vacunas constituyen uno de los logros sanitarios de la humanidad.</a:t>
            </a:r>
            <a:endParaRPr lang="en-US" sz="2800" dirty="0"/>
          </a:p>
        </p:txBody>
      </p:sp>
    </p:spTree>
    <p:extLst>
      <p:ext uri="{BB962C8B-B14F-4D97-AF65-F5344CB8AC3E}">
        <p14:creationId xmlns:p14="http://schemas.microsoft.com/office/powerpoint/2010/main" val="3079391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4638" y="4216486"/>
            <a:ext cx="2887362" cy="2641514"/>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5276" y="499311"/>
            <a:ext cx="2189720" cy="2012457"/>
          </a:xfrm>
          <a:prstGeom prst="rect">
            <a:avLst/>
          </a:prstGeom>
        </p:spPr>
      </p:pic>
      <p:sp>
        <p:nvSpPr>
          <p:cNvPr id="5" name="CuadroTexto 4"/>
          <p:cNvSpPr txBox="1"/>
          <p:nvPr/>
        </p:nvSpPr>
        <p:spPr>
          <a:xfrm>
            <a:off x="9577774" y="2810129"/>
            <a:ext cx="1964724" cy="369332"/>
          </a:xfrm>
          <a:prstGeom prst="rect">
            <a:avLst/>
          </a:prstGeom>
          <a:noFill/>
        </p:spPr>
        <p:txBody>
          <a:bodyPr wrap="square" rtlCol="0">
            <a:spAutoFit/>
          </a:bodyPr>
          <a:lstStyle/>
          <a:p>
            <a:r>
              <a:rPr lang="es-ES" b="1" dirty="0" smtClean="0"/>
              <a:t>Alexander Fleming</a:t>
            </a:r>
            <a:endParaRPr lang="en-US" b="1" dirty="0"/>
          </a:p>
        </p:txBody>
      </p:sp>
      <p:sp>
        <p:nvSpPr>
          <p:cNvPr id="8" name="CuadroTexto 7"/>
          <p:cNvSpPr txBox="1"/>
          <p:nvPr/>
        </p:nvSpPr>
        <p:spPr>
          <a:xfrm>
            <a:off x="2147778" y="446561"/>
            <a:ext cx="7156860" cy="2554545"/>
          </a:xfrm>
          <a:prstGeom prst="rect">
            <a:avLst/>
          </a:prstGeom>
          <a:noFill/>
        </p:spPr>
        <p:txBody>
          <a:bodyPr wrap="square" rtlCol="0">
            <a:spAutoFit/>
          </a:bodyPr>
          <a:lstStyle/>
          <a:p>
            <a:pPr algn="just"/>
            <a:r>
              <a:rPr lang="es-ES" sz="3200" dirty="0" smtClean="0"/>
              <a:t>Alexander Fleming con el descubrimiento de la </a:t>
            </a:r>
            <a:r>
              <a:rPr lang="es-ES" sz="3200" dirty="0" smtClean="0">
                <a:solidFill>
                  <a:srgbClr val="7030A0"/>
                </a:solidFill>
              </a:rPr>
              <a:t>penicilina</a:t>
            </a:r>
            <a:r>
              <a:rPr lang="es-ES" sz="3200" dirty="0" smtClean="0"/>
              <a:t> uno de los avances farmacológicos más importantes en toda la historia de la lucha contra las enfermedades.</a:t>
            </a:r>
            <a:endParaRPr lang="en-US" sz="3200" dirty="0"/>
          </a:p>
        </p:txBody>
      </p:sp>
      <p:sp>
        <p:nvSpPr>
          <p:cNvPr id="9" name="CuadroTexto 8"/>
          <p:cNvSpPr txBox="1"/>
          <p:nvPr/>
        </p:nvSpPr>
        <p:spPr>
          <a:xfrm>
            <a:off x="5295004" y="3169170"/>
            <a:ext cx="4048844" cy="3539430"/>
          </a:xfrm>
          <a:prstGeom prst="rect">
            <a:avLst/>
          </a:prstGeom>
          <a:noFill/>
        </p:spPr>
        <p:txBody>
          <a:bodyPr wrap="square" rtlCol="0">
            <a:spAutoFit/>
          </a:bodyPr>
          <a:lstStyle/>
          <a:p>
            <a:pPr algn="just"/>
            <a:r>
              <a:rPr lang="es-ES" sz="3200" dirty="0" smtClean="0"/>
              <a:t>El matrimonio de Pierre y Marie Curie descubridores de las radiaciones del polonio y del radio y su utilización en el tratamiento del cáncer.</a:t>
            </a:r>
            <a:endParaRPr lang="en-US" sz="3200" dirty="0"/>
          </a:p>
        </p:txBody>
      </p:sp>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7028" y="3344948"/>
            <a:ext cx="2619375" cy="1743075"/>
          </a:xfrm>
          <a:prstGeom prst="rect">
            <a:avLst/>
          </a:prstGeom>
        </p:spPr>
      </p:pic>
      <p:sp>
        <p:nvSpPr>
          <p:cNvPr id="13" name="CuadroTexto 12"/>
          <p:cNvSpPr txBox="1"/>
          <p:nvPr/>
        </p:nvSpPr>
        <p:spPr>
          <a:xfrm>
            <a:off x="2604352" y="5247199"/>
            <a:ext cx="2127135" cy="369332"/>
          </a:xfrm>
          <a:prstGeom prst="rect">
            <a:avLst/>
          </a:prstGeom>
          <a:noFill/>
        </p:spPr>
        <p:txBody>
          <a:bodyPr wrap="square" rtlCol="0">
            <a:spAutoFit/>
          </a:bodyPr>
          <a:lstStyle/>
          <a:p>
            <a:r>
              <a:rPr lang="es-ES" b="1" dirty="0" smtClean="0"/>
              <a:t>Pierre y Marie Curie</a:t>
            </a:r>
            <a:endParaRPr lang="en-US" b="1" dirty="0"/>
          </a:p>
        </p:txBody>
      </p:sp>
    </p:spTree>
    <p:extLst>
      <p:ext uri="{BB962C8B-B14F-4D97-AF65-F5344CB8AC3E}">
        <p14:creationId xmlns:p14="http://schemas.microsoft.com/office/powerpoint/2010/main" val="750222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32"/>
            <a:ext cx="12192000" cy="6858000"/>
          </a:xfrm>
          <a:prstGeom prst="rect">
            <a:avLst/>
          </a:prstGeom>
        </p:spPr>
      </p:pic>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0365" y="12032"/>
            <a:ext cx="2258439" cy="2635456"/>
          </a:xfrm>
          <a:prstGeom prst="rect">
            <a:avLst/>
          </a:prstGeom>
        </p:spPr>
      </p:pic>
      <p:sp>
        <p:nvSpPr>
          <p:cNvPr id="3" name="CuadroTexto 2"/>
          <p:cNvSpPr txBox="1"/>
          <p:nvPr/>
        </p:nvSpPr>
        <p:spPr>
          <a:xfrm>
            <a:off x="2672034" y="2647488"/>
            <a:ext cx="1359668" cy="369332"/>
          </a:xfrm>
          <a:prstGeom prst="rect">
            <a:avLst/>
          </a:prstGeom>
          <a:noFill/>
        </p:spPr>
        <p:txBody>
          <a:bodyPr wrap="none" rtlCol="0">
            <a:spAutoFit/>
          </a:bodyPr>
          <a:lstStyle/>
          <a:p>
            <a:r>
              <a:rPr lang="es-ES" b="1" dirty="0" smtClean="0"/>
              <a:t>Albert Sabin</a:t>
            </a:r>
            <a:endParaRPr lang="en-US" b="1" dirty="0"/>
          </a:p>
        </p:txBody>
      </p:sp>
      <p:sp>
        <p:nvSpPr>
          <p:cNvPr id="7" name="CuadroTexto 6"/>
          <p:cNvSpPr txBox="1"/>
          <p:nvPr/>
        </p:nvSpPr>
        <p:spPr>
          <a:xfrm>
            <a:off x="4528804" y="166930"/>
            <a:ext cx="4494880" cy="2308324"/>
          </a:xfrm>
          <a:prstGeom prst="rect">
            <a:avLst/>
          </a:prstGeom>
          <a:noFill/>
        </p:spPr>
        <p:txBody>
          <a:bodyPr wrap="square" rtlCol="0">
            <a:spAutoFit/>
          </a:bodyPr>
          <a:lstStyle/>
          <a:p>
            <a:pPr algn="just"/>
            <a:r>
              <a:rPr lang="es-ES" sz="2400" dirty="0" smtClean="0"/>
              <a:t>Albert Sabin, que a partir del descubrimiento de Jonás </a:t>
            </a:r>
            <a:r>
              <a:rPr lang="es-ES" sz="2400" dirty="0" err="1" smtClean="0"/>
              <a:t>Salk</a:t>
            </a:r>
            <a:r>
              <a:rPr lang="es-ES" sz="2400" dirty="0" smtClean="0"/>
              <a:t> de la vacuna contra la poliomielitis, logró mejorar la misma y hacerla fácilmente aplicable y así terminas con una epidemia.</a:t>
            </a:r>
            <a:endParaRPr lang="en-US" sz="2400" dirty="0"/>
          </a:p>
        </p:txBody>
      </p:sp>
      <p:sp>
        <p:nvSpPr>
          <p:cNvPr id="8" name="CuadroTexto 7"/>
          <p:cNvSpPr txBox="1"/>
          <p:nvPr/>
        </p:nvSpPr>
        <p:spPr>
          <a:xfrm>
            <a:off x="2315982" y="3189053"/>
            <a:ext cx="6856313" cy="3416320"/>
          </a:xfrm>
          <a:prstGeom prst="rect">
            <a:avLst/>
          </a:prstGeom>
          <a:noFill/>
        </p:spPr>
        <p:txBody>
          <a:bodyPr wrap="square" rtlCol="0">
            <a:spAutoFit/>
          </a:bodyPr>
          <a:lstStyle/>
          <a:p>
            <a:pPr algn="just"/>
            <a:r>
              <a:rPr lang="es-ES" sz="2400" dirty="0" smtClean="0"/>
              <a:t>Thomas Alva Edison, uno de los más prolíferos inventores. Creó el telégrafo, el fonógrafo, perfeccionó el teléfono, creo la lámpara incandescente, diseñó el primer motor eléctrico para ferrocarriles, inauguró en 1882 las dos primeras plantas generadoras de energía eléctrica, diseñó un horno rotatorio para producir cemento, presento el acumulador eléctrico alcalino precursor de la pila o batería eléctrica.</a:t>
            </a:r>
            <a:endParaRPr lang="en-US" sz="2400" dirty="0"/>
          </a:p>
        </p:txBody>
      </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2166" y="3584028"/>
            <a:ext cx="2739963" cy="3202601"/>
          </a:xfrm>
          <a:prstGeom prst="rect">
            <a:avLst/>
          </a:prstGeom>
        </p:spPr>
      </p:pic>
      <p:sp>
        <p:nvSpPr>
          <p:cNvPr id="10" name="CuadroTexto 9"/>
          <p:cNvSpPr txBox="1"/>
          <p:nvPr/>
        </p:nvSpPr>
        <p:spPr>
          <a:xfrm>
            <a:off x="7156787" y="6420707"/>
            <a:ext cx="2085443" cy="369332"/>
          </a:xfrm>
          <a:prstGeom prst="rect">
            <a:avLst/>
          </a:prstGeom>
          <a:noFill/>
        </p:spPr>
        <p:txBody>
          <a:bodyPr wrap="none" rtlCol="0">
            <a:spAutoFit/>
          </a:bodyPr>
          <a:lstStyle/>
          <a:p>
            <a:r>
              <a:rPr lang="es-ES" b="1" dirty="0" smtClean="0"/>
              <a:t>Thomas Alva Edison</a:t>
            </a:r>
            <a:endParaRPr lang="en-US" b="1" dirty="0"/>
          </a:p>
        </p:txBody>
      </p:sp>
      <p:pic>
        <p:nvPicPr>
          <p:cNvPr id="11" name="Imagen 10" descr="Fonógrafo Sonido Registro - Imagen gratis en Pixabay"/>
          <p:cNvPicPr/>
          <p:nvPr/>
        </p:nvPicPr>
        <p:blipFill>
          <a:blip r:embed="rId5">
            <a:extLst>
              <a:ext uri="{28A0092B-C50C-407E-A947-70E740481C1C}">
                <a14:useLocalDpi xmlns:a14="http://schemas.microsoft.com/office/drawing/2010/main" val="0"/>
              </a:ext>
            </a:extLst>
          </a:blip>
          <a:srcRect/>
          <a:stretch>
            <a:fillRect/>
          </a:stretch>
        </p:blipFill>
        <p:spPr bwMode="auto">
          <a:xfrm>
            <a:off x="9108648" y="268247"/>
            <a:ext cx="2998388" cy="3120390"/>
          </a:xfrm>
          <a:prstGeom prst="rect">
            <a:avLst/>
          </a:prstGeom>
          <a:noFill/>
          <a:ln>
            <a:noFill/>
          </a:ln>
        </p:spPr>
      </p:pic>
    </p:spTree>
    <p:extLst>
      <p:ext uri="{BB962C8B-B14F-4D97-AF65-F5344CB8AC3E}">
        <p14:creationId xmlns:p14="http://schemas.microsoft.com/office/powerpoint/2010/main" val="2076987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4638" y="4216486"/>
            <a:ext cx="2887362" cy="2641514"/>
          </a:xfrm>
          <a:prstGeom prst="rect">
            <a:avLst/>
          </a:prstGeom>
        </p:spPr>
      </p:pic>
      <p:sp>
        <p:nvSpPr>
          <p:cNvPr id="2" name="Rectángulo 1"/>
          <p:cNvSpPr/>
          <p:nvPr/>
        </p:nvSpPr>
        <p:spPr>
          <a:xfrm>
            <a:off x="2153653" y="228380"/>
            <a:ext cx="9769641" cy="4678204"/>
          </a:xfrm>
          <a:prstGeom prst="rect">
            <a:avLst/>
          </a:prstGeom>
        </p:spPr>
        <p:txBody>
          <a:bodyPr wrap="square">
            <a:spAutoFit/>
          </a:bodyPr>
          <a:lstStyle/>
          <a:p>
            <a:r>
              <a:rPr lang="es-ES" sz="2800" b="1" dirty="0" smtClean="0"/>
              <a:t>La Ética y la Tecnología</a:t>
            </a:r>
          </a:p>
          <a:p>
            <a:endParaRPr lang="es-ES" sz="2800" dirty="0" smtClean="0"/>
          </a:p>
          <a:p>
            <a:pPr algn="just"/>
            <a:r>
              <a:rPr lang="es-ES" sz="2800" dirty="0" smtClean="0"/>
              <a:t>Sin embargo, la ciencia y la tecnología no están al alcance de la mayoría de la humanidad. Podemos encontrar naciones dependientes y dominantes. Las </a:t>
            </a:r>
            <a:r>
              <a:rPr lang="es-ES" sz="2800" dirty="0" smtClean="0">
                <a:solidFill>
                  <a:srgbClr val="FF0000"/>
                </a:solidFill>
              </a:rPr>
              <a:t>naciones dominantes </a:t>
            </a:r>
            <a:r>
              <a:rPr lang="es-ES" sz="2800" dirty="0" smtClean="0"/>
              <a:t>son aquellos países adelantados tecnológicamente cuyas materias avanzadas las venden a naciones menos desarrolladas, así las </a:t>
            </a:r>
            <a:r>
              <a:rPr lang="es-ES" sz="2800" dirty="0" smtClean="0">
                <a:solidFill>
                  <a:srgbClr val="00B050"/>
                </a:solidFill>
              </a:rPr>
              <a:t>naciones dependientes </a:t>
            </a:r>
            <a:r>
              <a:rPr lang="es-ES" sz="2800" dirty="0" smtClean="0"/>
              <a:t>son aquellos países menos desarrollados tecnológicamente que se ven en la necesidad de comprar tecnología a los países más desarrollados.</a:t>
            </a:r>
          </a:p>
          <a:p>
            <a:endParaRPr lang="es-ES" dirty="0"/>
          </a:p>
        </p:txBody>
      </p:sp>
      <p:sp>
        <p:nvSpPr>
          <p:cNvPr id="3" name="Rectángulo 2"/>
          <p:cNvSpPr/>
          <p:nvPr/>
        </p:nvSpPr>
        <p:spPr>
          <a:xfrm>
            <a:off x="2165685" y="4483033"/>
            <a:ext cx="7567862" cy="2246769"/>
          </a:xfrm>
          <a:prstGeom prst="rect">
            <a:avLst/>
          </a:prstGeom>
        </p:spPr>
        <p:txBody>
          <a:bodyPr wrap="square">
            <a:spAutoFit/>
          </a:bodyPr>
          <a:lstStyle/>
          <a:p>
            <a:pPr algn="just"/>
            <a:r>
              <a:rPr lang="es-ES" sz="2800" dirty="0" smtClean="0"/>
              <a:t>Ejemplo: El convenio con el laboratorio Sanofi Pasteur vencerá en el año 2032.</a:t>
            </a:r>
          </a:p>
          <a:p>
            <a:pPr algn="just"/>
            <a:r>
              <a:rPr lang="es-ES" sz="2800" dirty="0" smtClean="0"/>
              <a:t>La SSA adquirirá entre 270 y 291 millones de dosis del </a:t>
            </a:r>
            <a:r>
              <a:rPr lang="es-ES" sz="2800" dirty="0" err="1" smtClean="0"/>
              <a:t>inmunógeno</a:t>
            </a:r>
            <a:r>
              <a:rPr lang="es-ES" sz="2800" dirty="0" smtClean="0"/>
              <a:t> en los próximos años. (Periódico La Jornada, Martes 2 de Enero de 2018)</a:t>
            </a:r>
            <a:endParaRPr lang="es-ES" sz="2800" dirty="0"/>
          </a:p>
        </p:txBody>
      </p:sp>
    </p:spTree>
    <p:extLst>
      <p:ext uri="{BB962C8B-B14F-4D97-AF65-F5344CB8AC3E}">
        <p14:creationId xmlns:p14="http://schemas.microsoft.com/office/powerpoint/2010/main" val="2100608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4638" y="4216486"/>
            <a:ext cx="2887362" cy="2641514"/>
          </a:xfrm>
          <a:prstGeom prst="rect">
            <a:avLst/>
          </a:prstGeom>
        </p:spPr>
      </p:pic>
      <p:sp>
        <p:nvSpPr>
          <p:cNvPr id="2" name="Rectángulo 1"/>
          <p:cNvSpPr/>
          <p:nvPr/>
        </p:nvSpPr>
        <p:spPr>
          <a:xfrm>
            <a:off x="2382252" y="1093831"/>
            <a:ext cx="8037095" cy="4524315"/>
          </a:xfrm>
          <a:prstGeom prst="rect">
            <a:avLst/>
          </a:prstGeom>
        </p:spPr>
        <p:txBody>
          <a:bodyPr wrap="square">
            <a:spAutoFit/>
          </a:bodyPr>
          <a:lstStyle/>
          <a:p>
            <a:pPr algn="just"/>
            <a:r>
              <a:rPr lang="es-ES" sz="3600" dirty="0" smtClean="0"/>
              <a:t> </a:t>
            </a:r>
            <a:r>
              <a:rPr lang="es-ES" sz="3600" b="1" dirty="0" smtClean="0"/>
              <a:t>¿Qué es Tecnología? </a:t>
            </a:r>
            <a:r>
              <a:rPr lang="es-ES" sz="3600" dirty="0" smtClean="0"/>
              <a:t>La palabra tecnología es de origen griego, formada por los vocablos </a:t>
            </a:r>
            <a:r>
              <a:rPr lang="es-ES" sz="3600" dirty="0" err="1" smtClean="0"/>
              <a:t>tekne</a:t>
            </a:r>
            <a:r>
              <a:rPr lang="es-ES" sz="3600" dirty="0" smtClean="0"/>
              <a:t> que significa arte, técnica u oficio y logos que es conjunto de saberes, tratado, estudio. Por lo tanto, la tecnología es un desarrollo o aplicación que surge como consecuencia de la investigación científica. </a:t>
            </a:r>
            <a:endParaRPr lang="en-US" sz="3600" dirty="0"/>
          </a:p>
        </p:txBody>
      </p:sp>
    </p:spTree>
    <p:extLst>
      <p:ext uri="{BB962C8B-B14F-4D97-AF65-F5344CB8AC3E}">
        <p14:creationId xmlns:p14="http://schemas.microsoft.com/office/powerpoint/2010/main" val="136482512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TotalTime>
  <Words>2828</Words>
  <Application>Microsoft Office PowerPoint</Application>
  <PresentationFormat>Panorámica</PresentationFormat>
  <Paragraphs>177</Paragraphs>
  <Slides>39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39</vt:i4>
      </vt:variant>
    </vt:vector>
  </HeadingPairs>
  <TitlesOfParts>
    <vt:vector size="44" baseType="lpstr">
      <vt:lpstr>Arial</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EJEMPLOS DE TECNOLOGÍA OBSOLETA</vt:lpstr>
      <vt:lpstr>TECNOLOGIA INNOVADA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ACER</dc:creator>
  <cp:lastModifiedBy>HP</cp:lastModifiedBy>
  <cp:revision>45</cp:revision>
  <dcterms:created xsi:type="dcterms:W3CDTF">2021-01-20T18:28:28Z</dcterms:created>
  <dcterms:modified xsi:type="dcterms:W3CDTF">2021-03-15T02:42:03Z</dcterms:modified>
</cp:coreProperties>
</file>