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91" d="100"/>
          <a:sy n="91" d="100"/>
        </p:scale>
        <p:origin x="39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a:p>
        </p:txBody>
      </p:sp>
      <p:sp>
        <p:nvSpPr>
          <p:cNvPr id="4" name="Marcador de fecha 3"/>
          <p:cNvSpPr>
            <a:spLocks noGrp="1"/>
          </p:cNvSpPr>
          <p:nvPr>
            <p:ph type="dt" sz="half" idx="10"/>
          </p:nvPr>
        </p:nvSpPr>
        <p:spPr/>
        <p:txBody>
          <a:bodyPr/>
          <a:lstStyle/>
          <a:p>
            <a:fld id="{597D3CD4-F5D0-4C86-B46C-03DA356D71C0}" type="datetimeFigureOut">
              <a:rPr lang="en-US" smtClean="0"/>
              <a:t>4/17/2021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2DAE0A9-C5A0-424E-B7B0-429ABB13FA81}" type="slidenum">
              <a:rPr lang="en-US" smtClean="0"/>
              <a:t>‹Nº›</a:t>
            </a:fld>
            <a:endParaRPr lang="en-US"/>
          </a:p>
        </p:txBody>
      </p:sp>
    </p:spTree>
    <p:extLst>
      <p:ext uri="{BB962C8B-B14F-4D97-AF65-F5344CB8AC3E}">
        <p14:creationId xmlns:p14="http://schemas.microsoft.com/office/powerpoint/2010/main" val="3802818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597D3CD4-F5D0-4C86-B46C-03DA356D71C0}" type="datetimeFigureOut">
              <a:rPr lang="en-US" smtClean="0"/>
              <a:t>4/17/2021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2DAE0A9-C5A0-424E-B7B0-429ABB13FA81}" type="slidenum">
              <a:rPr lang="en-US" smtClean="0"/>
              <a:t>‹Nº›</a:t>
            </a:fld>
            <a:endParaRPr lang="en-US"/>
          </a:p>
        </p:txBody>
      </p:sp>
    </p:spTree>
    <p:extLst>
      <p:ext uri="{BB962C8B-B14F-4D97-AF65-F5344CB8AC3E}">
        <p14:creationId xmlns:p14="http://schemas.microsoft.com/office/powerpoint/2010/main" val="3779264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597D3CD4-F5D0-4C86-B46C-03DA356D71C0}" type="datetimeFigureOut">
              <a:rPr lang="en-US" smtClean="0"/>
              <a:t>4/17/2021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2DAE0A9-C5A0-424E-B7B0-429ABB13FA81}" type="slidenum">
              <a:rPr lang="en-US" smtClean="0"/>
              <a:t>‹Nº›</a:t>
            </a:fld>
            <a:endParaRPr lang="en-US"/>
          </a:p>
        </p:txBody>
      </p:sp>
    </p:spTree>
    <p:extLst>
      <p:ext uri="{BB962C8B-B14F-4D97-AF65-F5344CB8AC3E}">
        <p14:creationId xmlns:p14="http://schemas.microsoft.com/office/powerpoint/2010/main" val="3963471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10"/>
          </p:nvPr>
        </p:nvSpPr>
        <p:spPr/>
        <p:txBody>
          <a:bodyPr/>
          <a:lstStyle/>
          <a:p>
            <a:fld id="{597D3CD4-F5D0-4C86-B46C-03DA356D71C0}" type="datetimeFigureOut">
              <a:rPr lang="en-US" smtClean="0"/>
              <a:t>4/17/2021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2DAE0A9-C5A0-424E-B7B0-429ABB13FA81}" type="slidenum">
              <a:rPr lang="en-US" smtClean="0"/>
              <a:t>‹Nº›</a:t>
            </a:fld>
            <a:endParaRPr lang="en-US"/>
          </a:p>
        </p:txBody>
      </p:sp>
    </p:spTree>
    <p:extLst>
      <p:ext uri="{BB962C8B-B14F-4D97-AF65-F5344CB8AC3E}">
        <p14:creationId xmlns:p14="http://schemas.microsoft.com/office/powerpoint/2010/main" val="1806102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597D3CD4-F5D0-4C86-B46C-03DA356D71C0}" type="datetimeFigureOut">
              <a:rPr lang="en-US" smtClean="0"/>
              <a:t>4/17/2021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72DAE0A9-C5A0-424E-B7B0-429ABB13FA81}" type="slidenum">
              <a:rPr lang="en-US" smtClean="0"/>
              <a:t>‹Nº›</a:t>
            </a:fld>
            <a:endParaRPr lang="en-US"/>
          </a:p>
        </p:txBody>
      </p:sp>
    </p:spTree>
    <p:extLst>
      <p:ext uri="{BB962C8B-B14F-4D97-AF65-F5344CB8AC3E}">
        <p14:creationId xmlns:p14="http://schemas.microsoft.com/office/powerpoint/2010/main" val="2839361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fecha 4"/>
          <p:cNvSpPr>
            <a:spLocks noGrp="1"/>
          </p:cNvSpPr>
          <p:nvPr>
            <p:ph type="dt" sz="half" idx="10"/>
          </p:nvPr>
        </p:nvSpPr>
        <p:spPr/>
        <p:txBody>
          <a:bodyPr/>
          <a:lstStyle/>
          <a:p>
            <a:fld id="{597D3CD4-F5D0-4C86-B46C-03DA356D71C0}" type="datetimeFigureOut">
              <a:rPr lang="en-US" smtClean="0"/>
              <a:t>4/17/2021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72DAE0A9-C5A0-424E-B7B0-429ABB13FA81}" type="slidenum">
              <a:rPr lang="en-US" smtClean="0"/>
              <a:t>‹Nº›</a:t>
            </a:fld>
            <a:endParaRPr lang="en-US"/>
          </a:p>
        </p:txBody>
      </p:sp>
    </p:spTree>
    <p:extLst>
      <p:ext uri="{BB962C8B-B14F-4D97-AF65-F5344CB8AC3E}">
        <p14:creationId xmlns:p14="http://schemas.microsoft.com/office/powerpoint/2010/main" val="74683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Marcador de fecha 6"/>
          <p:cNvSpPr>
            <a:spLocks noGrp="1"/>
          </p:cNvSpPr>
          <p:nvPr>
            <p:ph type="dt" sz="half" idx="10"/>
          </p:nvPr>
        </p:nvSpPr>
        <p:spPr/>
        <p:txBody>
          <a:bodyPr/>
          <a:lstStyle/>
          <a:p>
            <a:fld id="{597D3CD4-F5D0-4C86-B46C-03DA356D71C0}" type="datetimeFigureOut">
              <a:rPr lang="en-US" smtClean="0"/>
              <a:t>4/17/2021</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72DAE0A9-C5A0-424E-B7B0-429ABB13FA81}" type="slidenum">
              <a:rPr lang="en-US" smtClean="0"/>
              <a:t>‹Nº›</a:t>
            </a:fld>
            <a:endParaRPr lang="en-US"/>
          </a:p>
        </p:txBody>
      </p:sp>
    </p:spTree>
    <p:extLst>
      <p:ext uri="{BB962C8B-B14F-4D97-AF65-F5344CB8AC3E}">
        <p14:creationId xmlns:p14="http://schemas.microsoft.com/office/powerpoint/2010/main" val="908021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n-US"/>
          </a:p>
        </p:txBody>
      </p:sp>
      <p:sp>
        <p:nvSpPr>
          <p:cNvPr id="3" name="Marcador de fecha 2"/>
          <p:cNvSpPr>
            <a:spLocks noGrp="1"/>
          </p:cNvSpPr>
          <p:nvPr>
            <p:ph type="dt" sz="half" idx="10"/>
          </p:nvPr>
        </p:nvSpPr>
        <p:spPr/>
        <p:txBody>
          <a:bodyPr/>
          <a:lstStyle/>
          <a:p>
            <a:fld id="{597D3CD4-F5D0-4C86-B46C-03DA356D71C0}" type="datetimeFigureOut">
              <a:rPr lang="en-US" smtClean="0"/>
              <a:t>4/17/2021</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72DAE0A9-C5A0-424E-B7B0-429ABB13FA81}" type="slidenum">
              <a:rPr lang="en-US" smtClean="0"/>
              <a:t>‹Nº›</a:t>
            </a:fld>
            <a:endParaRPr lang="en-US"/>
          </a:p>
        </p:txBody>
      </p:sp>
    </p:spTree>
    <p:extLst>
      <p:ext uri="{BB962C8B-B14F-4D97-AF65-F5344CB8AC3E}">
        <p14:creationId xmlns:p14="http://schemas.microsoft.com/office/powerpoint/2010/main" val="1233016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97D3CD4-F5D0-4C86-B46C-03DA356D71C0}" type="datetimeFigureOut">
              <a:rPr lang="en-US" smtClean="0"/>
              <a:t>4/17/2021</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72DAE0A9-C5A0-424E-B7B0-429ABB13FA81}" type="slidenum">
              <a:rPr lang="en-US" smtClean="0"/>
              <a:t>‹Nº›</a:t>
            </a:fld>
            <a:endParaRPr lang="en-US"/>
          </a:p>
        </p:txBody>
      </p:sp>
    </p:spTree>
    <p:extLst>
      <p:ext uri="{BB962C8B-B14F-4D97-AF65-F5344CB8AC3E}">
        <p14:creationId xmlns:p14="http://schemas.microsoft.com/office/powerpoint/2010/main" val="1441325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597D3CD4-F5D0-4C86-B46C-03DA356D71C0}" type="datetimeFigureOut">
              <a:rPr lang="en-US" smtClean="0"/>
              <a:t>4/17/2021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72DAE0A9-C5A0-424E-B7B0-429ABB13FA81}" type="slidenum">
              <a:rPr lang="en-US" smtClean="0"/>
              <a:t>‹Nº›</a:t>
            </a:fld>
            <a:endParaRPr lang="en-US"/>
          </a:p>
        </p:txBody>
      </p:sp>
    </p:spTree>
    <p:extLst>
      <p:ext uri="{BB962C8B-B14F-4D97-AF65-F5344CB8AC3E}">
        <p14:creationId xmlns:p14="http://schemas.microsoft.com/office/powerpoint/2010/main" val="316838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597D3CD4-F5D0-4C86-B46C-03DA356D71C0}" type="datetimeFigureOut">
              <a:rPr lang="en-US" smtClean="0"/>
              <a:t>4/17/2021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72DAE0A9-C5A0-424E-B7B0-429ABB13FA81}" type="slidenum">
              <a:rPr lang="en-US" smtClean="0"/>
              <a:t>‹Nº›</a:t>
            </a:fld>
            <a:endParaRPr lang="en-US"/>
          </a:p>
        </p:txBody>
      </p:sp>
    </p:spTree>
    <p:extLst>
      <p:ext uri="{BB962C8B-B14F-4D97-AF65-F5344CB8AC3E}">
        <p14:creationId xmlns:p14="http://schemas.microsoft.com/office/powerpoint/2010/main" val="879513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7D3CD4-F5D0-4C86-B46C-03DA356D71C0}" type="datetimeFigureOut">
              <a:rPr lang="en-US" smtClean="0"/>
              <a:t>4/17/2021</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DAE0A9-C5A0-424E-B7B0-429ABB13FA81}" type="slidenum">
              <a:rPr lang="en-US" smtClean="0"/>
              <a:t>‹Nº›</a:t>
            </a:fld>
            <a:endParaRPr lang="en-US"/>
          </a:p>
        </p:txBody>
      </p:sp>
    </p:spTree>
    <p:extLst>
      <p:ext uri="{BB962C8B-B14F-4D97-AF65-F5344CB8AC3E}">
        <p14:creationId xmlns:p14="http://schemas.microsoft.com/office/powerpoint/2010/main" val="155100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351" y="5004486"/>
            <a:ext cx="2862649" cy="1853514"/>
          </a:xfrm>
          <a:prstGeom prst="rect">
            <a:avLst/>
          </a:prstGeom>
        </p:spPr>
      </p:pic>
      <p:sp>
        <p:nvSpPr>
          <p:cNvPr id="2" name="Rectángulo 1"/>
          <p:cNvSpPr/>
          <p:nvPr/>
        </p:nvSpPr>
        <p:spPr>
          <a:xfrm>
            <a:off x="3612115" y="130431"/>
            <a:ext cx="4967770" cy="646331"/>
          </a:xfrm>
          <a:prstGeom prst="rect">
            <a:avLst/>
          </a:prstGeom>
        </p:spPr>
        <p:txBody>
          <a:bodyPr wrap="none">
            <a:spAutoFit/>
          </a:bodyPr>
          <a:lstStyle/>
          <a:p>
            <a:r>
              <a:rPr lang="en-US" sz="3600" b="1" dirty="0" err="1"/>
              <a:t>Desarrollo</a:t>
            </a:r>
            <a:r>
              <a:rPr lang="en-US" sz="3600" b="1" dirty="0"/>
              <a:t> de la </a:t>
            </a:r>
            <a:r>
              <a:rPr lang="en-US" sz="3600" b="1" dirty="0" err="1"/>
              <a:t>Bioética</a:t>
            </a:r>
            <a:r>
              <a:rPr lang="en-US" sz="3600" b="1" dirty="0"/>
              <a:t>.</a:t>
            </a:r>
          </a:p>
        </p:txBody>
      </p:sp>
      <p:sp>
        <p:nvSpPr>
          <p:cNvPr id="3" name="Rectángulo 2"/>
          <p:cNvSpPr/>
          <p:nvPr/>
        </p:nvSpPr>
        <p:spPr>
          <a:xfrm>
            <a:off x="2343665" y="907193"/>
            <a:ext cx="8233719" cy="5109091"/>
          </a:xfrm>
          <a:prstGeom prst="rect">
            <a:avLst/>
          </a:prstGeom>
        </p:spPr>
        <p:txBody>
          <a:bodyPr wrap="square">
            <a:spAutoFit/>
          </a:bodyPr>
          <a:lstStyle/>
          <a:p>
            <a:pPr algn="just"/>
            <a:r>
              <a:rPr lang="es-ES" sz="3400" b="1" u="sng" dirty="0"/>
              <a:t>Definición de Bioética.</a:t>
            </a:r>
          </a:p>
          <a:p>
            <a:pPr algn="just"/>
            <a:endParaRPr lang="es-ES" sz="1000" dirty="0"/>
          </a:p>
          <a:p>
            <a:pPr algn="just"/>
            <a:r>
              <a:rPr lang="es-ES" sz="3400" dirty="0"/>
              <a:t>El término "Bioética" proviene de las raíces griegas: </a:t>
            </a:r>
            <a:r>
              <a:rPr lang="es-ES" sz="3400" dirty="0" err="1"/>
              <a:t>bios</a:t>
            </a:r>
            <a:r>
              <a:rPr lang="es-ES" sz="3400" dirty="0"/>
              <a:t> (vida) y </a:t>
            </a:r>
            <a:r>
              <a:rPr lang="es-ES" sz="3400" dirty="0" err="1"/>
              <a:t>éthos</a:t>
            </a:r>
            <a:r>
              <a:rPr lang="es-ES" sz="3400" dirty="0"/>
              <a:t> (ética). </a:t>
            </a:r>
            <a:r>
              <a:rPr lang="es-ES" sz="3400" dirty="0">
                <a:solidFill>
                  <a:srgbClr val="00B0F0"/>
                </a:solidFill>
              </a:rPr>
              <a:t>Es la reflexión ética sobre la vida humana.</a:t>
            </a:r>
          </a:p>
          <a:p>
            <a:pPr algn="just"/>
            <a:endParaRPr lang="es-ES" sz="1000" dirty="0"/>
          </a:p>
          <a:p>
            <a:pPr algn="just"/>
            <a:r>
              <a:rPr lang="es-ES" sz="3400" dirty="0"/>
              <a:t>El vocablo de “Bioética” no es una creación de Van </a:t>
            </a:r>
            <a:r>
              <a:rPr lang="es-ES" sz="3400" dirty="0" err="1"/>
              <a:t>Rensselaer</a:t>
            </a:r>
            <a:r>
              <a:rPr lang="es-ES" sz="3400" dirty="0"/>
              <a:t> Potter, sino un</a:t>
            </a:r>
            <a:r>
              <a:rPr lang="es-ES" sz="3400" dirty="0">
                <a:solidFill>
                  <a:srgbClr val="7030A0"/>
                </a:solidFill>
              </a:rPr>
              <a:t> invento del teólogo protestante </a:t>
            </a:r>
            <a:r>
              <a:rPr lang="es-ES" sz="3400" dirty="0">
                <a:solidFill>
                  <a:srgbClr val="FF0000"/>
                </a:solidFill>
              </a:rPr>
              <a:t>Fritz </a:t>
            </a:r>
            <a:r>
              <a:rPr lang="es-ES" sz="3400" dirty="0" err="1">
                <a:solidFill>
                  <a:srgbClr val="FF0000"/>
                </a:solidFill>
              </a:rPr>
              <a:t>Jahr</a:t>
            </a:r>
            <a:r>
              <a:rPr lang="es-ES" sz="3400" dirty="0">
                <a:solidFill>
                  <a:srgbClr val="FF0000"/>
                </a:solidFill>
              </a:rPr>
              <a:t> </a:t>
            </a:r>
            <a:r>
              <a:rPr lang="es-ES" sz="3400" dirty="0">
                <a:solidFill>
                  <a:srgbClr val="7030A0"/>
                </a:solidFill>
              </a:rPr>
              <a:t>(Alemán) quien dio tal título a un artículo en el año </a:t>
            </a:r>
            <a:r>
              <a:rPr lang="es-ES" sz="3400" dirty="0" smtClean="0">
                <a:solidFill>
                  <a:srgbClr val="7030A0"/>
                </a:solidFill>
              </a:rPr>
              <a:t>de 1927</a:t>
            </a:r>
            <a:r>
              <a:rPr lang="es-ES" sz="3400" dirty="0">
                <a:solidFill>
                  <a:srgbClr val="7030A0"/>
                </a:solidFill>
              </a:rPr>
              <a:t>, publicado en la Revista </a:t>
            </a:r>
            <a:r>
              <a:rPr lang="es-ES" sz="3400" dirty="0" err="1">
                <a:solidFill>
                  <a:srgbClr val="7030A0"/>
                </a:solidFill>
              </a:rPr>
              <a:t>Kosmos</a:t>
            </a:r>
            <a:r>
              <a:rPr lang="es-ES" sz="3400" dirty="0">
                <a:solidFill>
                  <a:srgbClr val="7030A0"/>
                </a:solidFill>
              </a:rPr>
              <a:t>.</a:t>
            </a:r>
          </a:p>
        </p:txBody>
      </p:sp>
    </p:spTree>
    <p:extLst>
      <p:ext uri="{BB962C8B-B14F-4D97-AF65-F5344CB8AC3E}">
        <p14:creationId xmlns:p14="http://schemas.microsoft.com/office/powerpoint/2010/main" val="18842501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351" y="5004486"/>
            <a:ext cx="2862649" cy="1853514"/>
          </a:xfrm>
          <a:prstGeom prst="rect">
            <a:avLst/>
          </a:prstGeom>
        </p:spPr>
      </p:pic>
      <p:sp>
        <p:nvSpPr>
          <p:cNvPr id="2" name="Rectángulo 1"/>
          <p:cNvSpPr/>
          <p:nvPr/>
        </p:nvSpPr>
        <p:spPr>
          <a:xfrm>
            <a:off x="2244810" y="481056"/>
            <a:ext cx="8765059" cy="2708434"/>
          </a:xfrm>
          <a:prstGeom prst="rect">
            <a:avLst/>
          </a:prstGeom>
        </p:spPr>
        <p:txBody>
          <a:bodyPr wrap="square">
            <a:spAutoFit/>
          </a:bodyPr>
          <a:lstStyle/>
          <a:p>
            <a:pPr algn="just"/>
            <a:r>
              <a:rPr lang="es-ES" sz="3400" dirty="0"/>
              <a:t>3.- </a:t>
            </a:r>
            <a:r>
              <a:rPr lang="es-ES" sz="3400" b="1" u="sng" dirty="0">
                <a:solidFill>
                  <a:srgbClr val="7030A0"/>
                </a:solidFill>
              </a:rPr>
              <a:t>Principio de Beneficencia</a:t>
            </a:r>
            <a:r>
              <a:rPr lang="es-ES" sz="3400" dirty="0"/>
              <a:t>.- Obligación del médico de actuar en beneficio de otros, tomando en cuenta que, como especialista, posee información privilegiada que debe ponderar en el paciente.</a:t>
            </a:r>
            <a:endParaRPr lang="en-US" sz="3400" dirty="0"/>
          </a:p>
        </p:txBody>
      </p:sp>
      <p:sp>
        <p:nvSpPr>
          <p:cNvPr id="3" name="Rectángulo 2"/>
          <p:cNvSpPr/>
          <p:nvPr/>
        </p:nvSpPr>
        <p:spPr>
          <a:xfrm>
            <a:off x="2244809" y="3224260"/>
            <a:ext cx="8765059" cy="2708434"/>
          </a:xfrm>
          <a:prstGeom prst="rect">
            <a:avLst/>
          </a:prstGeom>
        </p:spPr>
        <p:txBody>
          <a:bodyPr wrap="square">
            <a:spAutoFit/>
          </a:bodyPr>
          <a:lstStyle/>
          <a:p>
            <a:pPr algn="just"/>
            <a:r>
              <a:rPr lang="es-ES" sz="3400" dirty="0"/>
              <a:t>4.- </a:t>
            </a:r>
            <a:r>
              <a:rPr lang="es-ES" sz="3400" b="1" u="sng" dirty="0">
                <a:solidFill>
                  <a:srgbClr val="7030A0"/>
                </a:solidFill>
              </a:rPr>
              <a:t>Principio de Justicia</a:t>
            </a:r>
            <a:r>
              <a:rPr lang="es-ES" sz="3400" dirty="0"/>
              <a:t>.- Tratar a cada quien como persona, es decir, con dignidad y respeto, buscando disminuir las desigualdades en los servicios de sanidad que existen en nuestra sociedad.</a:t>
            </a:r>
            <a:endParaRPr lang="en-US" sz="3400" dirty="0"/>
          </a:p>
        </p:txBody>
      </p:sp>
    </p:spTree>
    <p:extLst>
      <p:ext uri="{BB962C8B-B14F-4D97-AF65-F5344CB8AC3E}">
        <p14:creationId xmlns:p14="http://schemas.microsoft.com/office/powerpoint/2010/main" val="18760226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351" y="5004486"/>
            <a:ext cx="2862649" cy="1853514"/>
          </a:xfrm>
          <a:prstGeom prst="rect">
            <a:avLst/>
          </a:prstGeom>
        </p:spPr>
      </p:pic>
      <p:sp>
        <p:nvSpPr>
          <p:cNvPr id="2" name="Rectángulo 1"/>
          <p:cNvSpPr/>
          <p:nvPr/>
        </p:nvSpPr>
        <p:spPr>
          <a:xfrm>
            <a:off x="2195384" y="518978"/>
            <a:ext cx="8517924" cy="5355312"/>
          </a:xfrm>
          <a:prstGeom prst="rect">
            <a:avLst/>
          </a:prstGeom>
        </p:spPr>
        <p:txBody>
          <a:bodyPr wrap="square">
            <a:spAutoFit/>
          </a:bodyPr>
          <a:lstStyle/>
          <a:p>
            <a:r>
              <a:rPr lang="es-ES" sz="3600" b="1" u="sng" dirty="0"/>
              <a:t>Técnicas de Reproducción asistida.</a:t>
            </a:r>
          </a:p>
          <a:p>
            <a:endParaRPr lang="es-ES" sz="3400" dirty="0"/>
          </a:p>
          <a:p>
            <a:pPr algn="just"/>
            <a:r>
              <a:rPr lang="es-ES" sz="3400" b="1" dirty="0"/>
              <a:t>¿Qué son? </a:t>
            </a:r>
            <a:r>
              <a:rPr lang="es-ES" sz="3400" dirty="0"/>
              <a:t>Se denominan Técnicas de Reproducción Asistida (TRA) a </a:t>
            </a:r>
            <a:r>
              <a:rPr lang="es-ES" sz="3400" dirty="0">
                <a:solidFill>
                  <a:srgbClr val="00B0F0"/>
                </a:solidFill>
              </a:rPr>
              <a:t>todas aquellas técnicas mediante las cuales se trata de </a:t>
            </a:r>
            <a:r>
              <a:rPr lang="es-ES" sz="3400" dirty="0" smtClean="0">
                <a:solidFill>
                  <a:srgbClr val="00B0F0"/>
                </a:solidFill>
              </a:rPr>
              <a:t>aproximar </a:t>
            </a:r>
            <a:r>
              <a:rPr lang="es-ES" sz="3400" dirty="0">
                <a:solidFill>
                  <a:srgbClr val="00B0F0"/>
                </a:solidFill>
              </a:rPr>
              <a:t>en forma artificial a los óvulos y espermatozoides con el objeto de favorecer un embarazo.</a:t>
            </a:r>
            <a:r>
              <a:rPr lang="es-ES" sz="3400" dirty="0"/>
              <a:t> Estas técnicas suelen utilizarse cuando los tratamientos médicos no están indicados o no han sido exitosos</a:t>
            </a:r>
          </a:p>
        </p:txBody>
      </p:sp>
    </p:spTree>
    <p:extLst>
      <p:ext uri="{BB962C8B-B14F-4D97-AF65-F5344CB8AC3E}">
        <p14:creationId xmlns:p14="http://schemas.microsoft.com/office/powerpoint/2010/main" val="42126923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351" y="5004486"/>
            <a:ext cx="2862649" cy="1853514"/>
          </a:xfrm>
          <a:prstGeom prst="rect">
            <a:avLst/>
          </a:prstGeom>
        </p:spPr>
      </p:pic>
      <p:sp>
        <p:nvSpPr>
          <p:cNvPr id="2" name="Rectángulo 1"/>
          <p:cNvSpPr/>
          <p:nvPr/>
        </p:nvSpPr>
        <p:spPr>
          <a:xfrm>
            <a:off x="2434281" y="1166842"/>
            <a:ext cx="8427307" cy="3970318"/>
          </a:xfrm>
          <a:prstGeom prst="rect">
            <a:avLst/>
          </a:prstGeom>
        </p:spPr>
        <p:txBody>
          <a:bodyPr wrap="square">
            <a:spAutoFit/>
          </a:bodyPr>
          <a:lstStyle/>
          <a:p>
            <a:pPr algn="just"/>
            <a:r>
              <a:rPr lang="es-ES" sz="3600" dirty="0"/>
              <a:t>Tres son las técnicas básicas de la reproducción asistida: </a:t>
            </a:r>
          </a:p>
          <a:p>
            <a:pPr algn="just"/>
            <a:endParaRPr lang="es-ES" sz="3600" dirty="0"/>
          </a:p>
          <a:p>
            <a:pPr algn="just"/>
            <a:r>
              <a:rPr lang="es-ES" sz="3600" dirty="0" smtClean="0"/>
              <a:t>a)Inseminación </a:t>
            </a:r>
            <a:r>
              <a:rPr lang="es-ES" sz="3600" dirty="0"/>
              <a:t>artificial.</a:t>
            </a:r>
          </a:p>
          <a:p>
            <a:pPr algn="just"/>
            <a:r>
              <a:rPr lang="es-ES" sz="3600" dirty="0" smtClean="0"/>
              <a:t>b)Fecundación </a:t>
            </a:r>
            <a:r>
              <a:rPr lang="es-ES" sz="3600" dirty="0"/>
              <a:t>in vitro y trasplante de embriones.</a:t>
            </a:r>
          </a:p>
          <a:p>
            <a:pPr algn="just"/>
            <a:r>
              <a:rPr lang="es-ES" sz="3600" dirty="0" smtClean="0"/>
              <a:t>c)Transferencia </a:t>
            </a:r>
            <a:r>
              <a:rPr lang="es-ES" sz="3600" dirty="0" err="1"/>
              <a:t>intratubárica</a:t>
            </a:r>
            <a:r>
              <a:rPr lang="es-ES" sz="3600" dirty="0"/>
              <a:t> de gametos.</a:t>
            </a:r>
          </a:p>
        </p:txBody>
      </p:sp>
    </p:spTree>
    <p:extLst>
      <p:ext uri="{BB962C8B-B14F-4D97-AF65-F5344CB8AC3E}">
        <p14:creationId xmlns:p14="http://schemas.microsoft.com/office/powerpoint/2010/main" val="39881129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351" y="5004486"/>
            <a:ext cx="2862649" cy="1853514"/>
          </a:xfrm>
          <a:prstGeom prst="rect">
            <a:avLst/>
          </a:prstGeom>
        </p:spPr>
      </p:pic>
      <p:sp>
        <p:nvSpPr>
          <p:cNvPr id="2" name="Rectángulo 1"/>
          <p:cNvSpPr/>
          <p:nvPr/>
        </p:nvSpPr>
        <p:spPr>
          <a:xfrm>
            <a:off x="2174789" y="123570"/>
            <a:ext cx="8810367" cy="6524863"/>
          </a:xfrm>
          <a:prstGeom prst="rect">
            <a:avLst/>
          </a:prstGeom>
        </p:spPr>
        <p:txBody>
          <a:bodyPr wrap="square">
            <a:spAutoFit/>
          </a:bodyPr>
          <a:lstStyle/>
          <a:p>
            <a:pPr algn="just"/>
            <a:r>
              <a:rPr lang="es-ES" sz="3400" b="1" u="sng" dirty="0"/>
              <a:t>a) Inseminación Artificial. </a:t>
            </a:r>
          </a:p>
          <a:p>
            <a:pPr algn="just"/>
            <a:r>
              <a:rPr lang="es-ES" sz="3200" dirty="0"/>
              <a:t>Consiste en introducir artificialmente, no por acto sexual, el semen humano en el organismo de la mujer. Por tanto, la fecundación tiene lugar en todo el proceso y sucede por vía natural; esta técnica, la más sencilla de todas, la más antigua y la más experimentada, supone varios pasos previos:</a:t>
            </a:r>
          </a:p>
          <a:p>
            <a:pPr algn="just"/>
            <a:r>
              <a:rPr lang="es-ES" sz="3200" dirty="0"/>
              <a:t>Antes de introducir el semen en el cuerpo de la mujer, ha de ser preparado en el laboratorio, una condición decisiva para el éxito: conocer el momento en que la ovulación está próxima </a:t>
            </a:r>
            <a:endParaRPr lang="es-ES" sz="3200" dirty="0" smtClean="0"/>
          </a:p>
          <a:p>
            <a:pPr algn="just"/>
            <a:r>
              <a:rPr lang="es-ES" sz="3200" dirty="0" smtClean="0"/>
              <a:t>a </a:t>
            </a:r>
            <a:r>
              <a:rPr lang="es-ES" sz="3200" dirty="0"/>
              <a:t>realizarse. La inseminación no precisa </a:t>
            </a:r>
            <a:endParaRPr lang="es-ES" sz="3200" dirty="0" smtClean="0"/>
          </a:p>
          <a:p>
            <a:pPr algn="just"/>
            <a:r>
              <a:rPr lang="es-ES" sz="3200" dirty="0" smtClean="0"/>
              <a:t>anestesia</a:t>
            </a:r>
            <a:r>
              <a:rPr lang="es-ES" sz="3200" dirty="0"/>
              <a:t>. </a:t>
            </a:r>
          </a:p>
        </p:txBody>
      </p:sp>
    </p:spTree>
    <p:extLst>
      <p:ext uri="{BB962C8B-B14F-4D97-AF65-F5344CB8AC3E}">
        <p14:creationId xmlns:p14="http://schemas.microsoft.com/office/powerpoint/2010/main" val="1939202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351" y="5004486"/>
            <a:ext cx="2862649" cy="1853514"/>
          </a:xfrm>
          <a:prstGeom prst="rect">
            <a:avLst/>
          </a:prstGeom>
        </p:spPr>
      </p:pic>
      <p:sp>
        <p:nvSpPr>
          <p:cNvPr id="2" name="Rectángulo 1"/>
          <p:cNvSpPr/>
          <p:nvPr/>
        </p:nvSpPr>
        <p:spPr>
          <a:xfrm>
            <a:off x="2170670" y="221988"/>
            <a:ext cx="9592961" cy="6801862"/>
          </a:xfrm>
          <a:prstGeom prst="rect">
            <a:avLst/>
          </a:prstGeom>
        </p:spPr>
        <p:txBody>
          <a:bodyPr wrap="square">
            <a:spAutoFit/>
          </a:bodyPr>
          <a:lstStyle/>
          <a:p>
            <a:pPr algn="just"/>
            <a:r>
              <a:rPr lang="es-ES" sz="3200" b="1" u="sng" dirty="0"/>
              <a:t>b) La fecundación in vitro y trasplante de embriones, consta de dos momentos:</a:t>
            </a:r>
          </a:p>
          <a:p>
            <a:pPr algn="just"/>
            <a:endParaRPr lang="es-ES" sz="1000" dirty="0"/>
          </a:p>
          <a:p>
            <a:pPr algn="just"/>
            <a:r>
              <a:rPr lang="es-ES" sz="3200" b="1" dirty="0">
                <a:solidFill>
                  <a:srgbClr val="00B050"/>
                </a:solidFill>
              </a:rPr>
              <a:t>1. Realización de la fecundación en un medio artificial, no en el cuerpo de la mujer.</a:t>
            </a:r>
          </a:p>
          <a:p>
            <a:pPr algn="just"/>
            <a:r>
              <a:rPr lang="es-ES" sz="3200" b="1" dirty="0">
                <a:solidFill>
                  <a:srgbClr val="00B050"/>
                </a:solidFill>
              </a:rPr>
              <a:t>2. Traslado del embrión o embriones al útero.</a:t>
            </a:r>
          </a:p>
          <a:p>
            <a:pPr algn="just"/>
            <a:endParaRPr lang="es-ES" sz="1000" dirty="0"/>
          </a:p>
          <a:p>
            <a:pPr algn="just"/>
            <a:r>
              <a:rPr lang="es-ES" sz="3000" dirty="0"/>
              <a:t>Esta técnica se lleva a cabo de la siguiente forma: Primero se debe disponer de gametos humanos; es decir, de esperma y óvulos, luego se los pone en contacto en una placa de vidrio; si se observa la división, es indicio de que la fecundación ha tenido lugar. Se recomienda hacerlo entre las 24 y 48 horas a partir de la fecundación y se recomienda </a:t>
            </a:r>
            <a:endParaRPr lang="es-ES" sz="3000" dirty="0" smtClean="0"/>
          </a:p>
          <a:p>
            <a:pPr algn="just"/>
            <a:r>
              <a:rPr lang="es-ES" sz="3000" dirty="0" smtClean="0"/>
              <a:t>introducir </a:t>
            </a:r>
            <a:r>
              <a:rPr lang="es-ES" sz="3000" dirty="0"/>
              <a:t>tres embriones, pues las </a:t>
            </a:r>
            <a:r>
              <a:rPr lang="es-ES" sz="3000" dirty="0" smtClean="0"/>
              <a:t>perspectivas</a:t>
            </a:r>
          </a:p>
          <a:p>
            <a:pPr algn="just"/>
            <a:r>
              <a:rPr lang="es-ES" sz="3000" dirty="0" smtClean="0"/>
              <a:t>de </a:t>
            </a:r>
            <a:r>
              <a:rPr lang="es-ES" sz="3000" dirty="0"/>
              <a:t>acierto parecen mayores.</a:t>
            </a:r>
          </a:p>
        </p:txBody>
      </p:sp>
    </p:spTree>
    <p:extLst>
      <p:ext uri="{BB962C8B-B14F-4D97-AF65-F5344CB8AC3E}">
        <p14:creationId xmlns:p14="http://schemas.microsoft.com/office/powerpoint/2010/main" val="3056374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351" y="5004486"/>
            <a:ext cx="2862649" cy="1853514"/>
          </a:xfrm>
          <a:prstGeom prst="rect">
            <a:avLst/>
          </a:prstGeom>
        </p:spPr>
      </p:pic>
      <p:sp>
        <p:nvSpPr>
          <p:cNvPr id="2" name="Rectángulo 1"/>
          <p:cNvSpPr/>
          <p:nvPr/>
        </p:nvSpPr>
        <p:spPr>
          <a:xfrm>
            <a:off x="2133599" y="0"/>
            <a:ext cx="9024551" cy="6494085"/>
          </a:xfrm>
          <a:prstGeom prst="rect">
            <a:avLst/>
          </a:prstGeom>
        </p:spPr>
        <p:txBody>
          <a:bodyPr wrap="square">
            <a:spAutoFit/>
          </a:bodyPr>
          <a:lstStyle/>
          <a:p>
            <a:pPr algn="just"/>
            <a:r>
              <a:rPr lang="es-ES" sz="3200" b="1" u="sng" dirty="0"/>
              <a:t>c)Transferencia </a:t>
            </a:r>
            <a:r>
              <a:rPr lang="es-ES" sz="3200" b="1" u="sng" dirty="0" err="1"/>
              <a:t>intratubárica</a:t>
            </a:r>
            <a:r>
              <a:rPr lang="es-ES" sz="3200" b="1" u="sng" dirty="0"/>
              <a:t> de gametos.</a:t>
            </a:r>
          </a:p>
          <a:p>
            <a:pPr algn="just"/>
            <a:endParaRPr lang="es-ES" dirty="0"/>
          </a:p>
          <a:p>
            <a:pPr algn="just"/>
            <a:r>
              <a:rPr lang="es-ES" sz="3200" dirty="0"/>
              <a:t>Esta técnica es la más reciente y la menos extendida de las tres, consiste en poner en contacto los óvulos y los espermatozoides en el interior de la trompa de Falopio, en el mismo acto quirúrgico se extraen del ovario los óvulos por punción y aspiración del folículo, se necesita disponer de semen fresco o congelado; es preciso señalar que se extraen los óvulos a punto de madurar. Se ha dicho que esta técnica ofrece un ambiente más idóneo que el del laboratorio, pero el principal peligro es </a:t>
            </a:r>
            <a:r>
              <a:rPr lang="es-ES" sz="3200" dirty="0" smtClean="0"/>
              <a:t>un</a:t>
            </a:r>
          </a:p>
          <a:p>
            <a:pPr algn="just"/>
            <a:r>
              <a:rPr lang="es-ES" sz="3200" dirty="0" smtClean="0"/>
              <a:t>embarazo </a:t>
            </a:r>
            <a:r>
              <a:rPr lang="es-ES" sz="3200" dirty="0"/>
              <a:t>extrauterino.</a:t>
            </a:r>
          </a:p>
        </p:txBody>
      </p:sp>
    </p:spTree>
    <p:extLst>
      <p:ext uri="{BB962C8B-B14F-4D97-AF65-F5344CB8AC3E}">
        <p14:creationId xmlns:p14="http://schemas.microsoft.com/office/powerpoint/2010/main" val="35350407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573" y="0"/>
            <a:ext cx="12192000" cy="6858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351" y="5004486"/>
            <a:ext cx="2862649" cy="1853514"/>
          </a:xfrm>
          <a:prstGeom prst="rect">
            <a:avLst/>
          </a:prstGeom>
        </p:spPr>
      </p:pic>
      <p:sp>
        <p:nvSpPr>
          <p:cNvPr id="2" name="Rectángulo 1"/>
          <p:cNvSpPr/>
          <p:nvPr/>
        </p:nvSpPr>
        <p:spPr>
          <a:xfrm>
            <a:off x="2230394" y="290803"/>
            <a:ext cx="8530281" cy="5324535"/>
          </a:xfrm>
          <a:prstGeom prst="rect">
            <a:avLst/>
          </a:prstGeom>
        </p:spPr>
        <p:txBody>
          <a:bodyPr wrap="square">
            <a:spAutoFit/>
          </a:bodyPr>
          <a:lstStyle/>
          <a:p>
            <a:pPr algn="just"/>
            <a:r>
              <a:rPr lang="es-ES" sz="3600" b="1" u="sng" dirty="0"/>
              <a:t>Eugenesia.</a:t>
            </a:r>
          </a:p>
          <a:p>
            <a:pPr algn="just"/>
            <a:endParaRPr lang="es-ES" sz="3400" dirty="0"/>
          </a:p>
          <a:p>
            <a:pPr algn="just"/>
            <a:r>
              <a:rPr lang="es-ES" sz="3400" dirty="0"/>
              <a:t>La Eugenesia se deriva del griego Eugenia que significa </a:t>
            </a:r>
            <a:r>
              <a:rPr lang="es-ES" sz="3400" dirty="0">
                <a:solidFill>
                  <a:srgbClr val="00B0F0"/>
                </a:solidFill>
              </a:rPr>
              <a:t>buen linaje</a:t>
            </a:r>
            <a:r>
              <a:rPr lang="es-ES" sz="3400" dirty="0"/>
              <a:t>. </a:t>
            </a:r>
            <a:r>
              <a:rPr lang="es-ES" sz="3400" dirty="0" smtClean="0"/>
              <a:t>Francis </a:t>
            </a:r>
            <a:r>
              <a:rPr lang="es-ES" sz="3400" dirty="0"/>
              <a:t>Galton, en 1883 acuñó el término Eugenesia, queriendo significar la perfección </a:t>
            </a:r>
            <a:r>
              <a:rPr lang="es-ES" sz="3400" dirty="0" smtClean="0"/>
              <a:t>hereditaria en su libro “El genio Hereditario” </a:t>
            </a:r>
            <a:r>
              <a:rPr lang="es-ES" sz="3400" dirty="0"/>
              <a:t>Así la eugenesia es la reproducción humana realizada de manera selectiva, cuyo objetivo es concebir niños con los rasgos que socialmente son deseables.</a:t>
            </a:r>
          </a:p>
        </p:txBody>
      </p:sp>
    </p:spTree>
    <p:extLst>
      <p:ext uri="{BB962C8B-B14F-4D97-AF65-F5344CB8AC3E}">
        <p14:creationId xmlns:p14="http://schemas.microsoft.com/office/powerpoint/2010/main" val="4485200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351" y="5004486"/>
            <a:ext cx="2862649" cy="1853514"/>
          </a:xfrm>
          <a:prstGeom prst="rect">
            <a:avLst/>
          </a:prstGeom>
        </p:spPr>
      </p:pic>
      <p:sp>
        <p:nvSpPr>
          <p:cNvPr id="2" name="Rectángulo 1"/>
          <p:cNvSpPr/>
          <p:nvPr/>
        </p:nvSpPr>
        <p:spPr>
          <a:xfrm>
            <a:off x="2318950" y="715312"/>
            <a:ext cx="8715634" cy="5555367"/>
          </a:xfrm>
          <a:prstGeom prst="rect">
            <a:avLst/>
          </a:prstGeom>
        </p:spPr>
        <p:txBody>
          <a:bodyPr wrap="square">
            <a:spAutoFit/>
          </a:bodyPr>
          <a:lstStyle/>
          <a:p>
            <a:pPr algn="just"/>
            <a:r>
              <a:rPr lang="es-ES" sz="3400" b="1" dirty="0" smtClean="0">
                <a:solidFill>
                  <a:srgbClr val="00B050"/>
                </a:solidFill>
              </a:rPr>
              <a:t>a) Eugenesia </a:t>
            </a:r>
            <a:r>
              <a:rPr lang="es-ES" sz="3400" b="1" dirty="0">
                <a:solidFill>
                  <a:srgbClr val="00B050"/>
                </a:solidFill>
              </a:rPr>
              <a:t>Positiva. </a:t>
            </a:r>
            <a:r>
              <a:rPr lang="es-ES" sz="3400" b="1" dirty="0" smtClean="0">
                <a:solidFill>
                  <a:srgbClr val="00B050"/>
                </a:solidFill>
              </a:rPr>
              <a:t> </a:t>
            </a:r>
            <a:r>
              <a:rPr lang="es-ES" sz="3400" dirty="0"/>
              <a:t>Mediante ciertas políticas se privilegia la mayor reproducción de los que se considera tienen mejores rasgos hereditarios.</a:t>
            </a:r>
          </a:p>
          <a:p>
            <a:pPr algn="just"/>
            <a:endParaRPr lang="es-ES" sz="1500" dirty="0"/>
          </a:p>
          <a:p>
            <a:pPr algn="just"/>
            <a:r>
              <a:rPr lang="es-ES" sz="3400" b="1" dirty="0" smtClean="0">
                <a:solidFill>
                  <a:srgbClr val="00B050"/>
                </a:solidFill>
              </a:rPr>
              <a:t>b) Eugenesia </a:t>
            </a:r>
            <a:r>
              <a:rPr lang="es-ES" sz="3400" b="1" dirty="0">
                <a:solidFill>
                  <a:srgbClr val="00B050"/>
                </a:solidFill>
              </a:rPr>
              <a:t>Negativa. </a:t>
            </a:r>
            <a:r>
              <a:rPr lang="es-ES" sz="3400" dirty="0" smtClean="0"/>
              <a:t> </a:t>
            </a:r>
            <a:r>
              <a:rPr lang="es-ES" sz="3400" dirty="0"/>
              <a:t>Se intenta disminuir la reproducción de los que se consideran tiene rasgos hereditarios no deseables. De aquí se pueden derivar las técnicas de esterilización y la segregación de ciertas personas hasta </a:t>
            </a:r>
            <a:endParaRPr lang="es-ES" sz="3400" dirty="0" smtClean="0"/>
          </a:p>
          <a:p>
            <a:pPr algn="just"/>
            <a:r>
              <a:rPr lang="es-ES" sz="3400" dirty="0" smtClean="0"/>
              <a:t>el genocidio. </a:t>
            </a:r>
            <a:r>
              <a:rPr lang="es-ES" sz="3400" dirty="0" smtClean="0">
                <a:solidFill>
                  <a:srgbClr val="00B0F0"/>
                </a:solidFill>
              </a:rPr>
              <a:t>(Alemania Nazi contra los Judíos)</a:t>
            </a:r>
            <a:endParaRPr lang="es-ES" sz="3400" dirty="0">
              <a:solidFill>
                <a:srgbClr val="00B0F0"/>
              </a:solidFill>
            </a:endParaRPr>
          </a:p>
        </p:txBody>
      </p:sp>
      <p:sp>
        <p:nvSpPr>
          <p:cNvPr id="3" name="Rectángulo 2"/>
          <p:cNvSpPr/>
          <p:nvPr/>
        </p:nvSpPr>
        <p:spPr>
          <a:xfrm>
            <a:off x="2318950" y="-112591"/>
            <a:ext cx="6096000" cy="923330"/>
          </a:xfrm>
          <a:prstGeom prst="rect">
            <a:avLst/>
          </a:prstGeom>
        </p:spPr>
        <p:txBody>
          <a:bodyPr>
            <a:spAutoFit/>
          </a:bodyPr>
          <a:lstStyle/>
          <a:p>
            <a:endParaRPr lang="es-ES" dirty="0"/>
          </a:p>
          <a:p>
            <a:r>
              <a:rPr lang="es-ES" sz="3400" b="1" dirty="0" smtClean="0"/>
              <a:t>Tipos de Eugenesia </a:t>
            </a:r>
            <a:endParaRPr lang="es-ES" sz="3400" b="1" dirty="0"/>
          </a:p>
        </p:txBody>
      </p:sp>
    </p:spTree>
    <p:extLst>
      <p:ext uri="{BB962C8B-B14F-4D97-AF65-F5344CB8AC3E}">
        <p14:creationId xmlns:p14="http://schemas.microsoft.com/office/powerpoint/2010/main" val="18649412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351" y="5004486"/>
            <a:ext cx="2862649" cy="1853514"/>
          </a:xfrm>
          <a:prstGeom prst="rect">
            <a:avLst/>
          </a:prstGeom>
        </p:spPr>
      </p:pic>
      <p:sp>
        <p:nvSpPr>
          <p:cNvPr id="2" name="Rectángulo 1"/>
          <p:cNvSpPr/>
          <p:nvPr/>
        </p:nvSpPr>
        <p:spPr>
          <a:xfrm>
            <a:off x="2281881" y="233401"/>
            <a:ext cx="8703276" cy="5847755"/>
          </a:xfrm>
          <a:prstGeom prst="rect">
            <a:avLst/>
          </a:prstGeom>
        </p:spPr>
        <p:txBody>
          <a:bodyPr wrap="square">
            <a:spAutoFit/>
          </a:bodyPr>
          <a:lstStyle/>
          <a:p>
            <a:pPr algn="just"/>
            <a:r>
              <a:rPr lang="es-ES" sz="3400" b="1" u="sng" dirty="0"/>
              <a:t>Trasplantes de órganos.</a:t>
            </a:r>
          </a:p>
          <a:p>
            <a:pPr algn="just"/>
            <a:r>
              <a:rPr lang="es-ES" sz="3400" dirty="0" smtClean="0"/>
              <a:t>En </a:t>
            </a:r>
            <a:r>
              <a:rPr lang="es-ES" sz="3400" dirty="0"/>
              <a:t>el campo de la cirugía, los indios son reconocidos por ser los más diestros de toda la antigüedad. Se cree que fueron los primeros en realizar un trasplante de piel y cirugía plástica de la nariz.</a:t>
            </a:r>
          </a:p>
          <a:p>
            <a:pPr algn="just"/>
            <a:r>
              <a:rPr lang="es-ES" sz="3400" dirty="0"/>
              <a:t>El trasplante de órganos es en este momento una técnica habitual en medicina, que supone la única solución ante el deterioro irreversible de determinados órganos y evita una muerte segura a corto plazo</a:t>
            </a:r>
          </a:p>
        </p:txBody>
      </p:sp>
    </p:spTree>
    <p:extLst>
      <p:ext uri="{BB962C8B-B14F-4D97-AF65-F5344CB8AC3E}">
        <p14:creationId xmlns:p14="http://schemas.microsoft.com/office/powerpoint/2010/main" val="24134198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351" y="5004486"/>
            <a:ext cx="2862649" cy="1853514"/>
          </a:xfrm>
          <a:prstGeom prst="rect">
            <a:avLst/>
          </a:prstGeom>
        </p:spPr>
      </p:pic>
      <p:sp>
        <p:nvSpPr>
          <p:cNvPr id="2" name="Rectángulo 1"/>
          <p:cNvSpPr/>
          <p:nvPr/>
        </p:nvSpPr>
        <p:spPr>
          <a:xfrm>
            <a:off x="2220096" y="0"/>
            <a:ext cx="9111049" cy="5940088"/>
          </a:xfrm>
          <a:prstGeom prst="rect">
            <a:avLst/>
          </a:prstGeom>
        </p:spPr>
        <p:txBody>
          <a:bodyPr wrap="square">
            <a:spAutoFit/>
          </a:bodyPr>
          <a:lstStyle/>
          <a:p>
            <a:pPr algn="just"/>
            <a:r>
              <a:rPr lang="es-ES" sz="3400" b="1" u="sng" dirty="0"/>
              <a:t>Tipos de trasplantes.</a:t>
            </a:r>
          </a:p>
          <a:p>
            <a:pPr algn="just"/>
            <a:endParaRPr lang="es-ES" sz="2000" dirty="0"/>
          </a:p>
          <a:p>
            <a:pPr algn="just"/>
            <a:r>
              <a:rPr lang="es-ES" sz="3400" b="1" dirty="0">
                <a:solidFill>
                  <a:srgbClr val="00B050"/>
                </a:solidFill>
              </a:rPr>
              <a:t>1.- Autotrasplante. </a:t>
            </a:r>
            <a:r>
              <a:rPr lang="es-ES" sz="3400" dirty="0"/>
              <a:t>- Es cuando se hace trasplante tomando tejido de una parte del paciente para ponérsela en otra. Por ejemplo, cuando una persona ha sufrido quemaduras y se le hacen injertos tomando partes de piel de otras zonas del cuerpo.</a:t>
            </a:r>
          </a:p>
          <a:p>
            <a:pPr algn="just"/>
            <a:endParaRPr lang="es-ES" dirty="0"/>
          </a:p>
          <a:p>
            <a:pPr algn="just"/>
            <a:r>
              <a:rPr lang="es-ES" sz="3400" b="1" dirty="0">
                <a:solidFill>
                  <a:srgbClr val="00B050"/>
                </a:solidFill>
              </a:rPr>
              <a:t>2.- </a:t>
            </a:r>
            <a:r>
              <a:rPr lang="es-ES" sz="3400" b="1" dirty="0" err="1">
                <a:solidFill>
                  <a:srgbClr val="00B050"/>
                </a:solidFill>
              </a:rPr>
              <a:t>Isotrasplante</a:t>
            </a:r>
            <a:r>
              <a:rPr lang="es-ES" sz="3400" b="1" dirty="0">
                <a:solidFill>
                  <a:srgbClr val="00B050"/>
                </a:solidFill>
              </a:rPr>
              <a:t>.- </a:t>
            </a:r>
            <a:r>
              <a:rPr lang="es-ES" sz="3400" dirty="0"/>
              <a:t>Cuando donador y receptor son genéticamente semejantes, como en el caso de donación entre gemelos idénticos.</a:t>
            </a:r>
          </a:p>
        </p:txBody>
      </p:sp>
    </p:spTree>
    <p:extLst>
      <p:ext uri="{BB962C8B-B14F-4D97-AF65-F5344CB8AC3E}">
        <p14:creationId xmlns:p14="http://schemas.microsoft.com/office/powerpoint/2010/main" val="4094615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351" y="5004486"/>
            <a:ext cx="2862649" cy="1853514"/>
          </a:xfrm>
          <a:prstGeom prst="rect">
            <a:avLst/>
          </a:prstGeom>
        </p:spPr>
      </p:pic>
      <p:pic>
        <p:nvPicPr>
          <p:cNvPr id="2" name="Imagen 1"/>
          <p:cNvPicPr>
            <a:picLocks noChangeAspect="1"/>
          </p:cNvPicPr>
          <p:nvPr/>
        </p:nvPicPr>
        <p:blipFill>
          <a:blip r:embed="rId4"/>
          <a:stretch>
            <a:fillRect/>
          </a:stretch>
        </p:blipFill>
        <p:spPr>
          <a:xfrm>
            <a:off x="2405143" y="198920"/>
            <a:ext cx="1285714" cy="1600000"/>
          </a:xfrm>
          <a:prstGeom prst="rect">
            <a:avLst/>
          </a:prstGeom>
        </p:spPr>
      </p:pic>
      <p:sp>
        <p:nvSpPr>
          <p:cNvPr id="3" name="Rectángulo 2"/>
          <p:cNvSpPr/>
          <p:nvPr/>
        </p:nvSpPr>
        <p:spPr>
          <a:xfrm>
            <a:off x="2405144" y="693195"/>
            <a:ext cx="9024856" cy="5724644"/>
          </a:xfrm>
          <a:prstGeom prst="rect">
            <a:avLst/>
          </a:prstGeom>
        </p:spPr>
        <p:txBody>
          <a:bodyPr wrap="square">
            <a:spAutoFit/>
          </a:bodyPr>
          <a:lstStyle/>
          <a:p>
            <a:pPr algn="just"/>
            <a:r>
              <a:rPr lang="es-ES" sz="3600" dirty="0" smtClean="0"/>
              <a:t>	   </a:t>
            </a:r>
            <a:r>
              <a:rPr lang="es-ES" sz="3000" b="1" u="sng" dirty="0" smtClean="0">
                <a:solidFill>
                  <a:srgbClr val="7030A0"/>
                </a:solidFill>
              </a:rPr>
              <a:t>Van </a:t>
            </a:r>
            <a:r>
              <a:rPr lang="es-ES" sz="3000" b="1" u="sng" dirty="0" err="1">
                <a:solidFill>
                  <a:srgbClr val="7030A0"/>
                </a:solidFill>
              </a:rPr>
              <a:t>Rensselaer</a:t>
            </a:r>
            <a:r>
              <a:rPr lang="es-ES" sz="3000" b="1" u="sng" dirty="0">
                <a:solidFill>
                  <a:srgbClr val="7030A0"/>
                </a:solidFill>
              </a:rPr>
              <a:t> Potter </a:t>
            </a:r>
            <a:r>
              <a:rPr lang="es-ES" sz="3000" dirty="0"/>
              <a:t>(</a:t>
            </a:r>
            <a:r>
              <a:rPr lang="es-ES" sz="3000" dirty="0" smtClean="0"/>
              <a:t>Estadounidense) es 	     	    considerado </a:t>
            </a:r>
            <a:r>
              <a:rPr lang="es-ES" sz="3000" dirty="0"/>
              <a:t>el primero en difundir </a:t>
            </a:r>
            <a:r>
              <a:rPr lang="es-ES" sz="3000" dirty="0" smtClean="0"/>
              <a:t>la  Bioética </a:t>
            </a:r>
            <a:r>
              <a:rPr lang="es-ES" sz="3000" dirty="0"/>
              <a:t>en su obra </a:t>
            </a:r>
            <a:r>
              <a:rPr lang="es-ES" sz="3000" dirty="0" err="1"/>
              <a:t>Bioethics</a:t>
            </a:r>
            <a:r>
              <a:rPr lang="es-ES" sz="3000" dirty="0"/>
              <a:t>: </a:t>
            </a:r>
            <a:r>
              <a:rPr lang="es-ES" sz="3000" dirty="0" err="1"/>
              <a:t>Brindge</a:t>
            </a:r>
            <a:r>
              <a:rPr lang="es-ES" sz="3000" dirty="0"/>
              <a:t> to </a:t>
            </a:r>
            <a:r>
              <a:rPr lang="es-ES" sz="3000" dirty="0" err="1"/>
              <a:t>the</a:t>
            </a:r>
            <a:r>
              <a:rPr lang="es-ES" sz="3000" dirty="0"/>
              <a:t> </a:t>
            </a:r>
            <a:r>
              <a:rPr lang="es-ES" sz="3000" dirty="0" err="1"/>
              <a:t>future</a:t>
            </a:r>
            <a:r>
              <a:rPr lang="es-ES" sz="3000" dirty="0"/>
              <a:t>, (</a:t>
            </a:r>
            <a:r>
              <a:rPr lang="es-ES" sz="3000" dirty="0">
                <a:solidFill>
                  <a:srgbClr val="00B0F0"/>
                </a:solidFill>
              </a:rPr>
              <a:t>La Bioética un puente hacia el futuro</a:t>
            </a:r>
            <a:r>
              <a:rPr lang="es-ES" sz="3000" dirty="0"/>
              <a:t>) donde emplea el término Bioética en el sentido de la aplicación de las ciencias Biológicas con la finalidad de mejorar la calidad de la vida. </a:t>
            </a:r>
            <a:r>
              <a:rPr lang="es-ES" sz="3000" dirty="0" smtClean="0"/>
              <a:t>Para muchos autores, </a:t>
            </a:r>
            <a:r>
              <a:rPr lang="es-ES" sz="3000" dirty="0" smtClean="0">
                <a:solidFill>
                  <a:srgbClr val="00B0F0"/>
                </a:solidFill>
              </a:rPr>
              <a:t>el nacimiento de la Bioética</a:t>
            </a:r>
            <a:r>
              <a:rPr lang="es-ES" sz="3000" dirty="0" smtClean="0"/>
              <a:t>, aunque todavía no se le daba ese nombre, </a:t>
            </a:r>
            <a:r>
              <a:rPr lang="es-ES" sz="3000" dirty="0" smtClean="0">
                <a:solidFill>
                  <a:srgbClr val="00B050"/>
                </a:solidFill>
              </a:rPr>
              <a:t>ocurrió en 1962, </a:t>
            </a:r>
            <a:r>
              <a:rPr lang="es-ES" sz="3000" dirty="0" smtClean="0"/>
              <a:t>cuando en Seattle, se decidió crear un comité de legos (no médicos) para decidir qué pacientes tenían preferencia para beneficiarse de la entonces </a:t>
            </a:r>
          </a:p>
          <a:p>
            <a:pPr algn="just"/>
            <a:r>
              <a:rPr lang="es-ES" sz="3000" dirty="0" smtClean="0"/>
              <a:t>reciente máquina de hemodiálisis.</a:t>
            </a:r>
            <a:endParaRPr lang="en-US" sz="3000" dirty="0"/>
          </a:p>
        </p:txBody>
      </p:sp>
    </p:spTree>
    <p:extLst>
      <p:ext uri="{BB962C8B-B14F-4D97-AF65-F5344CB8AC3E}">
        <p14:creationId xmlns:p14="http://schemas.microsoft.com/office/powerpoint/2010/main" val="39383913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351" y="5004486"/>
            <a:ext cx="2862649" cy="1853514"/>
          </a:xfrm>
          <a:prstGeom prst="rect">
            <a:avLst/>
          </a:prstGeom>
        </p:spPr>
      </p:pic>
      <p:sp>
        <p:nvSpPr>
          <p:cNvPr id="2" name="Rectángulo 1"/>
          <p:cNvSpPr/>
          <p:nvPr/>
        </p:nvSpPr>
        <p:spPr>
          <a:xfrm>
            <a:off x="2417805" y="967601"/>
            <a:ext cx="8307860" cy="4801314"/>
          </a:xfrm>
          <a:prstGeom prst="rect">
            <a:avLst/>
          </a:prstGeom>
        </p:spPr>
        <p:txBody>
          <a:bodyPr wrap="square">
            <a:spAutoFit/>
          </a:bodyPr>
          <a:lstStyle/>
          <a:p>
            <a:pPr algn="just"/>
            <a:r>
              <a:rPr lang="es-ES" sz="3400" b="1" dirty="0">
                <a:solidFill>
                  <a:srgbClr val="00B050"/>
                </a:solidFill>
              </a:rPr>
              <a:t>3.- </a:t>
            </a:r>
            <a:r>
              <a:rPr lang="es-ES" sz="3400" b="1" dirty="0" err="1">
                <a:solidFill>
                  <a:srgbClr val="00B050"/>
                </a:solidFill>
              </a:rPr>
              <a:t>Alotrasplante</a:t>
            </a:r>
            <a:r>
              <a:rPr lang="es-ES" sz="3400" b="1" dirty="0">
                <a:solidFill>
                  <a:srgbClr val="00B050"/>
                </a:solidFill>
              </a:rPr>
              <a:t>.- </a:t>
            </a:r>
            <a:r>
              <a:rPr lang="es-ES" sz="3400" dirty="0"/>
              <a:t>Son trasplantes entre sujetos de la misma especie, pero genéticamente diferentes y, por tanto, sin relación entre sí.</a:t>
            </a:r>
          </a:p>
          <a:p>
            <a:pPr algn="just"/>
            <a:endParaRPr lang="es-ES" sz="3400" dirty="0"/>
          </a:p>
          <a:p>
            <a:pPr algn="just"/>
            <a:r>
              <a:rPr lang="es-ES" sz="3400" b="1" dirty="0">
                <a:solidFill>
                  <a:srgbClr val="00B050"/>
                </a:solidFill>
              </a:rPr>
              <a:t>4.- </a:t>
            </a:r>
            <a:r>
              <a:rPr lang="es-ES" sz="3400" b="1" dirty="0" err="1">
                <a:solidFill>
                  <a:srgbClr val="00B050"/>
                </a:solidFill>
              </a:rPr>
              <a:t>Xenotrasplante</a:t>
            </a:r>
            <a:r>
              <a:rPr lang="es-ES" sz="3400" b="1" dirty="0">
                <a:solidFill>
                  <a:srgbClr val="00B050"/>
                </a:solidFill>
              </a:rPr>
              <a:t>.- </a:t>
            </a:r>
            <a:r>
              <a:rPr lang="es-ES" sz="3400" dirty="0"/>
              <a:t>Son trasplantes entre sujetos de diferentes especies, como cuando se hace el trasplante del órgano de un cerdo a un humano.</a:t>
            </a:r>
          </a:p>
        </p:txBody>
      </p:sp>
    </p:spTree>
    <p:extLst>
      <p:ext uri="{BB962C8B-B14F-4D97-AF65-F5344CB8AC3E}">
        <p14:creationId xmlns:p14="http://schemas.microsoft.com/office/powerpoint/2010/main" val="2501589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351" y="5004486"/>
            <a:ext cx="2862649" cy="1853514"/>
          </a:xfrm>
          <a:prstGeom prst="rect">
            <a:avLst/>
          </a:prstGeom>
        </p:spPr>
      </p:pic>
      <p:sp>
        <p:nvSpPr>
          <p:cNvPr id="2" name="Rectángulo 1"/>
          <p:cNvSpPr/>
          <p:nvPr/>
        </p:nvSpPr>
        <p:spPr>
          <a:xfrm>
            <a:off x="2257166" y="0"/>
            <a:ext cx="8950411" cy="6832640"/>
          </a:xfrm>
          <a:prstGeom prst="rect">
            <a:avLst/>
          </a:prstGeom>
        </p:spPr>
        <p:txBody>
          <a:bodyPr wrap="square">
            <a:spAutoFit/>
          </a:bodyPr>
          <a:lstStyle/>
          <a:p>
            <a:pPr algn="just"/>
            <a:r>
              <a:rPr lang="es-ES" sz="3400" b="1" u="sng" dirty="0"/>
              <a:t>Tipos de Donantes.</a:t>
            </a:r>
          </a:p>
          <a:p>
            <a:pPr algn="just"/>
            <a:endParaRPr lang="es-ES" sz="1500" dirty="0"/>
          </a:p>
          <a:p>
            <a:pPr algn="just"/>
            <a:r>
              <a:rPr lang="es-ES" sz="3400" b="1" dirty="0">
                <a:solidFill>
                  <a:schemeClr val="accent1">
                    <a:lumMod val="75000"/>
                  </a:schemeClr>
                </a:solidFill>
              </a:rPr>
              <a:t>1.- Donantes vivos.- </a:t>
            </a:r>
            <a:r>
              <a:rPr lang="es-ES" sz="3400" dirty="0"/>
              <a:t>Se incluyen las transfusiones de sangre y trasplantes de órganos y tejidos. Antes de realizar la donación se requiere de hacer un estudio meticuloso, de manera que no se comprometa la salud del donante.</a:t>
            </a:r>
          </a:p>
          <a:p>
            <a:pPr algn="just"/>
            <a:endParaRPr lang="es-ES" sz="1500" dirty="0"/>
          </a:p>
          <a:p>
            <a:pPr algn="just"/>
            <a:r>
              <a:rPr lang="es-ES" sz="3400" b="1" dirty="0">
                <a:solidFill>
                  <a:schemeClr val="accent1">
                    <a:lumMod val="75000"/>
                  </a:schemeClr>
                </a:solidFill>
              </a:rPr>
              <a:t>2.- Donantes fallecidos.- </a:t>
            </a:r>
            <a:r>
              <a:rPr lang="es-ES" sz="3400" dirty="0"/>
              <a:t>Son donantes que ha perdido la vida; pero poseen órganos que se encuentran en buen estado y que pueden ser utilizados por un enfermo, como en el caso </a:t>
            </a:r>
            <a:endParaRPr lang="es-ES" sz="3400" dirty="0" smtClean="0"/>
          </a:p>
          <a:p>
            <a:pPr algn="just"/>
            <a:r>
              <a:rPr lang="es-ES" sz="3400" dirty="0" smtClean="0"/>
              <a:t>de </a:t>
            </a:r>
            <a:r>
              <a:rPr lang="es-ES" sz="3400" dirty="0"/>
              <a:t>los trasplantes de corazón, riñón y </a:t>
            </a:r>
            <a:endParaRPr lang="es-ES" sz="3400" dirty="0" smtClean="0"/>
          </a:p>
          <a:p>
            <a:pPr algn="just"/>
            <a:r>
              <a:rPr lang="es-ES" sz="3400" dirty="0" smtClean="0"/>
              <a:t>córneas</a:t>
            </a:r>
            <a:r>
              <a:rPr lang="es-ES" sz="3400" dirty="0"/>
              <a:t>.</a:t>
            </a:r>
          </a:p>
        </p:txBody>
      </p:sp>
    </p:spTree>
    <p:extLst>
      <p:ext uri="{BB962C8B-B14F-4D97-AF65-F5344CB8AC3E}">
        <p14:creationId xmlns:p14="http://schemas.microsoft.com/office/powerpoint/2010/main" val="4281724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351" y="5004486"/>
            <a:ext cx="2862649" cy="1853514"/>
          </a:xfrm>
          <a:prstGeom prst="rect">
            <a:avLst/>
          </a:prstGeom>
        </p:spPr>
      </p:pic>
      <p:sp>
        <p:nvSpPr>
          <p:cNvPr id="2" name="Rectángulo 1"/>
          <p:cNvSpPr/>
          <p:nvPr/>
        </p:nvSpPr>
        <p:spPr>
          <a:xfrm>
            <a:off x="2780270" y="1135960"/>
            <a:ext cx="7611761" cy="3754874"/>
          </a:xfrm>
          <a:prstGeom prst="rect">
            <a:avLst/>
          </a:prstGeom>
        </p:spPr>
        <p:txBody>
          <a:bodyPr wrap="square">
            <a:spAutoFit/>
          </a:bodyPr>
          <a:lstStyle/>
          <a:p>
            <a:pPr algn="just"/>
            <a:r>
              <a:rPr lang="es-ES" sz="3400" b="1" u="sng" dirty="0"/>
              <a:t>Suicidio </a:t>
            </a:r>
            <a:r>
              <a:rPr lang="es-ES" sz="3400" b="1" u="sng" dirty="0" smtClean="0"/>
              <a:t>asistido</a:t>
            </a:r>
          </a:p>
          <a:p>
            <a:pPr algn="just"/>
            <a:endParaRPr lang="es-ES" sz="3400" b="1" u="sng" dirty="0"/>
          </a:p>
          <a:p>
            <a:pPr algn="just"/>
            <a:r>
              <a:rPr lang="es-ES" sz="3400" dirty="0" smtClean="0"/>
              <a:t> </a:t>
            </a:r>
            <a:r>
              <a:rPr lang="es-ES" sz="3400" dirty="0"/>
              <a:t>El término se refiere al suicidio en el que la muerte del sujeto, aunque ha sido ocasionada por él mismo, han intervenido otro u otros individuos, aconsejándole la manera de llevarlo a cabo.</a:t>
            </a:r>
            <a:endParaRPr lang="en-US" sz="3400" dirty="0"/>
          </a:p>
        </p:txBody>
      </p:sp>
    </p:spTree>
    <p:extLst>
      <p:ext uri="{BB962C8B-B14F-4D97-AF65-F5344CB8AC3E}">
        <p14:creationId xmlns:p14="http://schemas.microsoft.com/office/powerpoint/2010/main" val="40393055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351" y="5004486"/>
            <a:ext cx="2862649" cy="1853514"/>
          </a:xfrm>
          <a:prstGeom prst="rect">
            <a:avLst/>
          </a:prstGeom>
        </p:spPr>
      </p:pic>
      <p:sp>
        <p:nvSpPr>
          <p:cNvPr id="2" name="Rectángulo 1"/>
          <p:cNvSpPr/>
          <p:nvPr/>
        </p:nvSpPr>
        <p:spPr>
          <a:xfrm>
            <a:off x="2341604" y="831673"/>
            <a:ext cx="8419071" cy="4801314"/>
          </a:xfrm>
          <a:prstGeom prst="rect">
            <a:avLst/>
          </a:prstGeom>
        </p:spPr>
        <p:txBody>
          <a:bodyPr wrap="square">
            <a:spAutoFit/>
          </a:bodyPr>
          <a:lstStyle/>
          <a:p>
            <a:r>
              <a:rPr lang="es-ES" sz="3400" b="1" u="sng" dirty="0"/>
              <a:t>Eutanasia.</a:t>
            </a:r>
          </a:p>
          <a:p>
            <a:endParaRPr lang="es-ES" sz="3400" dirty="0"/>
          </a:p>
          <a:p>
            <a:pPr algn="just"/>
            <a:r>
              <a:rPr lang="es-ES" sz="3400" dirty="0"/>
              <a:t>El término Eutanasia deriva del griego </a:t>
            </a:r>
            <a:r>
              <a:rPr lang="es-ES" sz="3400" dirty="0" err="1">
                <a:solidFill>
                  <a:srgbClr val="00B0F0"/>
                </a:solidFill>
              </a:rPr>
              <a:t>eu</a:t>
            </a:r>
            <a:r>
              <a:rPr lang="es-ES" sz="3400" dirty="0">
                <a:solidFill>
                  <a:srgbClr val="00B0F0"/>
                </a:solidFill>
              </a:rPr>
              <a:t> </a:t>
            </a:r>
            <a:r>
              <a:rPr lang="es-ES" sz="3400" dirty="0">
                <a:solidFill>
                  <a:srgbClr val="7030A0"/>
                </a:solidFill>
              </a:rPr>
              <a:t>(bien) </a:t>
            </a:r>
            <a:r>
              <a:rPr lang="es-ES" sz="3400" dirty="0"/>
              <a:t>y </a:t>
            </a:r>
            <a:r>
              <a:rPr lang="es-ES" sz="3400" dirty="0" err="1">
                <a:solidFill>
                  <a:srgbClr val="00B0F0"/>
                </a:solidFill>
              </a:rPr>
              <a:t>thánatos</a:t>
            </a:r>
            <a:r>
              <a:rPr lang="es-ES" sz="3400" dirty="0">
                <a:solidFill>
                  <a:srgbClr val="00B0F0"/>
                </a:solidFill>
              </a:rPr>
              <a:t> </a:t>
            </a:r>
            <a:r>
              <a:rPr lang="es-ES" sz="3400" dirty="0">
                <a:solidFill>
                  <a:srgbClr val="7030A0"/>
                </a:solidFill>
              </a:rPr>
              <a:t>(muerte). </a:t>
            </a:r>
            <a:r>
              <a:rPr lang="es-ES" sz="3400" dirty="0"/>
              <a:t>Es todo acto u omisión cuya responsabilidad recae en personal </a:t>
            </a:r>
            <a:r>
              <a:rPr lang="es-ES" sz="3400" dirty="0" smtClean="0"/>
              <a:t>médico </a:t>
            </a:r>
            <a:r>
              <a:rPr lang="es-ES" sz="3400" dirty="0"/>
              <a:t>y que ocasiona la muerte inmediata de éste con el fin de evitarle sufrimientos insoportables o la prolongación artificial de su vida.</a:t>
            </a:r>
          </a:p>
        </p:txBody>
      </p:sp>
    </p:spTree>
    <p:extLst>
      <p:ext uri="{BB962C8B-B14F-4D97-AF65-F5344CB8AC3E}">
        <p14:creationId xmlns:p14="http://schemas.microsoft.com/office/powerpoint/2010/main" val="37131448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351" y="5004486"/>
            <a:ext cx="2862649" cy="1853514"/>
          </a:xfrm>
          <a:prstGeom prst="rect">
            <a:avLst/>
          </a:prstGeom>
        </p:spPr>
      </p:pic>
      <p:sp>
        <p:nvSpPr>
          <p:cNvPr id="2" name="Rectángulo 1"/>
          <p:cNvSpPr/>
          <p:nvPr/>
        </p:nvSpPr>
        <p:spPr>
          <a:xfrm>
            <a:off x="2658762" y="1289953"/>
            <a:ext cx="6874476" cy="4278094"/>
          </a:xfrm>
          <a:prstGeom prst="rect">
            <a:avLst/>
          </a:prstGeom>
        </p:spPr>
        <p:txBody>
          <a:bodyPr wrap="square">
            <a:spAutoFit/>
          </a:bodyPr>
          <a:lstStyle/>
          <a:p>
            <a:pPr algn="just"/>
            <a:r>
              <a:rPr lang="es-ES" sz="3400" dirty="0"/>
              <a:t>En México, en 2008 se aprobó una ley “La Ley de Voluntad Anticipada” que permite a los enfermos terminales solicitar legalmente la </a:t>
            </a:r>
            <a:r>
              <a:rPr lang="es-ES" sz="3400" dirty="0">
                <a:solidFill>
                  <a:srgbClr val="7030A0"/>
                </a:solidFill>
              </a:rPr>
              <a:t>eutanasia pasiva</a:t>
            </a:r>
            <a:r>
              <a:rPr lang="es-ES" sz="3400" dirty="0"/>
              <a:t>, la cual incluye una cláusula de conciencia que permite a los médicos negarse a aplicar el procedimiento y transferir el caso a otro médico.</a:t>
            </a:r>
            <a:endParaRPr lang="en-US" sz="3400" dirty="0"/>
          </a:p>
        </p:txBody>
      </p:sp>
    </p:spTree>
    <p:extLst>
      <p:ext uri="{BB962C8B-B14F-4D97-AF65-F5344CB8AC3E}">
        <p14:creationId xmlns:p14="http://schemas.microsoft.com/office/powerpoint/2010/main" val="41621699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351" y="5004486"/>
            <a:ext cx="2862649" cy="1853514"/>
          </a:xfrm>
          <a:prstGeom prst="rect">
            <a:avLst/>
          </a:prstGeom>
        </p:spPr>
      </p:pic>
      <p:sp>
        <p:nvSpPr>
          <p:cNvPr id="2" name="Rectángulo 1"/>
          <p:cNvSpPr/>
          <p:nvPr/>
        </p:nvSpPr>
        <p:spPr>
          <a:xfrm>
            <a:off x="2417806" y="655519"/>
            <a:ext cx="8320216" cy="5324535"/>
          </a:xfrm>
          <a:prstGeom prst="rect">
            <a:avLst/>
          </a:prstGeom>
        </p:spPr>
        <p:txBody>
          <a:bodyPr wrap="square">
            <a:spAutoFit/>
          </a:bodyPr>
          <a:lstStyle/>
          <a:p>
            <a:pPr algn="just"/>
            <a:r>
              <a:rPr lang="es-ES" sz="3400" dirty="0" smtClean="0"/>
              <a:t>Tipos de eutanasia:</a:t>
            </a:r>
          </a:p>
          <a:p>
            <a:pPr algn="just"/>
            <a:endParaRPr lang="es-ES" sz="3400" dirty="0" smtClean="0"/>
          </a:p>
          <a:p>
            <a:pPr algn="just"/>
            <a:r>
              <a:rPr lang="es-ES" sz="3400" dirty="0" smtClean="0"/>
              <a:t>1.- </a:t>
            </a:r>
            <a:r>
              <a:rPr lang="es-ES" sz="3400" b="1" u="sng" dirty="0" smtClean="0"/>
              <a:t>La </a:t>
            </a:r>
            <a:r>
              <a:rPr lang="es-ES" sz="3400" b="1" u="sng" dirty="0"/>
              <a:t>eutanasia activa </a:t>
            </a:r>
            <a:r>
              <a:rPr lang="es-ES" sz="3400" dirty="0"/>
              <a:t>consiste en provocar directamente la muerte del enfermo</a:t>
            </a:r>
            <a:r>
              <a:rPr lang="es-ES" sz="3400" dirty="0" smtClean="0"/>
              <a:t>.</a:t>
            </a:r>
          </a:p>
          <a:p>
            <a:pPr algn="just"/>
            <a:endParaRPr lang="es-ES" sz="3400" dirty="0"/>
          </a:p>
          <a:p>
            <a:pPr algn="just"/>
            <a:r>
              <a:rPr lang="es-ES" sz="3400" dirty="0" smtClean="0"/>
              <a:t>2.- </a:t>
            </a:r>
            <a:r>
              <a:rPr lang="es-ES" sz="3400" b="1" u="sng" dirty="0" smtClean="0"/>
              <a:t>La </a:t>
            </a:r>
            <a:r>
              <a:rPr lang="es-ES" sz="3400" b="1" u="sng" dirty="0"/>
              <a:t>eutanasia pasiva </a:t>
            </a:r>
            <a:r>
              <a:rPr lang="es-ES" sz="3400" dirty="0"/>
              <a:t>se deja de suministrar los medicamentos o se retiran los aparatos que de manera artificial lo mantienen con vida, para que el paciente muera de forma natural.</a:t>
            </a:r>
          </a:p>
        </p:txBody>
      </p:sp>
    </p:spTree>
    <p:extLst>
      <p:ext uri="{BB962C8B-B14F-4D97-AF65-F5344CB8AC3E}">
        <p14:creationId xmlns:p14="http://schemas.microsoft.com/office/powerpoint/2010/main" val="24670958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351" y="5004486"/>
            <a:ext cx="2862649" cy="1853514"/>
          </a:xfrm>
          <a:prstGeom prst="rect">
            <a:avLst/>
          </a:prstGeom>
        </p:spPr>
      </p:pic>
      <p:sp>
        <p:nvSpPr>
          <p:cNvPr id="2" name="Rectángulo 1"/>
          <p:cNvSpPr/>
          <p:nvPr/>
        </p:nvSpPr>
        <p:spPr>
          <a:xfrm>
            <a:off x="2603156" y="648903"/>
            <a:ext cx="8110151" cy="5324535"/>
          </a:xfrm>
          <a:prstGeom prst="rect">
            <a:avLst/>
          </a:prstGeom>
        </p:spPr>
        <p:txBody>
          <a:bodyPr wrap="square">
            <a:spAutoFit/>
          </a:bodyPr>
          <a:lstStyle/>
          <a:p>
            <a:pPr algn="just"/>
            <a:r>
              <a:rPr lang="es-ES" sz="3400" b="1" u="sng" dirty="0" err="1"/>
              <a:t>Ortotanasia</a:t>
            </a:r>
            <a:r>
              <a:rPr lang="es-ES" sz="3400" b="1" u="sng" dirty="0"/>
              <a:t> </a:t>
            </a:r>
            <a:endParaRPr lang="es-ES" sz="3400" b="1" u="sng" dirty="0" smtClean="0"/>
          </a:p>
          <a:p>
            <a:pPr algn="just"/>
            <a:endParaRPr lang="es-ES" sz="3400" dirty="0" smtClean="0"/>
          </a:p>
          <a:p>
            <a:pPr algn="just"/>
            <a:r>
              <a:rPr lang="es-ES" sz="3400" dirty="0" smtClean="0"/>
              <a:t>Se </a:t>
            </a:r>
            <a:r>
              <a:rPr lang="es-ES" sz="3400" dirty="0"/>
              <a:t>refiere a permitir que la muerte ocurra “en su tiempo cierto”, “cuando deba de ocurrir”, por lo tanto, los profesionales de la salud están capacitados para otorgar al paciente todos los cuidados y tratamientos </a:t>
            </a:r>
            <a:r>
              <a:rPr lang="es-ES" sz="3400" dirty="0">
                <a:solidFill>
                  <a:srgbClr val="7030A0"/>
                </a:solidFill>
              </a:rPr>
              <a:t>para disminuir el sufrimiento, </a:t>
            </a:r>
            <a:r>
              <a:rPr lang="es-ES" sz="3400" dirty="0"/>
              <a:t>pero sin alterar el curso de la enfermedad y por lo tanto el curso de la muerte.</a:t>
            </a:r>
            <a:endParaRPr lang="en-US" sz="3400" dirty="0"/>
          </a:p>
        </p:txBody>
      </p:sp>
    </p:spTree>
    <p:extLst>
      <p:ext uri="{BB962C8B-B14F-4D97-AF65-F5344CB8AC3E}">
        <p14:creationId xmlns:p14="http://schemas.microsoft.com/office/powerpoint/2010/main" val="7106811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351" y="5004486"/>
            <a:ext cx="2862649" cy="1853514"/>
          </a:xfrm>
          <a:prstGeom prst="rect">
            <a:avLst/>
          </a:prstGeom>
        </p:spPr>
      </p:pic>
      <p:sp>
        <p:nvSpPr>
          <p:cNvPr id="2" name="Rectángulo 1"/>
          <p:cNvSpPr/>
          <p:nvPr/>
        </p:nvSpPr>
        <p:spPr>
          <a:xfrm>
            <a:off x="2356021" y="485689"/>
            <a:ext cx="8468498" cy="5324535"/>
          </a:xfrm>
          <a:prstGeom prst="rect">
            <a:avLst/>
          </a:prstGeom>
        </p:spPr>
        <p:txBody>
          <a:bodyPr wrap="square">
            <a:spAutoFit/>
          </a:bodyPr>
          <a:lstStyle/>
          <a:p>
            <a:pPr algn="just"/>
            <a:r>
              <a:rPr lang="es-ES" sz="3400" b="1" u="sng" dirty="0" err="1" smtClean="0"/>
              <a:t>Distanasia</a:t>
            </a:r>
            <a:endParaRPr lang="es-ES" sz="3400" b="1" u="sng" dirty="0" smtClean="0"/>
          </a:p>
          <a:p>
            <a:pPr algn="just"/>
            <a:endParaRPr lang="es-ES" sz="3400" dirty="0" smtClean="0"/>
          </a:p>
          <a:p>
            <a:pPr algn="just"/>
            <a:r>
              <a:rPr lang="es-ES" sz="3400" dirty="0" smtClean="0"/>
              <a:t>Se </a:t>
            </a:r>
            <a:r>
              <a:rPr lang="es-ES" sz="3400" dirty="0"/>
              <a:t>refiere a la prolongación innecesaria del sufrimiento de una persona con una enfermedad terminal, mediante tratamientos o acciones que de alguna manera </a:t>
            </a:r>
            <a:r>
              <a:rPr lang="es-ES" sz="3400" dirty="0">
                <a:solidFill>
                  <a:srgbClr val="00B0F0"/>
                </a:solidFill>
              </a:rPr>
              <a:t>“calman” los síntomas que tiene y tratan de manera parcial el problema, pero con el inconveniente de estar prolongando la vida sin tomar en cuenta la calidad de vida del enfermo. </a:t>
            </a:r>
            <a:endParaRPr lang="en-US" sz="3400" dirty="0">
              <a:solidFill>
                <a:srgbClr val="00B0F0"/>
              </a:solidFill>
            </a:endParaRPr>
          </a:p>
        </p:txBody>
      </p:sp>
    </p:spTree>
    <p:extLst>
      <p:ext uri="{BB962C8B-B14F-4D97-AF65-F5344CB8AC3E}">
        <p14:creationId xmlns:p14="http://schemas.microsoft.com/office/powerpoint/2010/main" val="22958769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351" y="5004486"/>
            <a:ext cx="2862649" cy="1853514"/>
          </a:xfrm>
          <a:prstGeom prst="rect">
            <a:avLst/>
          </a:prstGeom>
        </p:spPr>
      </p:pic>
      <p:sp>
        <p:nvSpPr>
          <p:cNvPr id="2" name="Rectángulo 1"/>
          <p:cNvSpPr/>
          <p:nvPr/>
        </p:nvSpPr>
        <p:spPr>
          <a:xfrm>
            <a:off x="2564026" y="910320"/>
            <a:ext cx="8196649" cy="4555093"/>
          </a:xfrm>
          <a:prstGeom prst="rect">
            <a:avLst/>
          </a:prstGeom>
        </p:spPr>
        <p:txBody>
          <a:bodyPr wrap="square">
            <a:spAutoFit/>
          </a:bodyPr>
          <a:lstStyle/>
          <a:p>
            <a:endParaRPr lang="es-ES" dirty="0"/>
          </a:p>
          <a:p>
            <a:pPr algn="just"/>
            <a:r>
              <a:rPr lang="es-ES" sz="3400" b="1" u="sng" dirty="0"/>
              <a:t>Embarazo interrumpido.</a:t>
            </a:r>
          </a:p>
          <a:p>
            <a:pPr algn="just"/>
            <a:endParaRPr lang="es-ES" sz="3400" dirty="0"/>
          </a:p>
          <a:p>
            <a:pPr algn="just"/>
            <a:r>
              <a:rPr lang="es-ES" sz="3400" dirty="0"/>
              <a:t>Aborto (latín: </a:t>
            </a:r>
            <a:r>
              <a:rPr lang="es-ES" sz="3400" dirty="0" err="1"/>
              <a:t>abortus</a:t>
            </a:r>
            <a:r>
              <a:rPr lang="es-ES" sz="3400" dirty="0"/>
              <a:t> o </a:t>
            </a:r>
            <a:r>
              <a:rPr lang="es-ES" sz="3400" dirty="0" err="1"/>
              <a:t>aborsus</a:t>
            </a:r>
            <a:r>
              <a:rPr lang="es-ES" sz="3400" dirty="0"/>
              <a:t>, de </a:t>
            </a:r>
            <a:r>
              <a:rPr lang="es-ES" sz="3400" dirty="0" err="1"/>
              <a:t>aborior</a:t>
            </a:r>
            <a:r>
              <a:rPr lang="es-ES" sz="3400" dirty="0"/>
              <a:t>, "contrario a </a:t>
            </a:r>
            <a:r>
              <a:rPr lang="es-ES" sz="3400" dirty="0" err="1"/>
              <a:t>orior</a:t>
            </a:r>
            <a:r>
              <a:rPr lang="es-ES" sz="3400" dirty="0"/>
              <a:t>", </a:t>
            </a:r>
            <a:r>
              <a:rPr lang="es-ES" sz="3400" dirty="0">
                <a:solidFill>
                  <a:srgbClr val="00B0F0"/>
                </a:solidFill>
              </a:rPr>
              <a:t>"contrario a nacer") </a:t>
            </a:r>
            <a:r>
              <a:rPr lang="es-ES" sz="3400" dirty="0"/>
              <a:t>es la interrupción provocada del desarrollo vital del embrión o feto, –con o sin asistencia médica, y en cualquier circunstancia social o legal, que se realice antes de la gestación.</a:t>
            </a:r>
          </a:p>
        </p:txBody>
      </p:sp>
    </p:spTree>
    <p:extLst>
      <p:ext uri="{BB962C8B-B14F-4D97-AF65-F5344CB8AC3E}">
        <p14:creationId xmlns:p14="http://schemas.microsoft.com/office/powerpoint/2010/main" val="8044872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351" y="5004486"/>
            <a:ext cx="2862649" cy="1853514"/>
          </a:xfrm>
          <a:prstGeom prst="rect">
            <a:avLst/>
          </a:prstGeom>
        </p:spPr>
      </p:pic>
      <p:sp>
        <p:nvSpPr>
          <p:cNvPr id="2" name="Rectángulo 1"/>
          <p:cNvSpPr/>
          <p:nvPr/>
        </p:nvSpPr>
        <p:spPr>
          <a:xfrm>
            <a:off x="2430161" y="131448"/>
            <a:ext cx="9073979" cy="6863417"/>
          </a:xfrm>
          <a:prstGeom prst="rect">
            <a:avLst/>
          </a:prstGeom>
        </p:spPr>
        <p:txBody>
          <a:bodyPr wrap="square">
            <a:spAutoFit/>
          </a:bodyPr>
          <a:lstStyle/>
          <a:p>
            <a:pPr algn="just"/>
            <a:r>
              <a:rPr lang="es-ES" sz="3200" dirty="0"/>
              <a:t>Existen tres clases de aborto dentro de la medicina:</a:t>
            </a:r>
          </a:p>
          <a:p>
            <a:pPr algn="just"/>
            <a:endParaRPr lang="es-ES" sz="1000" dirty="0"/>
          </a:p>
          <a:p>
            <a:pPr algn="just"/>
            <a:r>
              <a:rPr lang="es-ES" sz="3000" b="1" dirty="0">
                <a:solidFill>
                  <a:schemeClr val="accent1">
                    <a:lumMod val="75000"/>
                  </a:schemeClr>
                </a:solidFill>
              </a:rPr>
              <a:t>1) Espontáneo</a:t>
            </a:r>
            <a:r>
              <a:rPr lang="es-ES" sz="3000" dirty="0"/>
              <a:t>, el cual se produce como un proceso secundario derivado de lesiones maternas u ovulares que provean alteraciones que conducen a la expulsión espontánea del producto defectuoso, su origen puede ser materno o fetal.</a:t>
            </a:r>
          </a:p>
          <a:p>
            <a:pPr algn="just"/>
            <a:endParaRPr lang="es-ES" sz="1000" dirty="0"/>
          </a:p>
          <a:p>
            <a:pPr algn="just"/>
            <a:r>
              <a:rPr lang="es-ES" sz="3000" b="1" dirty="0">
                <a:solidFill>
                  <a:schemeClr val="accent1">
                    <a:lumMod val="75000"/>
                  </a:schemeClr>
                </a:solidFill>
              </a:rPr>
              <a:t>2) Provocado</a:t>
            </a:r>
            <a:r>
              <a:rPr lang="es-ES" sz="3000" dirty="0"/>
              <a:t>, cuando la madre o algún tercero intencionalmente realizan actos tendientes a interrumpir el embarazo.</a:t>
            </a:r>
          </a:p>
          <a:p>
            <a:pPr algn="just"/>
            <a:endParaRPr lang="es-ES" sz="1000" dirty="0"/>
          </a:p>
          <a:p>
            <a:pPr algn="just"/>
            <a:r>
              <a:rPr lang="es-ES" sz="3000" b="1" dirty="0">
                <a:solidFill>
                  <a:schemeClr val="accent1">
                    <a:lumMod val="75000"/>
                  </a:schemeClr>
                </a:solidFill>
              </a:rPr>
              <a:t>3) Terapéutico</a:t>
            </a:r>
            <a:r>
              <a:rPr lang="es-ES" sz="3000" dirty="0"/>
              <a:t>, éste se efectúa porque existen riesgos reales de que la mujer pueda verse gravemente </a:t>
            </a:r>
            <a:endParaRPr lang="es-ES" sz="3000" dirty="0" smtClean="0"/>
          </a:p>
          <a:p>
            <a:pPr algn="just"/>
            <a:r>
              <a:rPr lang="es-ES" sz="3000" dirty="0" smtClean="0"/>
              <a:t>afectada </a:t>
            </a:r>
            <a:r>
              <a:rPr lang="es-ES" sz="3000" dirty="0"/>
              <a:t>o porque el producto presenta </a:t>
            </a:r>
            <a:endParaRPr lang="es-ES" sz="3000" dirty="0" smtClean="0"/>
          </a:p>
          <a:p>
            <a:pPr algn="just"/>
            <a:r>
              <a:rPr lang="es-ES" sz="3000" dirty="0" smtClean="0"/>
              <a:t>problemas </a:t>
            </a:r>
            <a:r>
              <a:rPr lang="es-ES" sz="3000" dirty="0"/>
              <a:t>en su formación.</a:t>
            </a:r>
          </a:p>
          <a:p>
            <a:endParaRPr lang="es-ES" dirty="0"/>
          </a:p>
        </p:txBody>
      </p:sp>
    </p:spTree>
    <p:extLst>
      <p:ext uri="{BB962C8B-B14F-4D97-AF65-F5344CB8AC3E}">
        <p14:creationId xmlns:p14="http://schemas.microsoft.com/office/powerpoint/2010/main" val="692103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Rectángulo 1"/>
          <p:cNvSpPr/>
          <p:nvPr/>
        </p:nvSpPr>
        <p:spPr>
          <a:xfrm>
            <a:off x="1855285" y="192215"/>
            <a:ext cx="6287875" cy="584775"/>
          </a:xfrm>
          <a:prstGeom prst="rect">
            <a:avLst/>
          </a:prstGeom>
        </p:spPr>
        <p:txBody>
          <a:bodyPr wrap="none">
            <a:spAutoFit/>
          </a:bodyPr>
          <a:lstStyle/>
          <a:p>
            <a:r>
              <a:rPr lang="es-ES" sz="3200" b="1" u="sng" dirty="0"/>
              <a:t>Desarrollo de la Bioética en México.</a:t>
            </a:r>
            <a:endParaRPr lang="en-US" sz="3200" b="1" u="sng" dirty="0"/>
          </a:p>
        </p:txBody>
      </p:sp>
      <p:pic>
        <p:nvPicPr>
          <p:cNvPr id="3" name="Imagen 2"/>
          <p:cNvPicPr>
            <a:picLocks noChangeAspect="1"/>
          </p:cNvPicPr>
          <p:nvPr/>
        </p:nvPicPr>
        <p:blipFill>
          <a:blip r:embed="rId3"/>
          <a:stretch>
            <a:fillRect/>
          </a:stretch>
        </p:blipFill>
        <p:spPr>
          <a:xfrm>
            <a:off x="8961120" y="5043580"/>
            <a:ext cx="1747183" cy="1814420"/>
          </a:xfrm>
          <a:prstGeom prst="rect">
            <a:avLst/>
          </a:prstGeom>
        </p:spPr>
      </p:pic>
      <p:sp>
        <p:nvSpPr>
          <p:cNvPr id="6" name="Rectángulo 5"/>
          <p:cNvSpPr/>
          <p:nvPr/>
        </p:nvSpPr>
        <p:spPr>
          <a:xfrm>
            <a:off x="2168054" y="631002"/>
            <a:ext cx="8977740" cy="2554545"/>
          </a:xfrm>
          <a:prstGeom prst="rect">
            <a:avLst/>
          </a:prstGeom>
        </p:spPr>
        <p:txBody>
          <a:bodyPr wrap="square">
            <a:spAutoFit/>
          </a:bodyPr>
          <a:lstStyle/>
          <a:p>
            <a:pPr algn="just"/>
            <a:r>
              <a:rPr lang="es-ES" sz="3200" dirty="0" smtClean="0"/>
              <a:t>Durante </a:t>
            </a:r>
            <a:r>
              <a:rPr lang="es-ES" sz="3200" dirty="0"/>
              <a:t>su vida, el </a:t>
            </a:r>
            <a:r>
              <a:rPr lang="es-ES" sz="3200" u="sng" dirty="0">
                <a:solidFill>
                  <a:srgbClr val="00B0F0"/>
                </a:solidFill>
              </a:rPr>
              <a:t>Dr. Manuel Velasco </a:t>
            </a:r>
            <a:r>
              <a:rPr lang="es-ES" sz="3200" u="sng" dirty="0" smtClean="0">
                <a:solidFill>
                  <a:srgbClr val="00B0F0"/>
                </a:solidFill>
              </a:rPr>
              <a:t>Suárez</a:t>
            </a:r>
            <a:r>
              <a:rPr lang="es-ES" sz="3200" dirty="0" smtClean="0">
                <a:solidFill>
                  <a:srgbClr val="00B0F0"/>
                </a:solidFill>
              </a:rPr>
              <a:t>   	     </a:t>
            </a:r>
            <a:r>
              <a:rPr lang="es-ES" sz="3200" dirty="0" smtClean="0"/>
              <a:t>gozó </a:t>
            </a:r>
            <a:r>
              <a:rPr lang="es-ES" sz="3200" dirty="0"/>
              <a:t>del reconocimiento mundial por sus logros en la medicina y en la organización de asociaciones de servicios de salud, cursos y simposios internacionales. </a:t>
            </a:r>
            <a:endParaRPr lang="en-US" sz="3200" dirty="0"/>
          </a:p>
        </p:txBody>
      </p:sp>
      <p:sp>
        <p:nvSpPr>
          <p:cNvPr id="7" name="Rectángulo 6"/>
          <p:cNvSpPr/>
          <p:nvPr/>
        </p:nvSpPr>
        <p:spPr>
          <a:xfrm>
            <a:off x="2168053" y="2996290"/>
            <a:ext cx="8977741" cy="3046988"/>
          </a:xfrm>
          <a:prstGeom prst="rect">
            <a:avLst/>
          </a:prstGeom>
        </p:spPr>
        <p:txBody>
          <a:bodyPr wrap="square">
            <a:spAutoFit/>
          </a:bodyPr>
          <a:lstStyle/>
          <a:p>
            <a:pPr algn="just"/>
            <a:r>
              <a:rPr lang="es-ES" sz="3200" dirty="0"/>
              <a:t>Según el Dr. Manuel Velasco la responsabilidad de los trabajadores de la salud son el respeto de los derechos humanos anteponiendo en el ejercicio de nuestra profesión la dignidad de la persona para dar calidad a la vida, desde el milagro </a:t>
            </a:r>
            <a:endParaRPr lang="es-ES" sz="3200" dirty="0" smtClean="0"/>
          </a:p>
          <a:p>
            <a:pPr algn="just"/>
            <a:r>
              <a:rPr lang="es-ES" sz="3200" dirty="0" smtClean="0"/>
              <a:t>de </a:t>
            </a:r>
            <a:r>
              <a:rPr lang="es-ES" sz="3200" dirty="0"/>
              <a:t>su </a:t>
            </a:r>
            <a:r>
              <a:rPr lang="es-ES" sz="3200" dirty="0" smtClean="0"/>
              <a:t>nacimiento </a:t>
            </a:r>
            <a:r>
              <a:rPr lang="es-ES" sz="3200" dirty="0"/>
              <a:t>hasta su muerte.</a:t>
            </a:r>
            <a:endParaRPr lang="en-US" sz="3200" dirty="0"/>
          </a:p>
        </p:txBody>
      </p:sp>
      <p:pic>
        <p:nvPicPr>
          <p:cNvPr id="8" name="Imagen 7" descr="Manuel Velasco Coello: Los 300"/>
          <p:cNvPicPr/>
          <p:nvPr/>
        </p:nvPicPr>
        <p:blipFill rotWithShape="1">
          <a:blip r:embed="rId4" cstate="print">
            <a:extLst>
              <a:ext uri="{28A0092B-C50C-407E-A947-70E740481C1C}">
                <a14:useLocalDpi xmlns:a14="http://schemas.microsoft.com/office/drawing/2010/main" val="0"/>
              </a:ext>
            </a:extLst>
          </a:blip>
          <a:srcRect l="7990" t="3874" r="9444"/>
          <a:stretch/>
        </p:blipFill>
        <p:spPr bwMode="auto">
          <a:xfrm>
            <a:off x="10529114" y="4959275"/>
            <a:ext cx="1540965" cy="18987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711099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351" y="5004486"/>
            <a:ext cx="2862649" cy="1853514"/>
          </a:xfrm>
          <a:prstGeom prst="rect">
            <a:avLst/>
          </a:prstGeom>
        </p:spPr>
      </p:pic>
      <p:sp>
        <p:nvSpPr>
          <p:cNvPr id="2" name="Rectángulo 1"/>
          <p:cNvSpPr/>
          <p:nvPr/>
        </p:nvSpPr>
        <p:spPr>
          <a:xfrm>
            <a:off x="2430161" y="112406"/>
            <a:ext cx="8456141" cy="6155531"/>
          </a:xfrm>
          <a:prstGeom prst="rect">
            <a:avLst/>
          </a:prstGeom>
        </p:spPr>
        <p:txBody>
          <a:bodyPr wrap="square">
            <a:spAutoFit/>
          </a:bodyPr>
          <a:lstStyle/>
          <a:p>
            <a:pPr algn="just"/>
            <a:r>
              <a:rPr lang="es-ES" sz="3400" b="1" dirty="0"/>
              <a:t>¿Cuándo es permitido abortar de forma legal en Chihuahua?</a:t>
            </a:r>
          </a:p>
          <a:p>
            <a:pPr algn="just"/>
            <a:endParaRPr lang="es-ES" sz="1000" dirty="0"/>
          </a:p>
          <a:p>
            <a:pPr algn="just"/>
            <a:r>
              <a:rPr lang="es-ES" sz="3400" dirty="0"/>
              <a:t>En la entidad de Chihuahua la interrupción del embarazo solo está permitida bajo algunos supuestos. </a:t>
            </a:r>
          </a:p>
          <a:p>
            <a:pPr algn="just"/>
            <a:endParaRPr lang="es-ES" sz="1000" dirty="0"/>
          </a:p>
          <a:p>
            <a:pPr algn="just"/>
            <a:r>
              <a:rPr lang="es-ES" sz="3400" dirty="0" smtClean="0"/>
              <a:t>1.- Cuando </a:t>
            </a:r>
            <a:r>
              <a:rPr lang="es-ES" sz="3400" dirty="0"/>
              <a:t>el embarazo sea producto de una violación.</a:t>
            </a:r>
          </a:p>
          <a:p>
            <a:pPr algn="just"/>
            <a:r>
              <a:rPr lang="es-ES" sz="3400" dirty="0" smtClean="0"/>
              <a:t>2.- Cuando </a:t>
            </a:r>
            <a:r>
              <a:rPr lang="es-ES" sz="3400" dirty="0"/>
              <a:t>la vida de la mujer corra peligro de muerte.</a:t>
            </a:r>
          </a:p>
          <a:p>
            <a:pPr algn="just"/>
            <a:r>
              <a:rPr lang="es-ES" sz="3400" dirty="0" smtClean="0"/>
              <a:t>3.- Por </a:t>
            </a:r>
            <a:r>
              <a:rPr lang="es-ES" sz="3400" dirty="0"/>
              <a:t>inseminación artificial no consentida </a:t>
            </a:r>
            <a:endParaRPr lang="es-ES" sz="3400" dirty="0" smtClean="0"/>
          </a:p>
          <a:p>
            <a:pPr algn="just"/>
            <a:r>
              <a:rPr lang="es-ES" sz="3400" dirty="0" smtClean="0"/>
              <a:t>por </a:t>
            </a:r>
            <a:r>
              <a:rPr lang="es-ES" sz="3400" dirty="0"/>
              <a:t>la mujer.</a:t>
            </a:r>
          </a:p>
        </p:txBody>
      </p:sp>
    </p:spTree>
    <p:extLst>
      <p:ext uri="{BB962C8B-B14F-4D97-AF65-F5344CB8AC3E}">
        <p14:creationId xmlns:p14="http://schemas.microsoft.com/office/powerpoint/2010/main" val="2130310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558" y="0"/>
            <a:ext cx="12192000" cy="6858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351" y="5004486"/>
            <a:ext cx="2862649" cy="1853514"/>
          </a:xfrm>
          <a:prstGeom prst="rect">
            <a:avLst/>
          </a:prstGeom>
        </p:spPr>
      </p:pic>
      <p:sp>
        <p:nvSpPr>
          <p:cNvPr id="2" name="Rectángulo 1"/>
          <p:cNvSpPr/>
          <p:nvPr/>
        </p:nvSpPr>
        <p:spPr>
          <a:xfrm>
            <a:off x="2123752" y="105718"/>
            <a:ext cx="8332681" cy="1323439"/>
          </a:xfrm>
          <a:prstGeom prst="rect">
            <a:avLst/>
          </a:prstGeom>
        </p:spPr>
        <p:txBody>
          <a:bodyPr wrap="square">
            <a:spAutoFit/>
          </a:bodyPr>
          <a:lstStyle/>
          <a:p>
            <a:pPr algn="ctr"/>
            <a:r>
              <a:rPr lang="es-ES" sz="4000" b="1" dirty="0"/>
              <a:t>¿Qué pasa si se aborta de forma ilegal en Chihuahua?</a:t>
            </a:r>
            <a:endParaRPr lang="en-US" sz="4000" b="1" dirty="0"/>
          </a:p>
        </p:txBody>
      </p:sp>
      <p:sp>
        <p:nvSpPr>
          <p:cNvPr id="3" name="Rectángulo 2"/>
          <p:cNvSpPr/>
          <p:nvPr/>
        </p:nvSpPr>
        <p:spPr>
          <a:xfrm>
            <a:off x="2323449" y="1884442"/>
            <a:ext cx="8947902" cy="3785652"/>
          </a:xfrm>
          <a:prstGeom prst="rect">
            <a:avLst/>
          </a:prstGeom>
        </p:spPr>
        <p:txBody>
          <a:bodyPr wrap="square">
            <a:spAutoFit/>
          </a:bodyPr>
          <a:lstStyle/>
          <a:p>
            <a:pPr algn="just"/>
            <a:r>
              <a:rPr lang="es-ES" sz="4000" dirty="0" smtClean="0"/>
              <a:t>La penalidad </a:t>
            </a:r>
            <a:r>
              <a:rPr lang="es-ES" sz="4000" dirty="0"/>
              <a:t>para quien voluntariamente practique su aborto o consienta en que otro la haga abortar, es de </a:t>
            </a:r>
            <a:r>
              <a:rPr lang="es-ES" sz="4000" b="1" u="sng" dirty="0"/>
              <a:t>seis meses a tres años de prisión</a:t>
            </a:r>
            <a:r>
              <a:rPr lang="es-ES" sz="4000" dirty="0"/>
              <a:t>; </a:t>
            </a:r>
            <a:r>
              <a:rPr lang="es-ES" sz="4000" dirty="0" smtClean="0"/>
              <a:t>sea el medio que empleare y con el consentimiento de la mujer.</a:t>
            </a:r>
            <a:endParaRPr lang="en-US" sz="4000" dirty="0"/>
          </a:p>
        </p:txBody>
      </p:sp>
    </p:spTree>
    <p:extLst>
      <p:ext uri="{BB962C8B-B14F-4D97-AF65-F5344CB8AC3E}">
        <p14:creationId xmlns:p14="http://schemas.microsoft.com/office/powerpoint/2010/main" val="21422730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351" y="5004486"/>
            <a:ext cx="2862649" cy="1853514"/>
          </a:xfrm>
          <a:prstGeom prst="rect">
            <a:avLst/>
          </a:prstGeom>
        </p:spPr>
      </p:pic>
      <p:sp>
        <p:nvSpPr>
          <p:cNvPr id="2" name="Rectángulo 1"/>
          <p:cNvSpPr/>
          <p:nvPr/>
        </p:nvSpPr>
        <p:spPr>
          <a:xfrm>
            <a:off x="2257169" y="505122"/>
            <a:ext cx="8579708" cy="5324535"/>
          </a:xfrm>
          <a:prstGeom prst="rect">
            <a:avLst/>
          </a:prstGeom>
        </p:spPr>
        <p:txBody>
          <a:bodyPr wrap="square">
            <a:spAutoFit/>
          </a:bodyPr>
          <a:lstStyle/>
          <a:p>
            <a:pPr algn="just"/>
            <a:r>
              <a:rPr lang="es-ES" sz="3400" dirty="0"/>
              <a:t>Cuando falte el </a:t>
            </a:r>
            <a:r>
              <a:rPr lang="es-ES" sz="3400" dirty="0" smtClean="0"/>
              <a:t>consentimiento de la mujer, </a:t>
            </a:r>
            <a:r>
              <a:rPr lang="es-ES" sz="3400" dirty="0"/>
              <a:t>la prisión será de </a:t>
            </a:r>
            <a:r>
              <a:rPr lang="es-ES" sz="3400" b="1" u="sng" dirty="0"/>
              <a:t>tres a seis años</a:t>
            </a:r>
            <a:r>
              <a:rPr lang="es-ES" sz="3400" dirty="0"/>
              <a:t>. Si mediare violencia física o moral se impondrán de </a:t>
            </a:r>
            <a:r>
              <a:rPr lang="es-ES" sz="3400" b="1" u="sng" dirty="0"/>
              <a:t>seis a ocho años </a:t>
            </a:r>
            <a:r>
              <a:rPr lang="es-ES" sz="3400" dirty="0"/>
              <a:t>de prisión</a:t>
            </a:r>
            <a:r>
              <a:rPr lang="es-ES" sz="3400" dirty="0" smtClean="0"/>
              <a:t>.</a:t>
            </a:r>
          </a:p>
          <a:p>
            <a:pPr algn="just"/>
            <a:endParaRPr lang="es-ES" sz="3400" dirty="0"/>
          </a:p>
          <a:p>
            <a:pPr algn="just"/>
            <a:r>
              <a:rPr lang="es-ES" sz="3400" dirty="0" smtClean="0"/>
              <a:t>Si </a:t>
            </a:r>
            <a:r>
              <a:rPr lang="es-ES" sz="3400" dirty="0"/>
              <a:t>el aborto lo causara un médico cirujano, comadrona o partero, enfermero o practicante</a:t>
            </a:r>
            <a:r>
              <a:rPr lang="es-ES" sz="3400" dirty="0" smtClean="0"/>
              <a:t>, </a:t>
            </a:r>
            <a:r>
              <a:rPr lang="es-ES" sz="3400" dirty="0"/>
              <a:t>se le suspenderá por un tiempo igual al de la pena de prisión impuesta en </a:t>
            </a:r>
            <a:r>
              <a:rPr lang="es-ES" sz="3400" dirty="0" smtClean="0"/>
              <a:t>el </a:t>
            </a:r>
            <a:r>
              <a:rPr lang="es-ES" sz="3400" dirty="0"/>
              <a:t>ejercicio de su profesión u oficio.</a:t>
            </a:r>
          </a:p>
        </p:txBody>
      </p:sp>
    </p:spTree>
    <p:extLst>
      <p:ext uri="{BB962C8B-B14F-4D97-AF65-F5344CB8AC3E}">
        <p14:creationId xmlns:p14="http://schemas.microsoft.com/office/powerpoint/2010/main" val="21396848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351" y="5004486"/>
            <a:ext cx="2862649" cy="1853514"/>
          </a:xfrm>
          <a:prstGeom prst="rect">
            <a:avLst/>
          </a:prstGeom>
        </p:spPr>
      </p:pic>
      <p:sp>
        <p:nvSpPr>
          <p:cNvPr id="2" name="Rectángulo 1"/>
          <p:cNvSpPr/>
          <p:nvPr/>
        </p:nvSpPr>
        <p:spPr>
          <a:xfrm>
            <a:off x="2417801" y="0"/>
            <a:ext cx="8839200" cy="1492716"/>
          </a:xfrm>
          <a:prstGeom prst="rect">
            <a:avLst/>
          </a:prstGeom>
        </p:spPr>
        <p:txBody>
          <a:bodyPr wrap="square">
            <a:spAutoFit/>
          </a:bodyPr>
          <a:lstStyle/>
          <a:p>
            <a:pPr algn="just"/>
            <a:r>
              <a:rPr lang="es-ES" sz="3000" b="1" u="sng" dirty="0" smtClean="0"/>
              <a:t>Ingeniería </a:t>
            </a:r>
            <a:r>
              <a:rPr lang="es-ES" sz="3000" b="1" u="sng" dirty="0"/>
              <a:t>Genética </a:t>
            </a:r>
          </a:p>
          <a:p>
            <a:pPr algn="just"/>
            <a:endParaRPr lang="es-ES" sz="500" dirty="0" smtClean="0"/>
          </a:p>
          <a:p>
            <a:pPr algn="just"/>
            <a:r>
              <a:rPr lang="es-ES" sz="2800" dirty="0" smtClean="0"/>
              <a:t>Es </a:t>
            </a:r>
            <a:r>
              <a:rPr lang="es-ES" sz="2800" dirty="0"/>
              <a:t>una rama de la Genética que se concentra en el estudio del ADN, con el fin de su manipulación.</a:t>
            </a:r>
            <a:endParaRPr lang="en-US" sz="2800" dirty="0"/>
          </a:p>
        </p:txBody>
      </p:sp>
      <p:sp>
        <p:nvSpPr>
          <p:cNvPr id="3" name="Rectángulo 2"/>
          <p:cNvSpPr/>
          <p:nvPr/>
        </p:nvSpPr>
        <p:spPr>
          <a:xfrm>
            <a:off x="2417801" y="1461939"/>
            <a:ext cx="8060726" cy="1431161"/>
          </a:xfrm>
          <a:prstGeom prst="rect">
            <a:avLst/>
          </a:prstGeom>
        </p:spPr>
        <p:txBody>
          <a:bodyPr wrap="square">
            <a:spAutoFit/>
          </a:bodyPr>
          <a:lstStyle/>
          <a:p>
            <a:r>
              <a:rPr lang="es-ES" sz="3000" b="1" u="sng" dirty="0" smtClean="0"/>
              <a:t>Transgénicos</a:t>
            </a:r>
          </a:p>
          <a:p>
            <a:endParaRPr lang="es-ES" sz="100" dirty="0"/>
          </a:p>
          <a:p>
            <a:r>
              <a:rPr lang="es-ES" sz="2800" dirty="0" smtClean="0"/>
              <a:t>Son </a:t>
            </a:r>
            <a:r>
              <a:rPr lang="es-ES" sz="2800" dirty="0"/>
              <a:t>organismos modificados genéticamente. (Animales y plantas)</a:t>
            </a:r>
            <a:endParaRPr lang="en-US" sz="2800" dirty="0"/>
          </a:p>
        </p:txBody>
      </p:sp>
      <p:sp>
        <p:nvSpPr>
          <p:cNvPr id="6" name="Rectángulo 5"/>
          <p:cNvSpPr/>
          <p:nvPr/>
        </p:nvSpPr>
        <p:spPr>
          <a:xfrm>
            <a:off x="2417800" y="2753271"/>
            <a:ext cx="8839201" cy="2277547"/>
          </a:xfrm>
          <a:prstGeom prst="rect">
            <a:avLst/>
          </a:prstGeom>
        </p:spPr>
        <p:txBody>
          <a:bodyPr wrap="square">
            <a:spAutoFit/>
          </a:bodyPr>
          <a:lstStyle/>
          <a:p>
            <a:r>
              <a:rPr lang="es-ES" sz="3000" b="1" u="sng" dirty="0"/>
              <a:t>La </a:t>
            </a:r>
            <a:r>
              <a:rPr lang="es-ES" sz="3000" b="1" u="sng" dirty="0" smtClean="0"/>
              <a:t>clonación</a:t>
            </a:r>
          </a:p>
          <a:p>
            <a:pPr algn="just"/>
            <a:r>
              <a:rPr lang="es-ES" sz="2800" dirty="0" smtClean="0"/>
              <a:t>Consiste </a:t>
            </a:r>
            <a:r>
              <a:rPr lang="es-ES" sz="2800" dirty="0"/>
              <a:t>en la reproducción asexual y </a:t>
            </a:r>
            <a:r>
              <a:rPr lang="es-ES" sz="2800" dirty="0" err="1"/>
              <a:t>agamética</a:t>
            </a:r>
            <a:r>
              <a:rPr lang="es-ES" sz="2800" dirty="0"/>
              <a:t>, tiende a la producción de individuos biológicamente idénticos al individuo adulto, del cual provienen las células con el material genéticamente codificado. </a:t>
            </a:r>
            <a:endParaRPr lang="en-US" sz="2800" dirty="0"/>
          </a:p>
        </p:txBody>
      </p:sp>
      <p:sp>
        <p:nvSpPr>
          <p:cNvPr id="7" name="Rectángulo 6"/>
          <p:cNvSpPr/>
          <p:nvPr/>
        </p:nvSpPr>
        <p:spPr>
          <a:xfrm>
            <a:off x="2417799" y="4893275"/>
            <a:ext cx="8342876" cy="1815882"/>
          </a:xfrm>
          <a:prstGeom prst="rect">
            <a:avLst/>
          </a:prstGeom>
        </p:spPr>
        <p:txBody>
          <a:bodyPr wrap="square">
            <a:spAutoFit/>
          </a:bodyPr>
          <a:lstStyle/>
          <a:p>
            <a:pPr algn="just"/>
            <a:r>
              <a:rPr lang="es-ES" sz="2800" dirty="0"/>
              <a:t>Las principales investigaciones en clonación terapéutica humana van dirigidas a conseguir tejidos para </a:t>
            </a:r>
            <a:endParaRPr lang="es-ES" sz="2800" dirty="0" smtClean="0"/>
          </a:p>
          <a:p>
            <a:pPr algn="just"/>
            <a:r>
              <a:rPr lang="es-ES" sz="2800" dirty="0" smtClean="0"/>
              <a:t>trasplante </a:t>
            </a:r>
            <a:r>
              <a:rPr lang="es-ES" sz="2800" dirty="0"/>
              <a:t>a personas adultas, medicina </a:t>
            </a:r>
            <a:endParaRPr lang="es-ES" sz="2800" dirty="0" smtClean="0"/>
          </a:p>
          <a:p>
            <a:pPr algn="just"/>
            <a:r>
              <a:rPr lang="es-ES" sz="2800" dirty="0" smtClean="0"/>
              <a:t>reparadora</a:t>
            </a:r>
            <a:r>
              <a:rPr lang="es-ES" sz="2800" dirty="0"/>
              <a:t>, obviando el riesgo de rechazo.</a:t>
            </a:r>
            <a:endParaRPr lang="en-US" sz="2800" dirty="0"/>
          </a:p>
        </p:txBody>
      </p:sp>
    </p:spTree>
    <p:extLst>
      <p:ext uri="{BB962C8B-B14F-4D97-AF65-F5344CB8AC3E}">
        <p14:creationId xmlns:p14="http://schemas.microsoft.com/office/powerpoint/2010/main" val="24867240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351" y="5004486"/>
            <a:ext cx="2862649" cy="1853514"/>
          </a:xfrm>
          <a:prstGeom prst="rect">
            <a:avLst/>
          </a:prstGeom>
        </p:spPr>
      </p:pic>
      <p:sp>
        <p:nvSpPr>
          <p:cNvPr id="2" name="Rectángulo 1"/>
          <p:cNvSpPr/>
          <p:nvPr/>
        </p:nvSpPr>
        <p:spPr>
          <a:xfrm>
            <a:off x="2276066" y="291069"/>
            <a:ext cx="4602735" cy="584775"/>
          </a:xfrm>
          <a:prstGeom prst="rect">
            <a:avLst/>
          </a:prstGeom>
        </p:spPr>
        <p:txBody>
          <a:bodyPr wrap="none">
            <a:spAutoFit/>
          </a:bodyPr>
          <a:lstStyle/>
          <a:p>
            <a:r>
              <a:rPr lang="en-US" sz="3200" b="1" u="sng" dirty="0"/>
              <a:t>Derechos de </a:t>
            </a:r>
            <a:r>
              <a:rPr lang="en-US" sz="3200" b="1" u="sng" dirty="0" err="1"/>
              <a:t>los</a:t>
            </a:r>
            <a:r>
              <a:rPr lang="en-US" sz="3200" b="1" u="sng" dirty="0"/>
              <a:t> </a:t>
            </a:r>
            <a:r>
              <a:rPr lang="en-US" sz="3200" b="1" u="sng" dirty="0" err="1"/>
              <a:t>animales</a:t>
            </a:r>
            <a:r>
              <a:rPr lang="en-US" sz="3200" b="1" u="sng" dirty="0"/>
              <a:t>.</a:t>
            </a:r>
          </a:p>
        </p:txBody>
      </p:sp>
      <p:sp>
        <p:nvSpPr>
          <p:cNvPr id="3" name="Rectángulo 2"/>
          <p:cNvSpPr/>
          <p:nvPr/>
        </p:nvSpPr>
        <p:spPr>
          <a:xfrm>
            <a:off x="2276065" y="740544"/>
            <a:ext cx="8968583" cy="1938992"/>
          </a:xfrm>
          <a:prstGeom prst="rect">
            <a:avLst/>
          </a:prstGeom>
        </p:spPr>
        <p:txBody>
          <a:bodyPr wrap="square">
            <a:spAutoFit/>
          </a:bodyPr>
          <a:lstStyle/>
          <a:p>
            <a:pPr algn="just"/>
            <a:r>
              <a:rPr lang="es-ES" sz="3000" dirty="0"/>
              <a:t>Peter Singer en su libro Liberación Animal, </a:t>
            </a:r>
            <a:r>
              <a:rPr lang="es-ES" sz="3000" dirty="0" smtClean="0"/>
              <a:t>describe </a:t>
            </a:r>
            <a:r>
              <a:rPr lang="es-ES" sz="3000" dirty="0"/>
              <a:t>la situación de maltrato y abuso que viven miles de millones de animales, todos los días, en manos de los seres humanos</a:t>
            </a:r>
            <a:endParaRPr lang="en-US" sz="3000" dirty="0"/>
          </a:p>
        </p:txBody>
      </p:sp>
      <p:sp>
        <p:nvSpPr>
          <p:cNvPr id="6" name="Rectángulo 5"/>
          <p:cNvSpPr/>
          <p:nvPr/>
        </p:nvSpPr>
        <p:spPr>
          <a:xfrm>
            <a:off x="2276065" y="2540036"/>
            <a:ext cx="9045147" cy="2492990"/>
          </a:xfrm>
          <a:prstGeom prst="rect">
            <a:avLst/>
          </a:prstGeom>
        </p:spPr>
        <p:txBody>
          <a:bodyPr wrap="square">
            <a:spAutoFit/>
          </a:bodyPr>
          <a:lstStyle/>
          <a:p>
            <a:pPr algn="just"/>
            <a:r>
              <a:rPr lang="es-ES" sz="2600" dirty="0" smtClean="0"/>
              <a:t>Los </a:t>
            </a:r>
            <a:r>
              <a:rPr lang="es-ES" sz="2600" dirty="0"/>
              <a:t>animales nos sirven como comida, como entretenimiento, como terapia, como complementos de moda, como objetos culturales que sustentan tradiciones, etcétera. De ahí que Singer piense que la situación actual de los animales en el mundo deviene de una manera cultural de vivir del hombre, que urge superar</a:t>
            </a:r>
            <a:endParaRPr lang="en-US" sz="2600" dirty="0"/>
          </a:p>
        </p:txBody>
      </p:sp>
      <p:sp>
        <p:nvSpPr>
          <p:cNvPr id="7" name="Rectángulo 6"/>
          <p:cNvSpPr/>
          <p:nvPr/>
        </p:nvSpPr>
        <p:spPr>
          <a:xfrm>
            <a:off x="2276065" y="4966273"/>
            <a:ext cx="7498130" cy="1815882"/>
          </a:xfrm>
          <a:prstGeom prst="rect">
            <a:avLst/>
          </a:prstGeom>
        </p:spPr>
        <p:txBody>
          <a:bodyPr wrap="square">
            <a:spAutoFit/>
          </a:bodyPr>
          <a:lstStyle/>
          <a:p>
            <a:pPr algn="just"/>
            <a:r>
              <a:rPr lang="es-ES" sz="2800" dirty="0"/>
              <a:t>Declaración Universal de los Derechos de los Animales, realizada en Londres de 1977, aprobada por la UNESCO y posteriormente por la ONU y tiene en total 14 artículos.</a:t>
            </a:r>
            <a:endParaRPr lang="en-US" sz="2800" dirty="0"/>
          </a:p>
        </p:txBody>
      </p:sp>
    </p:spTree>
    <p:extLst>
      <p:ext uri="{BB962C8B-B14F-4D97-AF65-F5344CB8AC3E}">
        <p14:creationId xmlns:p14="http://schemas.microsoft.com/office/powerpoint/2010/main" val="33779590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Derechos animal unesco"/>
          <p:cNvPicPr/>
          <p:nvPr/>
        </p:nvPicPr>
        <p:blipFill rotWithShape="1">
          <a:blip r:embed="rId2">
            <a:extLst>
              <a:ext uri="{28A0092B-C50C-407E-A947-70E740481C1C}">
                <a14:useLocalDpi xmlns:a14="http://schemas.microsoft.com/office/drawing/2010/main" val="0"/>
              </a:ext>
            </a:extLst>
          </a:blip>
          <a:srcRect l="6695" r="6610" b="57969"/>
          <a:stretch/>
        </p:blipFill>
        <p:spPr bwMode="auto">
          <a:xfrm>
            <a:off x="0" y="-1"/>
            <a:ext cx="5896303" cy="6858001"/>
          </a:xfrm>
          <a:prstGeom prst="rect">
            <a:avLst/>
          </a:prstGeom>
          <a:noFill/>
          <a:ln>
            <a:noFill/>
          </a:ln>
          <a:extLst>
            <a:ext uri="{53640926-AAD7-44D8-BBD7-CCE9431645EC}">
              <a14:shadowObscured xmlns:a14="http://schemas.microsoft.com/office/drawing/2010/main"/>
            </a:ext>
          </a:extLst>
        </p:spPr>
      </p:pic>
      <p:pic>
        <p:nvPicPr>
          <p:cNvPr id="5" name="Imagen 4" descr="Derechos animal unesco"/>
          <p:cNvPicPr/>
          <p:nvPr/>
        </p:nvPicPr>
        <p:blipFill rotWithShape="1">
          <a:blip r:embed="rId2">
            <a:extLst>
              <a:ext uri="{28A0092B-C50C-407E-A947-70E740481C1C}">
                <a14:useLocalDpi xmlns:a14="http://schemas.microsoft.com/office/drawing/2010/main" val="0"/>
              </a:ext>
            </a:extLst>
          </a:blip>
          <a:srcRect l="7178" t="42329" r="6818" b="18727"/>
          <a:stretch/>
        </p:blipFill>
        <p:spPr bwMode="auto">
          <a:xfrm>
            <a:off x="6001406" y="0"/>
            <a:ext cx="6190594" cy="685800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75650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351" y="5004486"/>
            <a:ext cx="2862649" cy="1853514"/>
          </a:xfrm>
          <a:prstGeom prst="rect">
            <a:avLst/>
          </a:prstGeom>
        </p:spPr>
      </p:pic>
      <p:sp>
        <p:nvSpPr>
          <p:cNvPr id="2" name="Rectángulo 1"/>
          <p:cNvSpPr/>
          <p:nvPr/>
        </p:nvSpPr>
        <p:spPr>
          <a:xfrm>
            <a:off x="2496065" y="164409"/>
            <a:ext cx="8303740" cy="4524315"/>
          </a:xfrm>
          <a:prstGeom prst="rect">
            <a:avLst/>
          </a:prstGeom>
        </p:spPr>
        <p:txBody>
          <a:bodyPr wrap="square">
            <a:spAutoFit/>
          </a:bodyPr>
          <a:lstStyle/>
          <a:p>
            <a:pPr algn="just"/>
            <a:r>
              <a:rPr lang="es-ES" sz="3200" dirty="0">
                <a:solidFill>
                  <a:srgbClr val="00B0F0"/>
                </a:solidFill>
              </a:rPr>
              <a:t>En la Organización Mundial de la Salud (OMS) participó como experto asesor</a:t>
            </a:r>
            <a:r>
              <a:rPr lang="es-ES" sz="3200" dirty="0"/>
              <a:t>, </a:t>
            </a:r>
            <a:r>
              <a:rPr lang="es-ES" sz="3200" dirty="0">
                <a:solidFill>
                  <a:srgbClr val="FFC000"/>
                </a:solidFill>
              </a:rPr>
              <a:t>fue miembro de la Federación Mundial de Sociedades </a:t>
            </a:r>
            <a:r>
              <a:rPr lang="es-ES" sz="3200" dirty="0" err="1">
                <a:solidFill>
                  <a:srgbClr val="FFC000"/>
                </a:solidFill>
              </a:rPr>
              <a:t>Neuroquirúrgicas</a:t>
            </a:r>
            <a:r>
              <a:rPr lang="es-ES" sz="3200" dirty="0"/>
              <a:t> y de otras academias de cirugía y neurología en las Américas y Europa. Presidió más de 100 congresos médicos y simposios internacionales, y </a:t>
            </a:r>
            <a:r>
              <a:rPr lang="es-ES" sz="3200" dirty="0">
                <a:solidFill>
                  <a:srgbClr val="7030A0"/>
                </a:solidFill>
              </a:rPr>
              <a:t>en 1994 organizó el Congreso Internacional de Bioética en México y fue elegido presidente.</a:t>
            </a:r>
            <a:endParaRPr lang="en-US" sz="3200" dirty="0">
              <a:solidFill>
                <a:srgbClr val="7030A0"/>
              </a:solidFill>
            </a:endParaRPr>
          </a:p>
        </p:txBody>
      </p:sp>
      <p:sp>
        <p:nvSpPr>
          <p:cNvPr id="3" name="Rectángulo 2"/>
          <p:cNvSpPr/>
          <p:nvPr/>
        </p:nvSpPr>
        <p:spPr>
          <a:xfrm>
            <a:off x="2496065" y="4466298"/>
            <a:ext cx="8303740" cy="2062103"/>
          </a:xfrm>
          <a:prstGeom prst="rect">
            <a:avLst/>
          </a:prstGeom>
        </p:spPr>
        <p:txBody>
          <a:bodyPr wrap="square">
            <a:spAutoFit/>
          </a:bodyPr>
          <a:lstStyle/>
          <a:p>
            <a:pPr algn="just"/>
            <a:r>
              <a:rPr lang="es-ES" sz="3200" dirty="0">
                <a:solidFill>
                  <a:srgbClr val="00B050"/>
                </a:solidFill>
              </a:rPr>
              <a:t>En México se creó en el 2001, la Comisión Nacional de Bioética</a:t>
            </a:r>
            <a:r>
              <a:rPr lang="es-ES" sz="3200" dirty="0"/>
              <a:t>, la cual define la política pública a seguir y divulga las </a:t>
            </a:r>
            <a:r>
              <a:rPr lang="es-ES" sz="3200" dirty="0" smtClean="0"/>
              <a:t>cuestiones</a:t>
            </a:r>
          </a:p>
          <a:p>
            <a:pPr algn="just"/>
            <a:r>
              <a:rPr lang="es-ES" sz="3200" dirty="0" smtClean="0"/>
              <a:t>de </a:t>
            </a:r>
            <a:r>
              <a:rPr lang="es-ES" sz="3200" dirty="0"/>
              <a:t>bioética en el país y el mundo. </a:t>
            </a:r>
            <a:endParaRPr lang="en-US" sz="3200" dirty="0"/>
          </a:p>
        </p:txBody>
      </p:sp>
    </p:spTree>
    <p:extLst>
      <p:ext uri="{BB962C8B-B14F-4D97-AF65-F5344CB8AC3E}">
        <p14:creationId xmlns:p14="http://schemas.microsoft.com/office/powerpoint/2010/main" val="708786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351" y="5004486"/>
            <a:ext cx="2862649" cy="1853514"/>
          </a:xfrm>
          <a:prstGeom prst="rect">
            <a:avLst/>
          </a:prstGeom>
        </p:spPr>
      </p:pic>
      <p:sp>
        <p:nvSpPr>
          <p:cNvPr id="2" name="Rectángulo 1"/>
          <p:cNvSpPr/>
          <p:nvPr/>
        </p:nvSpPr>
        <p:spPr>
          <a:xfrm>
            <a:off x="2010032" y="189641"/>
            <a:ext cx="8900984" cy="1077218"/>
          </a:xfrm>
          <a:prstGeom prst="rect">
            <a:avLst/>
          </a:prstGeom>
        </p:spPr>
        <p:txBody>
          <a:bodyPr wrap="square">
            <a:spAutoFit/>
          </a:bodyPr>
          <a:lstStyle/>
          <a:p>
            <a:pPr algn="just"/>
            <a:r>
              <a:rPr lang="es-ES" sz="3200" dirty="0"/>
              <a:t>Instituciones y organizaciones que en nuestro país llevan a cabo la investigación en Bioética.</a:t>
            </a:r>
            <a:endParaRPr lang="en-US" sz="3200" dirty="0"/>
          </a:p>
        </p:txBody>
      </p:sp>
      <p:sp>
        <p:nvSpPr>
          <p:cNvPr id="3" name="Rectángulo 2"/>
          <p:cNvSpPr/>
          <p:nvPr/>
        </p:nvSpPr>
        <p:spPr>
          <a:xfrm>
            <a:off x="2133600" y="1271145"/>
            <a:ext cx="8777416" cy="3046988"/>
          </a:xfrm>
          <a:prstGeom prst="rect">
            <a:avLst/>
          </a:prstGeom>
        </p:spPr>
        <p:txBody>
          <a:bodyPr wrap="square">
            <a:spAutoFit/>
          </a:bodyPr>
          <a:lstStyle/>
          <a:p>
            <a:pPr algn="just"/>
            <a:r>
              <a:rPr lang="es-ES" sz="3200" dirty="0"/>
              <a:t>1.-</a:t>
            </a:r>
            <a:r>
              <a:rPr lang="es-ES" sz="3200" b="1" u="sng" dirty="0">
                <a:solidFill>
                  <a:srgbClr val="7030A0"/>
                </a:solidFill>
              </a:rPr>
              <a:t>Fundación Mexicana para la salud A.C</a:t>
            </a:r>
            <a:r>
              <a:rPr lang="es-ES" sz="3200" dirty="0">
                <a:solidFill>
                  <a:srgbClr val="7030A0"/>
                </a:solidFill>
              </a:rPr>
              <a:t>. </a:t>
            </a:r>
            <a:r>
              <a:rPr lang="es-ES" sz="3200" b="1" dirty="0">
                <a:solidFill>
                  <a:srgbClr val="00B050"/>
                </a:solidFill>
              </a:rPr>
              <a:t>(FUNSALUD), </a:t>
            </a:r>
            <a:r>
              <a:rPr lang="es-ES" sz="3200" dirty="0"/>
              <a:t>la cual sin fines de lucro y al servicio de la comunidad realiza estudios que se relacionan con problemas de salud, destacándose los aspectos de nutrición, educación para la salud, mediante el impulso a la investigación.</a:t>
            </a:r>
            <a:endParaRPr lang="en-US" sz="3200" dirty="0"/>
          </a:p>
        </p:txBody>
      </p:sp>
      <p:sp>
        <p:nvSpPr>
          <p:cNvPr id="6" name="Rectángulo 5"/>
          <p:cNvSpPr/>
          <p:nvPr/>
        </p:nvSpPr>
        <p:spPr>
          <a:xfrm>
            <a:off x="2133600" y="4179323"/>
            <a:ext cx="8777416" cy="2554545"/>
          </a:xfrm>
          <a:prstGeom prst="rect">
            <a:avLst/>
          </a:prstGeom>
        </p:spPr>
        <p:txBody>
          <a:bodyPr wrap="square">
            <a:spAutoFit/>
          </a:bodyPr>
          <a:lstStyle/>
          <a:p>
            <a:pPr algn="just"/>
            <a:r>
              <a:rPr lang="es-ES" sz="3200" dirty="0"/>
              <a:t>2.- </a:t>
            </a:r>
            <a:r>
              <a:rPr lang="es-ES" sz="3200" b="1" u="sng" dirty="0">
                <a:solidFill>
                  <a:srgbClr val="7030A0"/>
                </a:solidFill>
              </a:rPr>
              <a:t>Grupo del proyecto Universitario del Genoma Humano de la UNAM</a:t>
            </a:r>
            <a:r>
              <a:rPr lang="es-ES" sz="3200" dirty="0"/>
              <a:t>, que investiga en forma multidisciplinaria este fenómeno, además es uno </a:t>
            </a:r>
            <a:endParaRPr lang="es-ES" sz="3200" dirty="0" smtClean="0"/>
          </a:p>
          <a:p>
            <a:pPr algn="just"/>
            <a:r>
              <a:rPr lang="es-ES" sz="3200" dirty="0" smtClean="0"/>
              <a:t>de </a:t>
            </a:r>
            <a:r>
              <a:rPr lang="es-ES" sz="3200" dirty="0"/>
              <a:t>los centros de investigación científica </a:t>
            </a:r>
            <a:endParaRPr lang="es-ES" sz="3200" dirty="0" smtClean="0"/>
          </a:p>
          <a:p>
            <a:pPr algn="just"/>
            <a:r>
              <a:rPr lang="es-ES" sz="3200" dirty="0" smtClean="0"/>
              <a:t>más </a:t>
            </a:r>
            <a:r>
              <a:rPr lang="es-ES" sz="3200" dirty="0"/>
              <a:t>importantes del </a:t>
            </a:r>
            <a:r>
              <a:rPr lang="es-ES" sz="3200" dirty="0" smtClean="0"/>
              <a:t>país.</a:t>
            </a:r>
            <a:endParaRPr lang="en-US" sz="3200" dirty="0"/>
          </a:p>
        </p:txBody>
      </p:sp>
    </p:spTree>
    <p:extLst>
      <p:ext uri="{BB962C8B-B14F-4D97-AF65-F5344CB8AC3E}">
        <p14:creationId xmlns:p14="http://schemas.microsoft.com/office/powerpoint/2010/main" val="15992489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351" y="5004486"/>
            <a:ext cx="2862649" cy="1853514"/>
          </a:xfrm>
          <a:prstGeom prst="rect">
            <a:avLst/>
          </a:prstGeom>
        </p:spPr>
      </p:pic>
      <p:sp>
        <p:nvSpPr>
          <p:cNvPr id="2" name="Rectángulo 1"/>
          <p:cNvSpPr/>
          <p:nvPr/>
        </p:nvSpPr>
        <p:spPr>
          <a:xfrm>
            <a:off x="2047103" y="458919"/>
            <a:ext cx="8876270" cy="2062103"/>
          </a:xfrm>
          <a:prstGeom prst="rect">
            <a:avLst/>
          </a:prstGeom>
        </p:spPr>
        <p:txBody>
          <a:bodyPr wrap="square">
            <a:spAutoFit/>
          </a:bodyPr>
          <a:lstStyle/>
          <a:p>
            <a:pPr algn="just"/>
            <a:r>
              <a:rPr lang="es-ES" sz="3200" dirty="0"/>
              <a:t>3.-</a:t>
            </a:r>
            <a:r>
              <a:rPr lang="es-ES" sz="3200" b="1" u="sng" dirty="0">
                <a:solidFill>
                  <a:srgbClr val="7030A0"/>
                </a:solidFill>
              </a:rPr>
              <a:t>Grupo interdisciplinario de Bioética de la Universidad Autónoma Metropolitana </a:t>
            </a:r>
            <a:r>
              <a:rPr lang="es-ES" sz="3200" dirty="0"/>
              <a:t>que realizan conferencias sobre ciencia genómica, el impacto social y bioético. </a:t>
            </a:r>
            <a:endParaRPr lang="en-US" sz="3200" dirty="0"/>
          </a:p>
        </p:txBody>
      </p:sp>
      <p:sp>
        <p:nvSpPr>
          <p:cNvPr id="3" name="Rectángulo 2"/>
          <p:cNvSpPr/>
          <p:nvPr/>
        </p:nvSpPr>
        <p:spPr>
          <a:xfrm>
            <a:off x="2047103" y="2743445"/>
            <a:ext cx="8876269" cy="1569660"/>
          </a:xfrm>
          <a:prstGeom prst="rect">
            <a:avLst/>
          </a:prstGeom>
        </p:spPr>
        <p:txBody>
          <a:bodyPr wrap="square">
            <a:spAutoFit/>
          </a:bodyPr>
          <a:lstStyle/>
          <a:p>
            <a:pPr algn="just"/>
            <a:r>
              <a:rPr lang="es-ES" sz="3200" dirty="0"/>
              <a:t>4.- </a:t>
            </a:r>
            <a:r>
              <a:rPr lang="es-ES" sz="3200" b="1" u="sng" dirty="0">
                <a:solidFill>
                  <a:srgbClr val="7030A0"/>
                </a:solidFill>
              </a:rPr>
              <a:t>Instituto Tecnológico Autónomo de México</a:t>
            </a:r>
            <a:r>
              <a:rPr lang="es-ES" sz="3200" dirty="0"/>
              <a:t>, quien tiene un centro de estudios jurídicos en bioética. </a:t>
            </a:r>
            <a:endParaRPr lang="en-US" sz="3200" dirty="0"/>
          </a:p>
        </p:txBody>
      </p:sp>
      <p:sp>
        <p:nvSpPr>
          <p:cNvPr id="6" name="Rectángulo 5"/>
          <p:cNvSpPr/>
          <p:nvPr/>
        </p:nvSpPr>
        <p:spPr>
          <a:xfrm>
            <a:off x="2047102" y="4652798"/>
            <a:ext cx="8876269" cy="1569660"/>
          </a:xfrm>
          <a:prstGeom prst="rect">
            <a:avLst/>
          </a:prstGeom>
        </p:spPr>
        <p:txBody>
          <a:bodyPr wrap="square">
            <a:spAutoFit/>
          </a:bodyPr>
          <a:lstStyle/>
          <a:p>
            <a:pPr algn="just"/>
            <a:r>
              <a:rPr lang="es-ES" sz="3200" dirty="0"/>
              <a:t>5.- </a:t>
            </a:r>
            <a:r>
              <a:rPr lang="es-ES" sz="3200" b="1" u="sng" dirty="0">
                <a:solidFill>
                  <a:srgbClr val="7030A0"/>
                </a:solidFill>
              </a:rPr>
              <a:t>Universidad Anáhuac</a:t>
            </a:r>
            <a:r>
              <a:rPr lang="es-ES" sz="3200" dirty="0"/>
              <a:t>, pionera en el estudio de la Bioética, ya que después que Roma se fundó </a:t>
            </a:r>
            <a:endParaRPr lang="es-ES" sz="3200" dirty="0" smtClean="0"/>
          </a:p>
          <a:p>
            <a:pPr algn="just"/>
            <a:r>
              <a:rPr lang="es-ES" sz="3200" dirty="0" smtClean="0"/>
              <a:t>la </a:t>
            </a:r>
            <a:r>
              <a:rPr lang="es-ES" sz="3200" dirty="0"/>
              <a:t>segundad facultad de Bioética en el mundo</a:t>
            </a:r>
            <a:endParaRPr lang="en-US" sz="3200" dirty="0"/>
          </a:p>
        </p:txBody>
      </p:sp>
    </p:spTree>
    <p:extLst>
      <p:ext uri="{BB962C8B-B14F-4D97-AF65-F5344CB8AC3E}">
        <p14:creationId xmlns:p14="http://schemas.microsoft.com/office/powerpoint/2010/main" val="26875978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351" y="5004486"/>
            <a:ext cx="2862649" cy="1853514"/>
          </a:xfrm>
          <a:prstGeom prst="rect">
            <a:avLst/>
          </a:prstGeom>
        </p:spPr>
      </p:pic>
      <p:sp>
        <p:nvSpPr>
          <p:cNvPr id="2" name="Rectángulo 1"/>
          <p:cNvSpPr/>
          <p:nvPr/>
        </p:nvSpPr>
        <p:spPr>
          <a:xfrm>
            <a:off x="2273643" y="85444"/>
            <a:ext cx="8612660" cy="3046988"/>
          </a:xfrm>
          <a:prstGeom prst="rect">
            <a:avLst/>
          </a:prstGeom>
        </p:spPr>
        <p:txBody>
          <a:bodyPr wrap="square">
            <a:spAutoFit/>
          </a:bodyPr>
          <a:lstStyle/>
          <a:p>
            <a:pPr algn="just"/>
            <a:r>
              <a:rPr lang="es-ES" sz="3200" dirty="0"/>
              <a:t>6.- </a:t>
            </a:r>
            <a:r>
              <a:rPr lang="es-ES" sz="3200" b="1" u="sng" dirty="0">
                <a:solidFill>
                  <a:srgbClr val="7030A0"/>
                </a:solidFill>
              </a:rPr>
              <a:t>Comisión Intersecretarial de Bioseguridad de los organismos Genéticamente Modificados </a:t>
            </a:r>
            <a:r>
              <a:rPr lang="es-ES" sz="3200" b="1" dirty="0">
                <a:solidFill>
                  <a:srgbClr val="00B050"/>
                </a:solidFill>
              </a:rPr>
              <a:t>(CIBIOGEM), </a:t>
            </a:r>
            <a:r>
              <a:rPr lang="es-ES" sz="3200" dirty="0"/>
              <a:t>que es un grupo especializado sobre </a:t>
            </a:r>
            <a:r>
              <a:rPr lang="es-ES" sz="3200" dirty="0" err="1"/>
              <a:t>bio</a:t>
            </a:r>
            <a:r>
              <a:rPr lang="es-ES" sz="3200" dirty="0"/>
              <a:t>-seguridad y </a:t>
            </a:r>
            <a:r>
              <a:rPr lang="es-ES" sz="3200" dirty="0" err="1"/>
              <a:t>bio</a:t>
            </a:r>
            <a:r>
              <a:rPr lang="es-ES" sz="3200" dirty="0"/>
              <a:t>-tecnología donde hay representantes de empresarios, sociedad civil y cámaras de comercio.</a:t>
            </a:r>
            <a:endParaRPr lang="en-US" sz="3200" dirty="0"/>
          </a:p>
        </p:txBody>
      </p:sp>
      <p:sp>
        <p:nvSpPr>
          <p:cNvPr id="3" name="Rectángulo 2"/>
          <p:cNvSpPr/>
          <p:nvPr/>
        </p:nvSpPr>
        <p:spPr>
          <a:xfrm>
            <a:off x="2273642" y="2996670"/>
            <a:ext cx="8612661" cy="4031873"/>
          </a:xfrm>
          <a:prstGeom prst="rect">
            <a:avLst/>
          </a:prstGeom>
        </p:spPr>
        <p:txBody>
          <a:bodyPr wrap="square">
            <a:spAutoFit/>
          </a:bodyPr>
          <a:lstStyle/>
          <a:p>
            <a:pPr algn="just"/>
            <a:r>
              <a:rPr lang="es-ES" sz="3200" dirty="0"/>
              <a:t>7.- </a:t>
            </a:r>
            <a:r>
              <a:rPr lang="es-ES" sz="3200" b="1" u="sng" dirty="0">
                <a:solidFill>
                  <a:srgbClr val="7030A0"/>
                </a:solidFill>
              </a:rPr>
              <a:t>Instituto Nacional de Medicina Genómica </a:t>
            </a:r>
            <a:r>
              <a:rPr lang="es-ES" sz="3200" b="1" dirty="0">
                <a:solidFill>
                  <a:srgbClr val="00B050"/>
                </a:solidFill>
              </a:rPr>
              <a:t>(INMEGEN), </a:t>
            </a:r>
            <a:r>
              <a:rPr lang="es-ES" sz="3200" dirty="0"/>
              <a:t>que cuenta con un centro de estudios éticos, legales y sociales de Medicina Genómica, estudia las predisposiciones genéticas a las enfermedades, y tratamiento de enfermedades hereditarias con la finalidad de </a:t>
            </a:r>
            <a:r>
              <a:rPr lang="es-ES" sz="3200" dirty="0" smtClean="0"/>
              <a:t>recomendar</a:t>
            </a:r>
          </a:p>
          <a:p>
            <a:pPr algn="just"/>
            <a:r>
              <a:rPr lang="es-ES" sz="3200" dirty="0" smtClean="0"/>
              <a:t>estilos </a:t>
            </a:r>
            <a:r>
              <a:rPr lang="es-ES" sz="3200" dirty="0"/>
              <a:t>de vida que eviten o retrasen </a:t>
            </a:r>
            <a:endParaRPr lang="es-ES" sz="3200" dirty="0" smtClean="0"/>
          </a:p>
          <a:p>
            <a:pPr algn="just"/>
            <a:r>
              <a:rPr lang="es-ES" sz="3200" dirty="0" smtClean="0"/>
              <a:t>los </a:t>
            </a:r>
            <a:r>
              <a:rPr lang="es-ES" sz="3200" dirty="0"/>
              <a:t>padecimientos.</a:t>
            </a:r>
            <a:endParaRPr lang="en-US" sz="3200" dirty="0"/>
          </a:p>
        </p:txBody>
      </p:sp>
    </p:spTree>
    <p:extLst>
      <p:ext uri="{BB962C8B-B14F-4D97-AF65-F5344CB8AC3E}">
        <p14:creationId xmlns:p14="http://schemas.microsoft.com/office/powerpoint/2010/main" val="3683553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351" y="5004486"/>
            <a:ext cx="2862649" cy="1853514"/>
          </a:xfrm>
          <a:prstGeom prst="rect">
            <a:avLst/>
          </a:prstGeom>
        </p:spPr>
      </p:pic>
      <p:sp>
        <p:nvSpPr>
          <p:cNvPr id="2" name="Rectángulo 1"/>
          <p:cNvSpPr/>
          <p:nvPr/>
        </p:nvSpPr>
        <p:spPr>
          <a:xfrm>
            <a:off x="1861751" y="-143992"/>
            <a:ext cx="6096000" cy="861774"/>
          </a:xfrm>
          <a:prstGeom prst="rect">
            <a:avLst/>
          </a:prstGeom>
        </p:spPr>
        <p:txBody>
          <a:bodyPr>
            <a:spAutoFit/>
          </a:bodyPr>
          <a:lstStyle/>
          <a:p>
            <a:endParaRPr lang="en-US" dirty="0"/>
          </a:p>
          <a:p>
            <a:r>
              <a:rPr lang="en-US" sz="3200" b="1" u="sng" dirty="0" err="1">
                <a:solidFill>
                  <a:srgbClr val="00B0F0"/>
                </a:solidFill>
              </a:rPr>
              <a:t>Principios</a:t>
            </a:r>
            <a:r>
              <a:rPr lang="en-US" sz="3200" b="1" u="sng" dirty="0">
                <a:solidFill>
                  <a:srgbClr val="00B0F0"/>
                </a:solidFill>
              </a:rPr>
              <a:t> de la </a:t>
            </a:r>
            <a:r>
              <a:rPr lang="en-US" sz="3200" b="1" u="sng" dirty="0" err="1">
                <a:solidFill>
                  <a:srgbClr val="00B0F0"/>
                </a:solidFill>
              </a:rPr>
              <a:t>Bioética</a:t>
            </a:r>
            <a:r>
              <a:rPr lang="en-US" sz="3200" b="1" u="sng" dirty="0">
                <a:solidFill>
                  <a:srgbClr val="00B0F0"/>
                </a:solidFill>
              </a:rPr>
              <a:t>.</a:t>
            </a:r>
          </a:p>
        </p:txBody>
      </p:sp>
      <p:sp>
        <p:nvSpPr>
          <p:cNvPr id="3" name="Rectángulo 2"/>
          <p:cNvSpPr/>
          <p:nvPr/>
        </p:nvSpPr>
        <p:spPr>
          <a:xfrm>
            <a:off x="2343664" y="1121271"/>
            <a:ext cx="8505567" cy="4801314"/>
          </a:xfrm>
          <a:prstGeom prst="rect">
            <a:avLst/>
          </a:prstGeom>
        </p:spPr>
        <p:txBody>
          <a:bodyPr wrap="square">
            <a:spAutoFit/>
          </a:bodyPr>
          <a:lstStyle/>
          <a:p>
            <a:pPr algn="just"/>
            <a:r>
              <a:rPr lang="es-ES" sz="3400" dirty="0"/>
              <a:t>1.- </a:t>
            </a:r>
            <a:r>
              <a:rPr lang="es-ES" sz="3400" b="1" u="sng" dirty="0">
                <a:solidFill>
                  <a:srgbClr val="7030A0"/>
                </a:solidFill>
              </a:rPr>
              <a:t>Principio de Autonomía. </a:t>
            </a:r>
            <a:r>
              <a:rPr lang="es-ES" sz="3400" dirty="0"/>
              <a:t>-Se refiere al respeto por la dignidad de las personas, así como por su capacidad para decidir en plena libertad lo que se ha de hacer con su salud y su vida. Señala la obligación de los servidores de la salud de asegurar las condiciones para que el enfermo pueda actuar de manera autónoma al tomar decisiones sobre cómo enfrentar su padecimiento.</a:t>
            </a:r>
            <a:endParaRPr lang="en-US" sz="3400" dirty="0"/>
          </a:p>
        </p:txBody>
      </p:sp>
    </p:spTree>
    <p:extLst>
      <p:ext uri="{BB962C8B-B14F-4D97-AF65-F5344CB8AC3E}">
        <p14:creationId xmlns:p14="http://schemas.microsoft.com/office/powerpoint/2010/main" val="2381341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9351" y="5004486"/>
            <a:ext cx="2862649" cy="1853514"/>
          </a:xfrm>
          <a:prstGeom prst="rect">
            <a:avLst/>
          </a:prstGeom>
        </p:spPr>
      </p:pic>
      <p:sp>
        <p:nvSpPr>
          <p:cNvPr id="2" name="Rectángulo 1"/>
          <p:cNvSpPr/>
          <p:nvPr/>
        </p:nvSpPr>
        <p:spPr>
          <a:xfrm>
            <a:off x="2257167" y="567037"/>
            <a:ext cx="8727990" cy="5847755"/>
          </a:xfrm>
          <a:prstGeom prst="rect">
            <a:avLst/>
          </a:prstGeom>
        </p:spPr>
        <p:txBody>
          <a:bodyPr wrap="square">
            <a:spAutoFit/>
          </a:bodyPr>
          <a:lstStyle/>
          <a:p>
            <a:pPr algn="just"/>
            <a:r>
              <a:rPr lang="es-ES" sz="3400" dirty="0"/>
              <a:t>2.- </a:t>
            </a:r>
            <a:r>
              <a:rPr lang="es-ES" sz="3400" b="1" u="sng" dirty="0">
                <a:solidFill>
                  <a:srgbClr val="7030A0"/>
                </a:solidFill>
              </a:rPr>
              <a:t>Principio de No maleficencia. </a:t>
            </a:r>
            <a:r>
              <a:rPr lang="es-ES" sz="3400" dirty="0"/>
              <a:t>- Abstenerse intencionadamente de realizar acciones que puedan causar daño o perjudicar a otros. Este principio implica que el personal médico deberá mantenerse actualizado, investigar acerca de los mejores tratamientos, procedimientos o terapias nuevas con la intención de mejorar los que ya existen. La finalidad es que sean menos dolorosos y maltraten lo menos posible a los pacientes, así como no crear </a:t>
            </a:r>
            <a:r>
              <a:rPr lang="es-ES" sz="3400" dirty="0" smtClean="0"/>
              <a:t>procedimientos</a:t>
            </a:r>
          </a:p>
          <a:p>
            <a:pPr algn="just"/>
            <a:r>
              <a:rPr lang="es-ES" sz="3400" dirty="0" smtClean="0"/>
              <a:t>o </a:t>
            </a:r>
            <a:r>
              <a:rPr lang="es-ES" sz="3400" dirty="0"/>
              <a:t>tratamientos innecesarios.</a:t>
            </a:r>
            <a:endParaRPr lang="en-US" sz="3400" dirty="0"/>
          </a:p>
        </p:txBody>
      </p:sp>
    </p:spTree>
    <p:extLst>
      <p:ext uri="{BB962C8B-B14F-4D97-AF65-F5344CB8AC3E}">
        <p14:creationId xmlns:p14="http://schemas.microsoft.com/office/powerpoint/2010/main" val="24472771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449</TotalTime>
  <Words>2476</Words>
  <Application>Microsoft Office PowerPoint</Application>
  <PresentationFormat>Panorámica</PresentationFormat>
  <Paragraphs>146</Paragraphs>
  <Slides>35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35</vt:i4>
      </vt:variant>
    </vt:vector>
  </HeadingPairs>
  <TitlesOfParts>
    <vt:vector size="39"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ACER</dc:creator>
  <cp:lastModifiedBy>HP</cp:lastModifiedBy>
  <cp:revision>28</cp:revision>
  <dcterms:created xsi:type="dcterms:W3CDTF">2021-01-23T18:19:10Z</dcterms:created>
  <dcterms:modified xsi:type="dcterms:W3CDTF">2021-04-18T01:56:58Z</dcterms:modified>
</cp:coreProperties>
</file>