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-7" y="-64701"/>
            <a:ext cx="1004380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solidFill>
                  <a:srgbClr val="7030A0"/>
                </a:solidFill>
              </a:rPr>
              <a:t>¿</a:t>
            </a:r>
            <a:r>
              <a:rPr lang="es-ES" sz="3200" dirty="0">
                <a:solidFill>
                  <a:srgbClr val="7030A0"/>
                </a:solidFill>
              </a:rPr>
              <a:t>Qué es una emoción?</a:t>
            </a:r>
            <a:endParaRPr lang="es-MX" sz="3200" dirty="0">
              <a:solidFill>
                <a:srgbClr val="7030A0"/>
              </a:solidFill>
            </a:endParaRPr>
          </a:p>
          <a:p>
            <a:r>
              <a:rPr lang="es-ES" dirty="0"/>
              <a:t> </a:t>
            </a:r>
            <a:endParaRPr lang="es-MX" dirty="0"/>
          </a:p>
          <a:p>
            <a:pPr algn="just"/>
            <a:endParaRPr lang="es-ES" sz="3200" dirty="0" smtClean="0">
              <a:solidFill>
                <a:srgbClr val="7030A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0" y="404675"/>
            <a:ext cx="1209740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U</a:t>
            </a:r>
            <a:r>
              <a:rPr lang="es-ES" sz="3200" dirty="0" smtClean="0"/>
              <a:t>na </a:t>
            </a:r>
            <a:r>
              <a:rPr lang="es-ES" sz="3200" dirty="0"/>
              <a:t>reacción subjetiva al ambiente que viene acompañada de cambios orgánicos (fisiológicos y endocrinos) de origen innato, </a:t>
            </a:r>
            <a:r>
              <a:rPr lang="es-ES" sz="3200" dirty="0" smtClean="0"/>
              <a:t>Las </a:t>
            </a:r>
            <a:r>
              <a:rPr lang="es-ES" sz="3200" dirty="0"/>
              <a:t>emociones tienen una función adaptativa de nuestro organismo a lo que nos rodea.</a:t>
            </a:r>
            <a:endParaRPr lang="es-MX" sz="3200" dirty="0"/>
          </a:p>
        </p:txBody>
      </p:sp>
      <p:sp>
        <p:nvSpPr>
          <p:cNvPr id="8" name="CuadroTexto 7"/>
          <p:cNvSpPr txBox="1"/>
          <p:nvPr/>
        </p:nvSpPr>
        <p:spPr>
          <a:xfrm>
            <a:off x="73572" y="5610243"/>
            <a:ext cx="8681545" cy="391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12" name="CuadroTexto 11"/>
          <p:cNvSpPr txBox="1"/>
          <p:nvPr/>
        </p:nvSpPr>
        <p:spPr>
          <a:xfrm>
            <a:off x="73572" y="6595127"/>
            <a:ext cx="4803228" cy="38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2" name="CuadroTexto 1"/>
          <p:cNvSpPr txBox="1"/>
          <p:nvPr/>
        </p:nvSpPr>
        <p:spPr>
          <a:xfrm>
            <a:off x="-21021" y="2454554"/>
            <a:ext cx="1221302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solidFill>
                  <a:srgbClr val="7030A0"/>
                </a:solidFill>
              </a:rPr>
              <a:t>Funciones de las Emociones.</a:t>
            </a:r>
            <a:endParaRPr lang="es-MX" sz="3200" dirty="0">
              <a:solidFill>
                <a:srgbClr val="7030A0"/>
              </a:solidFill>
            </a:endParaRPr>
          </a:p>
          <a:p>
            <a:pPr algn="just"/>
            <a:r>
              <a:rPr lang="es-ES" sz="3200" i="1" dirty="0" smtClean="0">
                <a:solidFill>
                  <a:srgbClr val="00B050"/>
                </a:solidFill>
              </a:rPr>
              <a:t>Miedo</a:t>
            </a:r>
            <a:r>
              <a:rPr lang="es-ES" sz="3200" dirty="0">
                <a:solidFill>
                  <a:srgbClr val="00B050"/>
                </a:solidFill>
              </a:rPr>
              <a:t>.- </a:t>
            </a:r>
            <a:r>
              <a:rPr lang="es-ES" sz="3200" dirty="0"/>
              <a:t>Tendencia hacia la protección.</a:t>
            </a:r>
            <a:endParaRPr lang="es-MX" sz="3200" dirty="0"/>
          </a:p>
          <a:p>
            <a:pPr algn="just"/>
            <a:r>
              <a:rPr lang="es-ES" sz="3200" i="1" dirty="0" smtClean="0">
                <a:solidFill>
                  <a:srgbClr val="00B050"/>
                </a:solidFill>
              </a:rPr>
              <a:t>Sorpresa</a:t>
            </a:r>
            <a:r>
              <a:rPr lang="es-ES" sz="3200" dirty="0">
                <a:solidFill>
                  <a:srgbClr val="00B050"/>
                </a:solidFill>
              </a:rPr>
              <a:t>.- </a:t>
            </a:r>
            <a:r>
              <a:rPr lang="es-ES" sz="3200" dirty="0"/>
              <a:t>Ayuda a orientarnos frente a la nueva situación.</a:t>
            </a:r>
            <a:endParaRPr lang="es-MX" sz="3200" dirty="0"/>
          </a:p>
          <a:p>
            <a:pPr algn="just"/>
            <a:r>
              <a:rPr lang="es-ES" sz="3200" i="1" dirty="0" smtClean="0">
                <a:solidFill>
                  <a:srgbClr val="00B050"/>
                </a:solidFill>
              </a:rPr>
              <a:t>Aversión</a:t>
            </a:r>
            <a:r>
              <a:rPr lang="es-ES" sz="3200" dirty="0">
                <a:solidFill>
                  <a:srgbClr val="00B050"/>
                </a:solidFill>
              </a:rPr>
              <a:t>.- </a:t>
            </a:r>
            <a:r>
              <a:rPr lang="es-ES" sz="3200" dirty="0"/>
              <a:t>Nos produce rechazo hacia aquello que tenemos delante.</a:t>
            </a:r>
            <a:endParaRPr lang="es-MX" sz="3200" dirty="0"/>
          </a:p>
          <a:p>
            <a:pPr algn="just"/>
            <a:r>
              <a:rPr lang="es-ES" sz="3200" i="1" dirty="0" smtClean="0">
                <a:solidFill>
                  <a:srgbClr val="00B050"/>
                </a:solidFill>
              </a:rPr>
              <a:t>Alegría</a:t>
            </a:r>
            <a:r>
              <a:rPr lang="es-ES" sz="3200" dirty="0">
                <a:solidFill>
                  <a:srgbClr val="00B050"/>
                </a:solidFill>
              </a:rPr>
              <a:t>.- </a:t>
            </a:r>
            <a:r>
              <a:rPr lang="es-ES" sz="3200" dirty="0" smtClean="0"/>
              <a:t>Nos ayuda a desear </a:t>
            </a:r>
            <a:r>
              <a:rPr lang="es-ES" sz="3200" dirty="0"/>
              <a:t>reproducir aquel suceso que nos hace sentir bien.</a:t>
            </a:r>
            <a:endParaRPr lang="es-MX" sz="3200" dirty="0"/>
          </a:p>
          <a:p>
            <a:pPr algn="just"/>
            <a:r>
              <a:rPr lang="es-ES" sz="3200" i="1" dirty="0" smtClean="0">
                <a:solidFill>
                  <a:srgbClr val="00B050"/>
                </a:solidFill>
              </a:rPr>
              <a:t>Ira</a:t>
            </a:r>
            <a:r>
              <a:rPr lang="es-ES" sz="3200" dirty="0">
                <a:solidFill>
                  <a:srgbClr val="00B050"/>
                </a:solidFill>
              </a:rPr>
              <a:t>.- </a:t>
            </a:r>
            <a:r>
              <a:rPr lang="es-ES" sz="3200" dirty="0"/>
              <a:t>Nos induce hacia la destrucción.</a:t>
            </a:r>
            <a:endParaRPr lang="es-MX" sz="3200" dirty="0"/>
          </a:p>
          <a:p>
            <a:pPr algn="just"/>
            <a:r>
              <a:rPr lang="es-ES" sz="3200" i="1" dirty="0" smtClean="0">
                <a:solidFill>
                  <a:srgbClr val="00B050"/>
                </a:solidFill>
              </a:rPr>
              <a:t>Tristeza</a:t>
            </a:r>
            <a:r>
              <a:rPr lang="es-ES" sz="3200" dirty="0">
                <a:solidFill>
                  <a:srgbClr val="00B050"/>
                </a:solidFill>
              </a:rPr>
              <a:t>.- </a:t>
            </a:r>
            <a:r>
              <a:rPr lang="es-ES" sz="3200" dirty="0"/>
              <a:t>Nos motiva hacia una nueva reintegración personal.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62544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504496" y="-63723"/>
            <a:ext cx="10300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 smtClean="0">
                <a:solidFill>
                  <a:srgbClr val="7030A0"/>
                </a:solidFill>
              </a:rPr>
              <a:t>Percepción emocional</a:t>
            </a:r>
            <a:endParaRPr lang="es-MX" sz="3600" dirty="0">
              <a:solidFill>
                <a:srgbClr val="7030A0"/>
              </a:solidFill>
            </a:endParaRP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181529"/>
              </p:ext>
            </p:extLst>
          </p:nvPr>
        </p:nvGraphicFramePr>
        <p:xfrm>
          <a:off x="0" y="1484674"/>
          <a:ext cx="121920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26305999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16152559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3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Región Derecha</a:t>
                      </a:r>
                      <a:endParaRPr lang="es-MX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3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Especializada para retirarse o escapar a causa del malestar o el miedo.</a:t>
                      </a:r>
                      <a:endParaRPr lang="es-MX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308249"/>
                  </a:ext>
                </a:extLst>
              </a:tr>
            </a:tbl>
          </a:graphicData>
        </a:graphic>
      </p:graphicFrame>
      <p:sp>
        <p:nvSpPr>
          <p:cNvPr id="9" name="CuadroTexto 8"/>
          <p:cNvSpPr txBox="1"/>
          <p:nvPr/>
        </p:nvSpPr>
        <p:spPr>
          <a:xfrm>
            <a:off x="1460938" y="458650"/>
            <a:ext cx="8944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>
                <a:solidFill>
                  <a:srgbClr val="00B0F0"/>
                </a:solidFill>
              </a:rPr>
              <a:t>Especializaciones de la corteza </a:t>
            </a:r>
            <a:r>
              <a:rPr lang="es-ES" sz="3200" dirty="0" smtClean="0">
                <a:solidFill>
                  <a:srgbClr val="00B0F0"/>
                </a:solidFill>
              </a:rPr>
              <a:t>prefrontal </a:t>
            </a:r>
          </a:p>
          <a:p>
            <a:pPr algn="ctr"/>
            <a:r>
              <a:rPr lang="es-ES" sz="3200" dirty="0" smtClean="0">
                <a:solidFill>
                  <a:srgbClr val="00B0F0"/>
                </a:solidFill>
              </a:rPr>
              <a:t>(zona más cercana al rostro)</a:t>
            </a:r>
            <a:endParaRPr lang="es-MX" sz="3200" dirty="0">
              <a:solidFill>
                <a:srgbClr val="00B0F0"/>
              </a:solidFill>
            </a:endParaRPr>
          </a:p>
        </p:txBody>
      </p:sp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383697"/>
              </p:ext>
            </p:extLst>
          </p:nvPr>
        </p:nvGraphicFramePr>
        <p:xfrm>
          <a:off x="0" y="3039154"/>
          <a:ext cx="121920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455715724"/>
                    </a:ext>
                  </a:extLst>
                </a:gridCol>
                <a:gridCol w="6096000">
                  <a:extLst>
                    <a:ext uri="{9D8B030D-6E8A-4147-A177-3AD203B41FA5}">
                      <a16:colId xmlns:a16="http://schemas.microsoft.com/office/drawing/2014/main" val="1060063804"/>
                    </a:ext>
                  </a:extLst>
                </a:gridCol>
              </a:tblGrid>
              <a:tr h="1720143">
                <a:tc>
                  <a:txBody>
                    <a:bodyPr/>
                    <a:lstStyle/>
                    <a:p>
                      <a:pPr algn="just"/>
                      <a:r>
                        <a:rPr lang="es-ES" sz="3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Región Izquierda</a:t>
                      </a:r>
                      <a:endParaRPr lang="es-MX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" sz="2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Especializada para acercarte a los demás, con enojo o con alegría. Si está más activada que la derecha, las personas serán más positivas y mostrarán mayor capacidad para recuperarse de los sentimientos negativos. Si presenta daño, las personas tendrán incapacidad para sentir alegría</a:t>
                      </a:r>
                      <a:r>
                        <a:rPr lang="es-E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s-MX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403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26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327" y="94593"/>
            <a:ext cx="8596668" cy="683172"/>
          </a:xfrm>
        </p:spPr>
        <p:txBody>
          <a:bodyPr>
            <a:normAutofit fontScale="90000"/>
          </a:bodyPr>
          <a:lstStyle/>
          <a:p>
            <a:r>
              <a:rPr lang="es-ES" dirty="0"/>
              <a:t> 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5" name="CuadroTexto 4"/>
          <p:cNvSpPr txBox="1"/>
          <p:nvPr/>
        </p:nvSpPr>
        <p:spPr>
          <a:xfrm>
            <a:off x="0" y="2717622"/>
            <a:ext cx="12192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400" dirty="0" smtClean="0">
                <a:solidFill>
                  <a:srgbClr val="7030A0"/>
                </a:solidFill>
              </a:rPr>
              <a:t>Sistema endocrino</a:t>
            </a:r>
            <a:endParaRPr lang="es-MX" sz="3400" dirty="0">
              <a:solidFill>
                <a:srgbClr val="7030A0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-15184" y="3333175"/>
            <a:ext cx="1219959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Cuando la amígdala y la corteza prefrontal dan una señal de alarma se </a:t>
            </a:r>
            <a:r>
              <a:rPr lang="es-ES" sz="3200" i="1" dirty="0">
                <a:solidFill>
                  <a:srgbClr val="00B0F0"/>
                </a:solidFill>
              </a:rPr>
              <a:t>liberan hormonas</a:t>
            </a:r>
            <a:r>
              <a:rPr lang="es-ES" sz="3200" dirty="0"/>
              <a:t>. Cuando te sientes estresado o muy emocionado el parasimpático del SNA alienta a las glándulas adrenales a liberar epinefrina y norepinefrina. Ambas hormonas producen un estado de alerta: las pupilas se dilatan, el corazón late más rápido, la respiración se acelera, el azúcar en la sangre se eleva y estamos listos para actuar.</a:t>
            </a:r>
            <a:endParaRPr lang="es-MX" sz="3200" dirty="0"/>
          </a:p>
          <a:p>
            <a:pPr algn="just"/>
            <a:r>
              <a:rPr lang="es-ES" sz="3200" dirty="0"/>
              <a:t> </a:t>
            </a:r>
            <a:endParaRPr lang="es-MX" sz="3200" dirty="0"/>
          </a:p>
          <a:p>
            <a:r>
              <a:rPr lang="es-ES" dirty="0"/>
              <a:t> </a:t>
            </a:r>
            <a:endParaRPr lang="es-MX" dirty="0"/>
          </a:p>
        </p:txBody>
      </p:sp>
      <p:sp>
        <p:nvSpPr>
          <p:cNvPr id="8" name="CuadroTexto 7"/>
          <p:cNvSpPr txBox="1"/>
          <p:nvPr/>
        </p:nvSpPr>
        <p:spPr>
          <a:xfrm>
            <a:off x="7592" y="82853"/>
            <a:ext cx="121844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Los estudios de </a:t>
            </a:r>
            <a:r>
              <a:rPr lang="es-ES" sz="3200" dirty="0" err="1"/>
              <a:t>imagenología</a:t>
            </a:r>
            <a:r>
              <a:rPr lang="es-ES" sz="3200" dirty="0"/>
              <a:t> en cerebros humanos indican que la </a:t>
            </a:r>
            <a:r>
              <a:rPr lang="es-ES" sz="3200" i="1" dirty="0">
                <a:solidFill>
                  <a:srgbClr val="00B050"/>
                </a:solidFill>
              </a:rPr>
              <a:t>amígdala</a:t>
            </a:r>
            <a:r>
              <a:rPr lang="es-ES" sz="3200" dirty="0"/>
              <a:t> se activa cuando la persona recibe estímulos </a:t>
            </a:r>
            <a:r>
              <a:rPr lang="es-ES" sz="3200" dirty="0" smtClean="0"/>
              <a:t>emocionales. Estudios han </a:t>
            </a:r>
            <a:r>
              <a:rPr lang="es-ES" sz="3200" dirty="0"/>
              <a:t>demostrado que, si la amígdala de un animal es destruida, el animal es incapaz de aprender la respuesta condicionada del miedo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383065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20110" y="-111534"/>
            <a:ext cx="10583918" cy="592933"/>
          </a:xfrm>
        </p:spPr>
        <p:txBody>
          <a:bodyPr/>
          <a:lstStyle/>
          <a:p>
            <a:pPr algn="ctr"/>
            <a:r>
              <a:rPr lang="es-MX" dirty="0"/>
              <a:t/>
            </a:r>
            <a:br>
              <a:rPr lang="es-MX" dirty="0"/>
            </a:br>
            <a:r>
              <a:rPr lang="es-MX" sz="3200" dirty="0" smtClean="0"/>
              <a:t>Principales problemas emocionales en la actualidad</a:t>
            </a:r>
            <a:endParaRPr lang="es-MX" sz="3200" dirty="0">
              <a:solidFill>
                <a:schemeClr val="tx1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0" y="361706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3200" dirty="0" smtClean="0">
                <a:solidFill>
                  <a:srgbClr val="7030A0"/>
                </a:solidFill>
              </a:rPr>
              <a:t>1. ¿Qué es el Estrés?</a:t>
            </a:r>
            <a:endParaRPr lang="es-MX" sz="3200" dirty="0">
              <a:solidFill>
                <a:srgbClr val="7030A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0" y="809846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 smtClean="0"/>
              <a:t>Es un </a:t>
            </a:r>
            <a:r>
              <a:rPr lang="es-ES" sz="3200" dirty="0"/>
              <a:t>estímulo o acontecimiento vital que exige al individuo cambiar su modo de vida y realizar conductas de ajuste para afrontar la situación.</a:t>
            </a:r>
            <a:endParaRPr lang="es-MX" sz="3200" dirty="0"/>
          </a:p>
        </p:txBody>
      </p:sp>
      <p:sp>
        <p:nvSpPr>
          <p:cNvPr id="9" name="CuadroTexto 8"/>
          <p:cNvSpPr txBox="1"/>
          <p:nvPr/>
        </p:nvSpPr>
        <p:spPr>
          <a:xfrm>
            <a:off x="-31532" y="2379506"/>
            <a:ext cx="1222353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solidFill>
                  <a:srgbClr val="7030A0"/>
                </a:solidFill>
              </a:rPr>
              <a:t>Los acontecimientos estresantes pasan por tres fases</a:t>
            </a:r>
            <a:r>
              <a:rPr lang="es-ES" sz="3200" dirty="0" smtClean="0">
                <a:solidFill>
                  <a:srgbClr val="7030A0"/>
                </a:solidFill>
              </a:rPr>
              <a:t>:</a:t>
            </a:r>
          </a:p>
          <a:p>
            <a:pPr algn="just"/>
            <a:r>
              <a:rPr lang="es-ES" sz="3200" i="1" dirty="0">
                <a:solidFill>
                  <a:srgbClr val="00B0F0"/>
                </a:solidFill>
              </a:rPr>
              <a:t>1.-Fase de anticipación</a:t>
            </a:r>
            <a:r>
              <a:rPr lang="es-ES" sz="3200" dirty="0">
                <a:solidFill>
                  <a:srgbClr val="00B0F0"/>
                </a:solidFill>
              </a:rPr>
              <a:t>. - </a:t>
            </a:r>
            <a:r>
              <a:rPr lang="es-ES" sz="3200" dirty="0"/>
              <a:t>El sujeto se prepara para el suceso, piensa en cómo será y en las consecuencias.</a:t>
            </a:r>
            <a:endParaRPr lang="es-MX" sz="3200" dirty="0"/>
          </a:p>
          <a:p>
            <a:pPr algn="just"/>
            <a:r>
              <a:rPr lang="es-ES" sz="3200" i="1" dirty="0">
                <a:solidFill>
                  <a:srgbClr val="00B0F0"/>
                </a:solidFill>
              </a:rPr>
              <a:t>2.- Fase de espera. -</a:t>
            </a:r>
            <a:r>
              <a:rPr lang="es-ES" sz="3200" dirty="0">
                <a:solidFill>
                  <a:srgbClr val="00B0F0"/>
                </a:solidFill>
              </a:rPr>
              <a:t> </a:t>
            </a:r>
            <a:r>
              <a:rPr lang="es-ES" sz="3200" dirty="0"/>
              <a:t>Cuando el estresor llega, la persona hace esfuerzos por afrontarlo.</a:t>
            </a:r>
            <a:endParaRPr lang="es-MX" sz="3200" dirty="0"/>
          </a:p>
          <a:p>
            <a:pPr algn="just"/>
            <a:r>
              <a:rPr lang="es-ES" sz="3200" i="1" dirty="0">
                <a:solidFill>
                  <a:srgbClr val="00B0F0"/>
                </a:solidFill>
              </a:rPr>
              <a:t>3.-Fase de resultado</a:t>
            </a:r>
            <a:r>
              <a:rPr lang="es-ES" sz="3200" dirty="0">
                <a:solidFill>
                  <a:srgbClr val="00B0F0"/>
                </a:solidFill>
              </a:rPr>
              <a:t>. - </a:t>
            </a:r>
            <a:r>
              <a:rPr lang="es-ES" sz="3200" dirty="0"/>
              <a:t>La persona evalúa si ha sido un éxito o fracaso y tienen los sentimientos de tristeza o </a:t>
            </a:r>
            <a:r>
              <a:rPr lang="es-ES" sz="3200" dirty="0" smtClean="0"/>
              <a:t>alegría:</a:t>
            </a:r>
          </a:p>
          <a:p>
            <a:pPr algn="just"/>
            <a:r>
              <a:rPr lang="es-ES" sz="3200" dirty="0" smtClean="0"/>
              <a:t>-Evaluación cognitiva ¿El estresor es relevante?</a:t>
            </a:r>
          </a:p>
          <a:p>
            <a:pPr algn="just"/>
            <a:r>
              <a:rPr lang="es-ES" sz="3200" dirty="0" smtClean="0"/>
              <a:t>-</a:t>
            </a:r>
            <a:r>
              <a:rPr lang="es-ES" sz="3200" dirty="0"/>
              <a:t>Respuesta de </a:t>
            </a:r>
            <a:r>
              <a:rPr lang="es-ES" sz="3200" dirty="0" smtClean="0"/>
              <a:t>afrontamiento ¿Cómo manejo el estresor?</a:t>
            </a:r>
          </a:p>
          <a:p>
            <a:pPr algn="just"/>
            <a:endParaRPr lang="es-ES" sz="3200" dirty="0" smtClean="0"/>
          </a:p>
          <a:p>
            <a:pPr algn="just"/>
            <a:endParaRPr lang="es-MX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16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41131"/>
          </a:xfrm>
        </p:spPr>
        <p:txBody>
          <a:bodyPr>
            <a:normAutofit fontScale="90000"/>
          </a:bodyPr>
          <a:lstStyle/>
          <a:p>
            <a:pPr algn="ctr"/>
            <a:r>
              <a:rPr lang="es-ES" b="1" dirty="0" smtClean="0">
                <a:solidFill>
                  <a:srgbClr val="7030A0"/>
                </a:solidFill>
              </a:rPr>
              <a:t>Características del estrés </a:t>
            </a:r>
            <a:r>
              <a:rPr lang="es-ES" dirty="0"/>
              <a:t/>
            </a:r>
            <a:br>
              <a:rPr lang="es-ES" dirty="0"/>
            </a:b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2" name="CuadroTexto 1"/>
          <p:cNvSpPr txBox="1"/>
          <p:nvPr/>
        </p:nvSpPr>
        <p:spPr>
          <a:xfrm>
            <a:off x="0" y="641131"/>
            <a:ext cx="12192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" sz="3300" i="1" dirty="0" smtClean="0">
                <a:solidFill>
                  <a:srgbClr val="00B0F0"/>
                </a:solidFill>
              </a:rPr>
              <a:t>1. Agotamiento personal</a:t>
            </a:r>
            <a:r>
              <a:rPr lang="es-ES" sz="3300" dirty="0">
                <a:solidFill>
                  <a:srgbClr val="00B0F0"/>
                </a:solidFill>
              </a:rPr>
              <a:t>:</a:t>
            </a:r>
            <a:r>
              <a:rPr lang="es-ES" sz="3300" dirty="0" smtClean="0">
                <a:solidFill>
                  <a:srgbClr val="00B0F0"/>
                </a:solidFill>
              </a:rPr>
              <a:t> </a:t>
            </a:r>
            <a:r>
              <a:rPr lang="es-ES" sz="3300" dirty="0"/>
              <a:t>S</a:t>
            </a:r>
            <a:r>
              <a:rPr lang="es-ES" sz="3300" dirty="0" smtClean="0"/>
              <a:t>e </a:t>
            </a:r>
            <a:r>
              <a:rPr lang="es-ES" sz="3300" dirty="0"/>
              <a:t>caracteriza por sentimientos de desgaste y agotamiento de los recursos emocionales. Es un sentimiento de que nada se puede ofrecer a los demás. </a:t>
            </a:r>
            <a:endParaRPr lang="es-MX" sz="3300" dirty="0"/>
          </a:p>
          <a:p>
            <a:pPr lvl="0" algn="just"/>
            <a:r>
              <a:rPr lang="es-ES" sz="3300" i="1" dirty="0" smtClean="0">
                <a:solidFill>
                  <a:srgbClr val="00B0F0"/>
                </a:solidFill>
              </a:rPr>
              <a:t>2. Despersonalización</a:t>
            </a:r>
            <a:r>
              <a:rPr lang="es-ES" sz="3300" dirty="0">
                <a:solidFill>
                  <a:srgbClr val="00B0F0"/>
                </a:solidFill>
              </a:rPr>
              <a:t>:</a:t>
            </a:r>
            <a:r>
              <a:rPr lang="es-ES" sz="3300" dirty="0" smtClean="0">
                <a:solidFill>
                  <a:srgbClr val="00B0F0"/>
                </a:solidFill>
              </a:rPr>
              <a:t> </a:t>
            </a:r>
            <a:r>
              <a:rPr lang="es-ES" sz="3300" dirty="0"/>
              <a:t>Se refiere al sentimiento de endurecimiento emocional, desapego, desarraigo, pérdida de la capacidad de contacto y a la adopción de actitudes </a:t>
            </a:r>
            <a:r>
              <a:rPr lang="es-ES" sz="3300" dirty="0" smtClean="0"/>
              <a:t>negativas</a:t>
            </a:r>
            <a:r>
              <a:rPr lang="es-ES" sz="3300" dirty="0"/>
              <a:t>.</a:t>
            </a:r>
            <a:endParaRPr lang="es-MX" sz="3300" dirty="0"/>
          </a:p>
          <a:p>
            <a:pPr lvl="0" algn="just"/>
            <a:r>
              <a:rPr lang="es-ES" sz="3300" i="1" dirty="0" smtClean="0">
                <a:solidFill>
                  <a:srgbClr val="00B0F0"/>
                </a:solidFill>
              </a:rPr>
              <a:t>3. Falta </a:t>
            </a:r>
            <a:r>
              <a:rPr lang="es-ES" sz="3300" i="1" dirty="0">
                <a:solidFill>
                  <a:srgbClr val="00B0F0"/>
                </a:solidFill>
              </a:rPr>
              <a:t>de realización </a:t>
            </a:r>
            <a:r>
              <a:rPr lang="es-ES" sz="3300" i="1" dirty="0" smtClean="0">
                <a:solidFill>
                  <a:srgbClr val="00B0F0"/>
                </a:solidFill>
              </a:rPr>
              <a:t>personal:</a:t>
            </a:r>
            <a:r>
              <a:rPr lang="es-ES" sz="3300" dirty="0" smtClean="0">
                <a:solidFill>
                  <a:srgbClr val="00B0F0"/>
                </a:solidFill>
              </a:rPr>
              <a:t> </a:t>
            </a:r>
            <a:r>
              <a:rPr lang="es-ES" sz="3300" dirty="0" smtClean="0"/>
              <a:t>Disminución </a:t>
            </a:r>
            <a:r>
              <a:rPr lang="es-ES" sz="3300" dirty="0"/>
              <a:t>de las expectativas personales que implica una autoevaluación negativa en donde se puede desarrollar rechazo a sí mismo y hacia los logros personales, así como sentimientos de fracaso y baja autoestima.</a:t>
            </a:r>
            <a:endParaRPr lang="es-MX" sz="3300" dirty="0"/>
          </a:p>
        </p:txBody>
      </p:sp>
    </p:spTree>
    <p:extLst>
      <p:ext uri="{BB962C8B-B14F-4D97-AF65-F5344CB8AC3E}">
        <p14:creationId xmlns:p14="http://schemas.microsoft.com/office/powerpoint/2010/main" val="266383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1681654" y="143341"/>
            <a:ext cx="8418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 smtClean="0">
                <a:solidFill>
                  <a:srgbClr val="7030A0"/>
                </a:solidFill>
              </a:rPr>
              <a:t>Principales consecuencias del estrés</a:t>
            </a:r>
            <a:endParaRPr lang="es-MX" sz="3600" b="1" dirty="0">
              <a:solidFill>
                <a:srgbClr val="7030A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2690648" y="1116998"/>
            <a:ext cx="8229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 fontAlgn="base">
              <a:buFont typeface="Wingdings" panose="05000000000000000000" pitchFamily="2" charset="2"/>
              <a:buChar char="v"/>
            </a:pPr>
            <a:r>
              <a:rPr lang="es-ES" sz="3600" i="1" dirty="0"/>
              <a:t>Obesidad y </a:t>
            </a:r>
            <a:r>
              <a:rPr lang="es-ES" sz="3600" i="1" dirty="0" smtClean="0"/>
              <a:t>sobrepeso</a:t>
            </a:r>
            <a:r>
              <a:rPr lang="es-ES" sz="3600" dirty="0"/>
              <a:t> </a:t>
            </a:r>
            <a:endParaRPr lang="es-MX" sz="3600" dirty="0"/>
          </a:p>
          <a:p>
            <a:pPr marL="571500" lvl="0" indent="-571500" fontAlgn="base">
              <a:buFont typeface="Wingdings" panose="05000000000000000000" pitchFamily="2" charset="2"/>
              <a:buChar char="v"/>
            </a:pPr>
            <a:r>
              <a:rPr lang="es-ES_tradnl" sz="3600" i="1" dirty="0"/>
              <a:t>Pérdida del </a:t>
            </a:r>
            <a:r>
              <a:rPr lang="es-ES_tradnl" sz="3600" i="1" dirty="0" smtClean="0"/>
              <a:t>cabello</a:t>
            </a:r>
            <a:endParaRPr lang="es-ES_tradnl" sz="3600" dirty="0" smtClean="0"/>
          </a:p>
          <a:p>
            <a:pPr marL="571500" lvl="0" indent="-571500" fontAlgn="base">
              <a:buFont typeface="Wingdings" panose="05000000000000000000" pitchFamily="2" charset="2"/>
              <a:buChar char="v"/>
            </a:pPr>
            <a:r>
              <a:rPr lang="es-ES" sz="3600" i="1" dirty="0" smtClean="0"/>
              <a:t>Depresión</a:t>
            </a:r>
            <a:endParaRPr lang="es-MX" sz="3600" dirty="0"/>
          </a:p>
          <a:p>
            <a:pPr marL="571500" lvl="0" indent="-571500" fontAlgn="base">
              <a:buFont typeface="Wingdings" panose="05000000000000000000" pitchFamily="2" charset="2"/>
              <a:buChar char="v"/>
            </a:pPr>
            <a:r>
              <a:rPr lang="es-ES_tradnl" sz="3600" i="1" dirty="0"/>
              <a:t>Reducción del deseo </a:t>
            </a:r>
            <a:r>
              <a:rPr lang="es-ES_tradnl" sz="3600" i="1" dirty="0" smtClean="0"/>
              <a:t>sexual</a:t>
            </a:r>
            <a:r>
              <a:rPr lang="es-ES_tradnl" sz="3600" dirty="0"/>
              <a:t> </a:t>
            </a:r>
            <a:endParaRPr lang="es-MX" sz="3600" dirty="0"/>
          </a:p>
          <a:p>
            <a:pPr marL="571500" lvl="0" indent="-571500" fontAlgn="base">
              <a:buFont typeface="Wingdings" panose="05000000000000000000" pitchFamily="2" charset="2"/>
              <a:buChar char="v"/>
            </a:pPr>
            <a:r>
              <a:rPr lang="es-ES" sz="3600" i="1" dirty="0"/>
              <a:t>Menstruación </a:t>
            </a:r>
            <a:r>
              <a:rPr lang="es-ES" sz="3600" i="1" dirty="0" smtClean="0"/>
              <a:t>irregular</a:t>
            </a:r>
          </a:p>
          <a:p>
            <a:pPr marL="571500" lvl="0" indent="-571500" fontAlgn="base">
              <a:buFont typeface="Wingdings" panose="05000000000000000000" pitchFamily="2" charset="2"/>
              <a:buChar char="v"/>
            </a:pPr>
            <a:r>
              <a:rPr lang="es-ES_tradnl" sz="3600" i="1" dirty="0" smtClean="0"/>
              <a:t>Acné</a:t>
            </a:r>
          </a:p>
          <a:p>
            <a:pPr marL="571500" lvl="0" indent="-571500" fontAlgn="base">
              <a:buFont typeface="Wingdings" panose="05000000000000000000" pitchFamily="2" charset="2"/>
              <a:buChar char="v"/>
            </a:pPr>
            <a:r>
              <a:rPr lang="es-ES" sz="3600" i="1" dirty="0" smtClean="0"/>
              <a:t>Úlceras</a:t>
            </a:r>
            <a:r>
              <a:rPr lang="es-ES" sz="3600" dirty="0"/>
              <a:t> </a:t>
            </a:r>
            <a:endParaRPr lang="es-ES" sz="3600" dirty="0" smtClean="0"/>
          </a:p>
          <a:p>
            <a:pPr marL="571500" lvl="0" indent="-571500" fontAlgn="base">
              <a:buFont typeface="Wingdings" panose="05000000000000000000" pitchFamily="2" charset="2"/>
              <a:buChar char="v"/>
            </a:pPr>
            <a:r>
              <a:rPr lang="es-ES_tradnl" sz="3600" i="1" dirty="0" smtClean="0"/>
              <a:t>Insomnio</a:t>
            </a:r>
            <a:r>
              <a:rPr lang="es-ES_tradnl" sz="3600" dirty="0"/>
              <a:t>  </a:t>
            </a:r>
            <a:endParaRPr lang="es-MX" sz="3600" dirty="0"/>
          </a:p>
          <a:p>
            <a:pPr marL="571500" lvl="0" indent="-571500" fontAlgn="base">
              <a:buFont typeface="Wingdings" panose="05000000000000000000" pitchFamily="2" charset="2"/>
              <a:buChar char="v"/>
            </a:pPr>
            <a:r>
              <a:rPr lang="es-ES" sz="3600" i="1" dirty="0"/>
              <a:t>Disminución de </a:t>
            </a:r>
            <a:r>
              <a:rPr lang="es-ES" sz="3600" i="1" dirty="0" smtClean="0"/>
              <a:t>fertilidad</a:t>
            </a:r>
            <a:r>
              <a:rPr lang="es-ES" sz="3600" dirty="0"/>
              <a:t> </a:t>
            </a:r>
            <a:endParaRPr lang="es-MX" sz="3600" dirty="0"/>
          </a:p>
          <a:p>
            <a:pPr marL="571500" lvl="0" indent="-571500" fontAlgn="base">
              <a:buFont typeface="Wingdings" panose="05000000000000000000" pitchFamily="2" charset="2"/>
              <a:buChar char="v"/>
            </a:pPr>
            <a:r>
              <a:rPr lang="es-ES_tradnl" sz="3600" i="1" dirty="0"/>
              <a:t>Enfermedades </a:t>
            </a:r>
            <a:r>
              <a:rPr lang="es-ES_tradnl" sz="3600" i="1" dirty="0" smtClean="0"/>
              <a:t>cardiacas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400961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7655" y="0"/>
            <a:ext cx="12192000" cy="605642"/>
          </a:xfrm>
        </p:spPr>
        <p:txBody>
          <a:bodyPr>
            <a:noAutofit/>
          </a:bodyPr>
          <a:lstStyle/>
          <a:p>
            <a:pPr algn="ctr"/>
            <a:r>
              <a:rPr lang="es-ES" dirty="0">
                <a:solidFill>
                  <a:srgbClr val="7030A0"/>
                </a:solidFill>
              </a:rPr>
              <a:t>Estrategias del afrontamiento del estrés.</a:t>
            </a:r>
            <a:r>
              <a:rPr lang="es-MX" dirty="0">
                <a:solidFill>
                  <a:srgbClr val="7030A0"/>
                </a:solidFill>
              </a:rPr>
              <a:t/>
            </a:r>
            <a:br>
              <a:rPr lang="es-MX" dirty="0">
                <a:solidFill>
                  <a:srgbClr val="7030A0"/>
                </a:solidFill>
              </a:rPr>
            </a:br>
            <a:endParaRPr lang="es-MX" b="1" dirty="0">
              <a:solidFill>
                <a:srgbClr val="7030A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0" y="515007"/>
            <a:ext cx="121920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/>
              <a:t>Elabora una agenda diaria. </a:t>
            </a:r>
            <a:endParaRPr lang="es-ES" sz="3200" dirty="0" smtClean="0"/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 smtClean="0"/>
              <a:t>Haz </a:t>
            </a:r>
            <a:r>
              <a:rPr lang="es-ES" sz="3200" dirty="0"/>
              <a:t>del dormir una prioridad. </a:t>
            </a:r>
            <a:endParaRPr lang="es-ES" sz="3200" dirty="0" smtClean="0"/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 smtClean="0"/>
              <a:t>Aprende </a:t>
            </a:r>
            <a:r>
              <a:rPr lang="es-ES" sz="3200" dirty="0"/>
              <a:t>técnicas de </a:t>
            </a:r>
            <a:r>
              <a:rPr lang="es-ES" sz="3200" dirty="0" smtClean="0"/>
              <a:t>respiración.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 smtClean="0"/>
              <a:t>Haz </a:t>
            </a:r>
            <a:r>
              <a:rPr lang="es-ES" sz="3200" dirty="0"/>
              <a:t>ejercicio con </a:t>
            </a:r>
            <a:r>
              <a:rPr lang="es-ES" sz="3200" dirty="0" smtClean="0"/>
              <a:t>regularidad.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 smtClean="0"/>
              <a:t>Evita </a:t>
            </a:r>
            <a:r>
              <a:rPr lang="es-ES" sz="3200" dirty="0"/>
              <a:t>el exceso de azúcar, la cafeína, el alcohol y la grasa</a:t>
            </a:r>
            <a:r>
              <a:rPr lang="es-ES" sz="3200" dirty="0" smtClean="0"/>
              <a:t>.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/>
              <a:t>Ten pensamientos positivos y reduce los </a:t>
            </a:r>
            <a:r>
              <a:rPr lang="es-ES" sz="3200" dirty="0" smtClean="0"/>
              <a:t>negativos.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/>
              <a:t>Practica técnicas de relajación </a:t>
            </a:r>
            <a:r>
              <a:rPr lang="es-ES" sz="3200" dirty="0" smtClean="0"/>
              <a:t>muscular.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/>
              <a:t>Habla con tus padres, con un </a:t>
            </a:r>
            <a:r>
              <a:rPr lang="es-ES" sz="3200" dirty="0" smtClean="0"/>
              <a:t>maestro</a:t>
            </a:r>
            <a:r>
              <a:rPr lang="es-ES" sz="3200" dirty="0"/>
              <a:t> </a:t>
            </a:r>
            <a:r>
              <a:rPr lang="es-ES" sz="3200" dirty="0" smtClean="0"/>
              <a:t>o un terapeuta.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/>
              <a:t>Date cuenta de que no tienes que ser </a:t>
            </a:r>
            <a:r>
              <a:rPr lang="es-ES" sz="3200" dirty="0" smtClean="0"/>
              <a:t>perfecto.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 smtClean="0"/>
              <a:t>Implementa </a:t>
            </a:r>
            <a:r>
              <a:rPr lang="es-ES" sz="3200" dirty="0"/>
              <a:t>técnicas de estudio para evitar el estrés como estudiar diariamente el material visto en clase y así mantener la memoria </a:t>
            </a:r>
            <a:r>
              <a:rPr lang="es-ES" sz="3200" dirty="0" smtClean="0"/>
              <a:t>activa.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/>
              <a:t>Cultivar el sentido del humor. </a:t>
            </a:r>
            <a:endParaRPr lang="es-ES" sz="3200" dirty="0" smtClean="0"/>
          </a:p>
          <a:p>
            <a:pPr lvl="0"/>
            <a:r>
              <a:rPr lang="es-ES" sz="3200" dirty="0"/>
              <a:t>No dejes para mañana lo que debes de hacer hoy. 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17046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937</TotalTime>
  <Words>669</Words>
  <Application>Microsoft Office PowerPoint</Application>
  <PresentationFormat>Panorámica</PresentationFormat>
  <Paragraphs>60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Arial</vt:lpstr>
      <vt:lpstr>Times New Roman</vt:lpstr>
      <vt:lpstr>Trebuchet MS</vt:lpstr>
      <vt:lpstr>Wingdings</vt:lpstr>
      <vt:lpstr>Wingdings 3</vt:lpstr>
      <vt:lpstr>Faceta</vt:lpstr>
      <vt:lpstr>Presentación de PowerPoint</vt:lpstr>
      <vt:lpstr>Presentación de PowerPoint</vt:lpstr>
      <vt:lpstr>  </vt:lpstr>
      <vt:lpstr> Principales problemas emocionales en la actualidad</vt:lpstr>
      <vt:lpstr>Características del estrés   </vt:lpstr>
      <vt:lpstr>Presentación de PowerPoint</vt:lpstr>
      <vt:lpstr>Estrategias del afrontamiento del estrés.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¿Qué es Psicología?</dc:title>
  <dc:creator>HP</dc:creator>
  <cp:lastModifiedBy>HP</cp:lastModifiedBy>
  <cp:revision>75</cp:revision>
  <dcterms:created xsi:type="dcterms:W3CDTF">2020-09-08T15:19:27Z</dcterms:created>
  <dcterms:modified xsi:type="dcterms:W3CDTF">2021-08-10T00:00:19Z</dcterms:modified>
</cp:coreProperties>
</file>