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-153933"/>
            <a:ext cx="7037844" cy="706528"/>
          </a:xfrm>
        </p:spPr>
        <p:txBody>
          <a:bodyPr/>
          <a:lstStyle/>
          <a:p>
            <a:pPr algn="l"/>
            <a:r>
              <a:rPr lang="es-MX" sz="3200" dirty="0" smtClean="0">
                <a:solidFill>
                  <a:srgbClr val="0070C0"/>
                </a:solidFill>
              </a:rPr>
              <a:t>Funcionamiento Neuronal</a:t>
            </a:r>
            <a:endParaRPr lang="es-MX" sz="3200" dirty="0">
              <a:solidFill>
                <a:srgbClr val="0070C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0" y="426471"/>
            <a:ext cx="10043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>
                <a:solidFill>
                  <a:srgbClr val="7030A0"/>
                </a:solidFill>
              </a:rPr>
              <a:t>¿Qué son las neuronas?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0" y="911216"/>
            <a:ext cx="1219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Son las células fundamentales del sistema nervioso, representan la unidad anatómica y funcional del cerebro humano y están especializadas en procesar la información. </a:t>
            </a:r>
            <a:endParaRPr lang="es-MX" sz="3200" dirty="0"/>
          </a:p>
          <a:p>
            <a:r>
              <a:rPr lang="es-ES" dirty="0"/>
              <a:t> </a:t>
            </a:r>
            <a:endParaRPr lang="es-MX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593995"/>
            <a:ext cx="4614041" cy="4202460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4803228" y="2450080"/>
            <a:ext cx="7073461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0070C0"/>
                </a:solidFill>
              </a:rPr>
              <a:t>a) Según sus proyecciones: </a:t>
            </a:r>
          </a:p>
          <a:p>
            <a:pPr lvl="0" algn="just"/>
            <a:r>
              <a:rPr lang="es-ES" sz="3200" i="1" dirty="0" smtClean="0">
                <a:solidFill>
                  <a:srgbClr val="00B0F0"/>
                </a:solidFill>
              </a:rPr>
              <a:t>Unipolares:</a:t>
            </a:r>
            <a:r>
              <a:rPr lang="es-ES" sz="3200" dirty="0" smtClean="0"/>
              <a:t> Una </a:t>
            </a:r>
            <a:r>
              <a:rPr lang="es-ES" sz="3200" dirty="0"/>
              <a:t>prolongación, </a:t>
            </a:r>
            <a:r>
              <a:rPr lang="es-ES" sz="3200" dirty="0" smtClean="0"/>
              <a:t>lo </a:t>
            </a:r>
            <a:r>
              <a:rPr lang="es-ES" sz="3200" dirty="0"/>
              <a:t>tienen los invertebrados.</a:t>
            </a:r>
            <a:endParaRPr lang="es-MX" sz="3200" dirty="0"/>
          </a:p>
          <a:p>
            <a:pPr lvl="0" algn="just"/>
            <a:r>
              <a:rPr lang="es-ES" sz="3200" i="1" dirty="0" smtClean="0">
                <a:solidFill>
                  <a:srgbClr val="00B0F0"/>
                </a:solidFill>
              </a:rPr>
              <a:t>Bipolares: </a:t>
            </a:r>
            <a:r>
              <a:rPr lang="es-ES" sz="3200" dirty="0" smtClean="0"/>
              <a:t>Dos prolongaciones, muchas </a:t>
            </a:r>
            <a:r>
              <a:rPr lang="es-ES" sz="3200" dirty="0"/>
              <a:t>son sensoriales </a:t>
            </a:r>
            <a:r>
              <a:rPr lang="es-ES" sz="3200" dirty="0" smtClean="0"/>
              <a:t>como la retina.</a:t>
            </a:r>
            <a:endParaRPr lang="es-MX" sz="3200" dirty="0"/>
          </a:p>
          <a:p>
            <a:pPr lvl="0" algn="just"/>
            <a:r>
              <a:rPr lang="es-ES" sz="3200" i="1" dirty="0" smtClean="0">
                <a:solidFill>
                  <a:srgbClr val="00B0F0"/>
                </a:solidFill>
              </a:rPr>
              <a:t>Multipolares:</a:t>
            </a:r>
            <a:r>
              <a:rPr lang="es-ES" sz="3200" dirty="0" smtClean="0"/>
              <a:t> Un axón </a:t>
            </a:r>
            <a:r>
              <a:rPr lang="es-ES" sz="3200" dirty="0"/>
              <a:t>y muchas dendritas, propias del </a:t>
            </a:r>
            <a:r>
              <a:rPr lang="es-ES" sz="3200" dirty="0" smtClean="0"/>
              <a:t>sistema nervioso de </a:t>
            </a:r>
            <a:r>
              <a:rPr lang="es-ES" sz="3200" dirty="0"/>
              <a:t>los mamíferos.</a:t>
            </a:r>
            <a:endParaRPr lang="es-MX" sz="3200" dirty="0"/>
          </a:p>
          <a:p>
            <a:r>
              <a:rPr lang="es-ES" sz="3200" dirty="0"/>
              <a:t> </a:t>
            </a:r>
            <a:endParaRPr lang="es-MX" sz="32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254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47143" y="809296"/>
            <a:ext cx="1190822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s-ES" sz="3600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b) </a:t>
            </a:r>
            <a:r>
              <a:rPr lang="es-ES" sz="3600" dirty="0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Endorfinas: </a:t>
            </a:r>
            <a:r>
              <a:rPr lang="es-ES" sz="36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Son similares a la morfina. Se </a:t>
            </a:r>
            <a:r>
              <a:rPr lang="es-ES" sz="3600" dirty="0">
                <a:latin typeface="Arial" panose="020B0604020202020204" pitchFamily="34" charset="0"/>
                <a:ea typeface="Times New Roman" panose="02020603050405020304" pitchFamily="18" charset="0"/>
              </a:rPr>
              <a:t>liberan como respuesta al dolor y al ejercicio físico intenso. Son los responsables de los sentimientos agradables que la persona experimenta después de haber realizado </a:t>
            </a:r>
            <a:r>
              <a:rPr lang="es-ES" sz="36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ejercicio o la indiferencia ante el dolor.</a:t>
            </a:r>
            <a:endParaRPr lang="es-MX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47142" y="3859043"/>
            <a:ext cx="119082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>
                <a:solidFill>
                  <a:srgbClr val="7030A0"/>
                </a:solidFill>
              </a:rPr>
              <a:t>c) </a:t>
            </a:r>
            <a:r>
              <a:rPr lang="es-ES" sz="3600" dirty="0" err="1" smtClean="0">
                <a:solidFill>
                  <a:srgbClr val="7030A0"/>
                </a:solidFill>
              </a:rPr>
              <a:t>Monoaminas</a:t>
            </a:r>
            <a:r>
              <a:rPr lang="es-ES" sz="3600" dirty="0" smtClean="0">
                <a:solidFill>
                  <a:srgbClr val="7030A0"/>
                </a:solidFill>
              </a:rPr>
              <a:t>: </a:t>
            </a:r>
            <a:r>
              <a:rPr lang="es-ES" sz="3600" dirty="0" smtClean="0"/>
              <a:t>Regula muchos </a:t>
            </a:r>
            <a:r>
              <a:rPr lang="es-ES" sz="3600" dirty="0"/>
              <a:t>aspectos de la conducta cotidiana</a:t>
            </a:r>
            <a:r>
              <a:rPr lang="es-ES" sz="3600" dirty="0" smtClean="0"/>
              <a:t>. En </a:t>
            </a:r>
            <a:r>
              <a:rPr lang="es-ES" sz="3600" dirty="0"/>
              <a:t>los adictos a las anfetaminas y a la cocaína se pueden ver alteraciones en las sinapsis de las </a:t>
            </a:r>
            <a:r>
              <a:rPr lang="es-ES" sz="3600" dirty="0" err="1" smtClean="0"/>
              <a:t>monoaminas</a:t>
            </a:r>
            <a:r>
              <a:rPr lang="es-ES" sz="3600" dirty="0"/>
              <a:t> </a:t>
            </a:r>
            <a:r>
              <a:rPr lang="es-ES" sz="3600" dirty="0" smtClean="0"/>
              <a:t>ya que existe un </a:t>
            </a:r>
            <a:r>
              <a:rPr lang="es-ES" sz="3600" dirty="0"/>
              <a:t>aumento en la liberación de dopamina y norepinefrina</a:t>
            </a:r>
            <a:r>
              <a:rPr lang="es-ES" sz="3600" dirty="0" smtClean="0"/>
              <a:t>. (serotonina)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4022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558" y="0"/>
            <a:ext cx="4004441" cy="3647237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0" y="557048"/>
            <a:ext cx="81875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>
                <a:solidFill>
                  <a:srgbClr val="0070C0"/>
                </a:solidFill>
              </a:rPr>
              <a:t>b) Según </a:t>
            </a:r>
            <a:r>
              <a:rPr lang="es-ES" sz="3600" dirty="0">
                <a:solidFill>
                  <a:srgbClr val="0070C0"/>
                </a:solidFill>
              </a:rPr>
              <a:t>sus funciones</a:t>
            </a:r>
            <a:r>
              <a:rPr lang="es-ES" sz="3600" dirty="0" smtClean="0">
                <a:solidFill>
                  <a:srgbClr val="0070C0"/>
                </a:solidFill>
              </a:rPr>
              <a:t>.</a:t>
            </a:r>
          </a:p>
          <a:p>
            <a:endParaRPr lang="es-MX" sz="3600" dirty="0">
              <a:solidFill>
                <a:srgbClr val="0070C0"/>
              </a:solidFill>
            </a:endParaRPr>
          </a:p>
          <a:p>
            <a:pPr algn="just"/>
            <a:r>
              <a:rPr lang="es-ES" sz="3600" dirty="0" smtClean="0">
                <a:solidFill>
                  <a:srgbClr val="00B0F0"/>
                </a:solidFill>
              </a:rPr>
              <a:t>Motoras </a:t>
            </a:r>
            <a:r>
              <a:rPr lang="es-ES" sz="3600" dirty="0">
                <a:solidFill>
                  <a:srgbClr val="00B0F0"/>
                </a:solidFill>
              </a:rPr>
              <a:t>o </a:t>
            </a:r>
            <a:r>
              <a:rPr lang="es-ES" sz="3600" dirty="0" smtClean="0">
                <a:solidFill>
                  <a:srgbClr val="00B0F0"/>
                </a:solidFill>
              </a:rPr>
              <a:t>Eferentes: </a:t>
            </a:r>
            <a:r>
              <a:rPr lang="es-ES" sz="3600" dirty="0" smtClean="0"/>
              <a:t>Conducen </a:t>
            </a:r>
            <a:r>
              <a:rPr lang="es-ES" sz="3600" dirty="0"/>
              <a:t>información desde el S.N.C hasta los </a:t>
            </a:r>
            <a:r>
              <a:rPr lang="es-ES" sz="3600" dirty="0" smtClean="0"/>
              <a:t>músculos</a:t>
            </a:r>
            <a:endParaRPr lang="es-MX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0" y="3741683"/>
            <a:ext cx="12191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>
                <a:solidFill>
                  <a:srgbClr val="00B0F0"/>
                </a:solidFill>
              </a:rPr>
              <a:t>Sensoriales o Aferentes: </a:t>
            </a:r>
            <a:r>
              <a:rPr lang="es-ES" sz="3600" dirty="0"/>
              <a:t>Son receptoras que llevan información al </a:t>
            </a:r>
            <a:r>
              <a:rPr lang="es-ES" sz="3600" dirty="0" smtClean="0"/>
              <a:t>S.N.C</a:t>
            </a:r>
          </a:p>
          <a:p>
            <a:pPr algn="just"/>
            <a:endParaRPr lang="es-MX" sz="3600" dirty="0"/>
          </a:p>
          <a:p>
            <a:pPr algn="just"/>
            <a:r>
              <a:rPr lang="es-ES" sz="3600" dirty="0" err="1">
                <a:solidFill>
                  <a:srgbClr val="00B0F0"/>
                </a:solidFill>
              </a:rPr>
              <a:t>Interneuronas</a:t>
            </a:r>
            <a:r>
              <a:rPr lang="es-ES" sz="3600" dirty="0">
                <a:solidFill>
                  <a:srgbClr val="00B0F0"/>
                </a:solidFill>
              </a:rPr>
              <a:t>: </a:t>
            </a:r>
            <a:r>
              <a:rPr lang="es-ES" sz="3600" dirty="0"/>
              <a:t>Unen a dos o más neuronas y generalmente se encuentran en el S.N.C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2232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327" y="94593"/>
            <a:ext cx="8596668" cy="683172"/>
          </a:xfrm>
        </p:spPr>
        <p:txBody>
          <a:bodyPr>
            <a:normAutofit fontScale="90000"/>
          </a:bodyPr>
          <a:lstStyle/>
          <a:p>
            <a:r>
              <a:rPr lang="es-ES" dirty="0"/>
              <a:t> 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" r="1424"/>
          <a:stretch/>
        </p:blipFill>
        <p:spPr>
          <a:xfrm>
            <a:off x="0" y="0"/>
            <a:ext cx="5749160" cy="4074927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5749160" y="1580716"/>
            <a:ext cx="635350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>
                <a:solidFill>
                  <a:srgbClr val="00B0F0"/>
                </a:solidFill>
              </a:rPr>
              <a:t>a) El </a:t>
            </a:r>
            <a:r>
              <a:rPr lang="es-ES" sz="3600" i="1" dirty="0" smtClean="0">
                <a:solidFill>
                  <a:srgbClr val="00B0F0"/>
                </a:solidFill>
              </a:rPr>
              <a:t>soma</a:t>
            </a:r>
            <a:r>
              <a:rPr lang="es-ES" sz="3600" dirty="0">
                <a:solidFill>
                  <a:srgbClr val="00B0F0"/>
                </a:solidFill>
              </a:rPr>
              <a:t>:</a:t>
            </a:r>
            <a:r>
              <a:rPr lang="es-ES" sz="3600" dirty="0" smtClean="0">
                <a:solidFill>
                  <a:srgbClr val="00B0F0"/>
                </a:solidFill>
              </a:rPr>
              <a:t>  </a:t>
            </a:r>
            <a:r>
              <a:rPr lang="es-ES" sz="3600" dirty="0"/>
              <a:t>Contiene el núcleo y casi toda la maquinaria química básica de todas las células. </a:t>
            </a:r>
            <a:endParaRPr lang="es-MX" sz="3600" dirty="0"/>
          </a:p>
          <a:p>
            <a:pPr algn="just"/>
            <a:r>
              <a:rPr lang="es-ES" sz="3600" dirty="0"/>
              <a:t> </a:t>
            </a:r>
            <a:endParaRPr lang="es-MX" sz="36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0" y="4133957"/>
            <a:ext cx="12076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>
                <a:solidFill>
                  <a:srgbClr val="00B0F0"/>
                </a:solidFill>
              </a:rPr>
              <a:t>b) Las </a:t>
            </a:r>
            <a:r>
              <a:rPr lang="es-ES" sz="3600" dirty="0" smtClean="0">
                <a:solidFill>
                  <a:srgbClr val="00B0F0"/>
                </a:solidFill>
              </a:rPr>
              <a:t>dendritas</a:t>
            </a:r>
            <a:r>
              <a:rPr lang="es-ES" sz="3600" dirty="0">
                <a:solidFill>
                  <a:srgbClr val="00B0F0"/>
                </a:solidFill>
              </a:rPr>
              <a:t>:</a:t>
            </a:r>
            <a:r>
              <a:rPr lang="es-ES" sz="3600" dirty="0" smtClean="0">
                <a:solidFill>
                  <a:srgbClr val="00B0F0"/>
                </a:solidFill>
              </a:rPr>
              <a:t> </a:t>
            </a:r>
            <a:r>
              <a:rPr lang="es-ES" sz="3600" dirty="0"/>
              <a:t>Son las partes especializadas en </a:t>
            </a:r>
            <a:r>
              <a:rPr lang="es-ES" sz="3600" dirty="0">
                <a:solidFill>
                  <a:srgbClr val="7030A0"/>
                </a:solidFill>
              </a:rPr>
              <a:t>recibir información</a:t>
            </a:r>
            <a:r>
              <a:rPr lang="es-ES" dirty="0">
                <a:solidFill>
                  <a:srgbClr val="7030A0"/>
                </a:solidFill>
              </a:rPr>
              <a:t>.</a:t>
            </a:r>
            <a:endParaRPr lang="es-MX" dirty="0">
              <a:solidFill>
                <a:srgbClr val="7030A0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0" y="5393316"/>
            <a:ext cx="11971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>
                <a:solidFill>
                  <a:srgbClr val="00B0F0"/>
                </a:solidFill>
              </a:rPr>
              <a:t>c) El </a:t>
            </a:r>
            <a:r>
              <a:rPr lang="es-ES" sz="3600" dirty="0" smtClean="0">
                <a:solidFill>
                  <a:srgbClr val="00B0F0"/>
                </a:solidFill>
              </a:rPr>
              <a:t>axón</a:t>
            </a:r>
            <a:r>
              <a:rPr lang="es-ES" sz="3600" dirty="0">
                <a:solidFill>
                  <a:srgbClr val="00B0F0"/>
                </a:solidFill>
              </a:rPr>
              <a:t>:</a:t>
            </a:r>
            <a:r>
              <a:rPr lang="es-ES" sz="3600" dirty="0" smtClean="0">
                <a:solidFill>
                  <a:srgbClr val="00B0F0"/>
                </a:solidFill>
              </a:rPr>
              <a:t> </a:t>
            </a:r>
            <a:r>
              <a:rPr lang="es-ES" sz="3600" dirty="0"/>
              <a:t>Es una fibra delgada que </a:t>
            </a:r>
            <a:r>
              <a:rPr lang="es-ES" sz="3600" dirty="0">
                <a:solidFill>
                  <a:srgbClr val="7030A0"/>
                </a:solidFill>
              </a:rPr>
              <a:t>trasmite señales </a:t>
            </a:r>
            <a:r>
              <a:rPr lang="es-ES" sz="3600" dirty="0"/>
              <a:t>del soma hacia otras neuronas, músculos o glándulas. </a:t>
            </a:r>
            <a:endParaRPr lang="es-MX" sz="3600" dirty="0"/>
          </a:p>
          <a:p>
            <a:pPr algn="just"/>
            <a:r>
              <a:rPr lang="es-ES" sz="3600" dirty="0"/>
              <a:t> </a:t>
            </a:r>
            <a:endParaRPr lang="es-MX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6600498" y="777765"/>
            <a:ext cx="5475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7030A0"/>
                </a:solidFill>
              </a:rPr>
              <a:t>Estructura de la Neurona</a:t>
            </a:r>
            <a:endParaRPr lang="es-MX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6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88579" y="430925"/>
            <a:ext cx="6656927" cy="592933"/>
          </a:xfrm>
        </p:spPr>
        <p:txBody>
          <a:bodyPr/>
          <a:lstStyle/>
          <a:p>
            <a:r>
              <a:rPr lang="es-MX" dirty="0"/>
              <a:t/>
            </a:r>
            <a:br>
              <a:rPr lang="es-MX" dirty="0"/>
            </a:br>
            <a:endParaRPr lang="es-MX" sz="3600" dirty="0">
              <a:solidFill>
                <a:schemeClr val="tx1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-42042" y="2384460"/>
            <a:ext cx="121499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>
                <a:solidFill>
                  <a:srgbClr val="00B0F0"/>
                </a:solidFill>
              </a:rPr>
              <a:t>e) La </a:t>
            </a:r>
            <a:r>
              <a:rPr lang="es-ES" sz="3600" i="1" dirty="0" smtClean="0">
                <a:solidFill>
                  <a:srgbClr val="00B0F0"/>
                </a:solidFill>
              </a:rPr>
              <a:t>mielina</a:t>
            </a:r>
            <a:r>
              <a:rPr lang="es-ES" sz="3600" i="1" dirty="0">
                <a:solidFill>
                  <a:srgbClr val="00B0F0"/>
                </a:solidFill>
              </a:rPr>
              <a:t>:</a:t>
            </a:r>
            <a:r>
              <a:rPr lang="es-ES" sz="3600" i="1" dirty="0" smtClean="0">
                <a:solidFill>
                  <a:srgbClr val="00B0F0"/>
                </a:solidFill>
              </a:rPr>
              <a:t>  </a:t>
            </a:r>
            <a:r>
              <a:rPr lang="es-ES" sz="3600" dirty="0"/>
              <a:t>Es la sustancia que recubre a las neuronas con la finalidad de hacer </a:t>
            </a:r>
            <a:r>
              <a:rPr lang="es-ES" sz="3600" dirty="0">
                <a:solidFill>
                  <a:srgbClr val="7030A0"/>
                </a:solidFill>
              </a:rPr>
              <a:t>más rápidas las conexiones entre unas y otras</a:t>
            </a:r>
            <a:r>
              <a:rPr lang="es-ES" sz="3600" dirty="0"/>
              <a:t>. Si la vaina de mielina de axón se daña la transmisión de señales se deteriora</a:t>
            </a:r>
            <a:endParaRPr lang="es-MX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-42042" y="630134"/>
            <a:ext cx="121079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>
                <a:solidFill>
                  <a:srgbClr val="00B0F0"/>
                </a:solidFill>
              </a:rPr>
              <a:t>d) Vaina de </a:t>
            </a:r>
            <a:r>
              <a:rPr lang="es-ES" sz="3600" i="1" dirty="0" smtClean="0">
                <a:solidFill>
                  <a:srgbClr val="00B0F0"/>
                </a:solidFill>
              </a:rPr>
              <a:t>Mielina: </a:t>
            </a:r>
            <a:r>
              <a:rPr lang="es-ES" sz="3600" dirty="0" smtClean="0"/>
              <a:t>Recubre segmentos de los axones. Tienen la función de </a:t>
            </a:r>
            <a:r>
              <a:rPr lang="es-ES" sz="3600" dirty="0" smtClean="0">
                <a:solidFill>
                  <a:srgbClr val="7030A0"/>
                </a:solidFill>
              </a:rPr>
              <a:t>aislar a los axones</a:t>
            </a:r>
            <a:r>
              <a:rPr lang="es-ES" sz="3600" dirty="0" smtClean="0"/>
              <a:t>. Algunas secciones las dejan al descubierto (nódulos de </a:t>
            </a:r>
            <a:r>
              <a:rPr lang="es-ES" sz="3600" dirty="0" err="1" smtClean="0"/>
              <a:t>Ranvier</a:t>
            </a:r>
            <a:r>
              <a:rPr lang="es-ES" sz="3600" dirty="0" smtClean="0"/>
              <a:t>) </a:t>
            </a:r>
            <a:endParaRPr lang="es-MX" sz="3600" dirty="0"/>
          </a:p>
        </p:txBody>
      </p:sp>
      <p:sp>
        <p:nvSpPr>
          <p:cNvPr id="9" name="CuadroTexto 8"/>
          <p:cNvSpPr txBox="1"/>
          <p:nvPr/>
        </p:nvSpPr>
        <p:spPr>
          <a:xfrm>
            <a:off x="42043" y="4692784"/>
            <a:ext cx="120658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>
                <a:solidFill>
                  <a:srgbClr val="00B0F0"/>
                </a:solidFill>
              </a:rPr>
              <a:t>h) Botones </a:t>
            </a:r>
            <a:r>
              <a:rPr lang="es-ES" sz="3600" i="1" dirty="0" smtClean="0">
                <a:solidFill>
                  <a:srgbClr val="00B0F0"/>
                </a:solidFill>
              </a:rPr>
              <a:t>sinápticos</a:t>
            </a:r>
            <a:r>
              <a:rPr lang="es-ES" sz="3600" i="1" dirty="0">
                <a:solidFill>
                  <a:srgbClr val="00B0F0"/>
                </a:solidFill>
              </a:rPr>
              <a:t>:</a:t>
            </a:r>
            <a:r>
              <a:rPr lang="es-ES" sz="3600" i="1" dirty="0" smtClean="0">
                <a:solidFill>
                  <a:srgbClr val="00B0F0"/>
                </a:solidFill>
              </a:rPr>
              <a:t> </a:t>
            </a:r>
            <a:r>
              <a:rPr lang="es-ES" sz="3600" dirty="0"/>
              <a:t>Son la terminación del axón y </a:t>
            </a:r>
            <a:r>
              <a:rPr lang="es-ES" sz="3600" dirty="0">
                <a:solidFill>
                  <a:srgbClr val="7030A0"/>
                </a:solidFill>
              </a:rPr>
              <a:t>segregan químicos llamados neurotransmisores, </a:t>
            </a:r>
            <a:r>
              <a:rPr lang="es-ES" sz="3600" dirty="0"/>
              <a:t>estos sirven como mensajeros que activan las neuronas vecinas. 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8981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3572" y="698877"/>
            <a:ext cx="11992304" cy="1320800"/>
          </a:xfrm>
        </p:spPr>
        <p:txBody>
          <a:bodyPr>
            <a:normAutofit fontScale="90000"/>
          </a:bodyPr>
          <a:lstStyle/>
          <a:p>
            <a:pPr algn="just"/>
            <a:r>
              <a:rPr lang="es-ES" i="1" dirty="0">
                <a:solidFill>
                  <a:srgbClr val="00B0F0"/>
                </a:solidFill>
              </a:rPr>
              <a:t>f) Nodo de </a:t>
            </a:r>
            <a:r>
              <a:rPr lang="es-ES" i="1" dirty="0" err="1" smtClean="0">
                <a:solidFill>
                  <a:srgbClr val="00B0F0"/>
                </a:solidFill>
              </a:rPr>
              <a:t>Ranvier</a:t>
            </a:r>
            <a:r>
              <a:rPr lang="es-ES" i="1" dirty="0">
                <a:solidFill>
                  <a:srgbClr val="00B0F0"/>
                </a:solidFill>
              </a:rPr>
              <a:t>:</a:t>
            </a:r>
            <a:r>
              <a:rPr lang="es-ES" i="1" dirty="0" smtClean="0">
                <a:solidFill>
                  <a:srgbClr val="00B0F0"/>
                </a:solidFill>
              </a:rPr>
              <a:t> </a:t>
            </a:r>
            <a:r>
              <a:rPr lang="es-ES" dirty="0">
                <a:solidFill>
                  <a:schemeClr val="tx1"/>
                </a:solidFill>
              </a:rPr>
              <a:t>Son las interrupciones que ocurren a intervalos regulares a lo largo de la longitud del axón en la vaina de mielina que lo envuelve. Sirven para que el impulso nervioso se traslade con </a:t>
            </a:r>
            <a:r>
              <a:rPr lang="es-ES" dirty="0">
                <a:solidFill>
                  <a:srgbClr val="7030A0"/>
                </a:solidFill>
              </a:rPr>
              <a:t>mayor velocidad</a:t>
            </a:r>
            <a:r>
              <a:rPr lang="es-ES" dirty="0">
                <a:solidFill>
                  <a:schemeClr val="tx1"/>
                </a:solidFill>
              </a:rPr>
              <a:t>, de manera saltatoria y con menor posibilidad de error.</a:t>
            </a:r>
            <a:r>
              <a:rPr lang="es-MX" dirty="0">
                <a:solidFill>
                  <a:schemeClr val="tx1"/>
                </a:solidFill>
              </a:rPr>
              <a:t/>
            </a:r>
            <a:br>
              <a:rPr lang="es-MX" dirty="0">
                <a:solidFill>
                  <a:schemeClr val="tx1"/>
                </a:solidFill>
              </a:rPr>
            </a:br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47145" y="3441680"/>
            <a:ext cx="1191873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600" i="1" dirty="0">
                <a:solidFill>
                  <a:srgbClr val="00B0F0"/>
                </a:solidFill>
              </a:rPr>
              <a:t>g) </a:t>
            </a:r>
            <a:r>
              <a:rPr lang="pt-BR" sz="3600" i="1" dirty="0" smtClean="0">
                <a:solidFill>
                  <a:srgbClr val="00B0F0"/>
                </a:solidFill>
              </a:rPr>
              <a:t>Neurilema </a:t>
            </a:r>
            <a:r>
              <a:rPr lang="pt-BR" sz="3600" i="1" dirty="0">
                <a:solidFill>
                  <a:srgbClr val="00B0F0"/>
                </a:solidFill>
              </a:rPr>
              <a:t>o </a:t>
            </a:r>
            <a:r>
              <a:rPr lang="pt-BR" sz="3600" i="1" dirty="0" err="1">
                <a:solidFill>
                  <a:srgbClr val="00B0F0"/>
                </a:solidFill>
              </a:rPr>
              <a:t>vaina</a:t>
            </a:r>
            <a:r>
              <a:rPr lang="pt-BR" sz="3600" i="1" dirty="0">
                <a:solidFill>
                  <a:srgbClr val="00B0F0"/>
                </a:solidFill>
              </a:rPr>
              <a:t> de </a:t>
            </a:r>
            <a:r>
              <a:rPr lang="pt-BR" sz="3600" i="1" dirty="0" err="1" smtClean="0">
                <a:solidFill>
                  <a:srgbClr val="00B0F0"/>
                </a:solidFill>
              </a:rPr>
              <a:t>Schwann</a:t>
            </a:r>
            <a:r>
              <a:rPr lang="pt-BR" sz="3600" i="1" dirty="0">
                <a:solidFill>
                  <a:srgbClr val="00B0F0"/>
                </a:solidFill>
              </a:rPr>
              <a:t>:</a:t>
            </a:r>
            <a:r>
              <a:rPr lang="pt-BR" sz="3600" i="1" dirty="0" smtClean="0">
                <a:solidFill>
                  <a:srgbClr val="00B0F0"/>
                </a:solidFill>
              </a:rPr>
              <a:t> </a:t>
            </a:r>
            <a:r>
              <a:rPr lang="es-ES" sz="3600" dirty="0"/>
              <a:t>Es una delicada membrana </a:t>
            </a:r>
            <a:r>
              <a:rPr lang="es-ES" sz="3600" dirty="0" smtClean="0"/>
              <a:t>que </a:t>
            </a:r>
            <a:r>
              <a:rPr lang="es-ES" sz="3600" dirty="0"/>
              <a:t>incluye a la mielina que en los nodos de </a:t>
            </a:r>
            <a:r>
              <a:rPr lang="es-ES" sz="3600" dirty="0" err="1"/>
              <a:t>Ranvier</a:t>
            </a:r>
            <a:r>
              <a:rPr lang="es-ES" sz="3600" dirty="0"/>
              <a:t> se hunde y se pone en contacto con el axón. Es capaz de </a:t>
            </a:r>
            <a:r>
              <a:rPr lang="es-ES" sz="3600" dirty="0">
                <a:solidFill>
                  <a:srgbClr val="7030A0"/>
                </a:solidFill>
              </a:rPr>
              <a:t>constituir un tubo de regeneración </a:t>
            </a:r>
            <a:r>
              <a:rPr lang="es-ES" sz="3600" dirty="0"/>
              <a:t>que guía el crecimiento de un axón que haya sido dañado a causa de una lesión.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26638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0" y="0"/>
            <a:ext cx="4120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B0F0"/>
                </a:solidFill>
              </a:rPr>
              <a:t>Sinapsis</a:t>
            </a:r>
            <a:endParaRPr lang="es-MX" sz="3600" dirty="0">
              <a:solidFill>
                <a:srgbClr val="00B0F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94593" y="4475868"/>
            <a:ext cx="119923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Al transmitir información las neuronas no se tocan, están separadas por una </a:t>
            </a:r>
            <a:r>
              <a:rPr lang="es-ES" sz="3600" i="1" dirty="0">
                <a:solidFill>
                  <a:srgbClr val="7030A0"/>
                </a:solidFill>
              </a:rPr>
              <a:t>hendidura </a:t>
            </a:r>
            <a:r>
              <a:rPr lang="es-ES" sz="3600" i="1" dirty="0" smtClean="0">
                <a:solidFill>
                  <a:srgbClr val="7030A0"/>
                </a:solidFill>
              </a:rPr>
              <a:t>sináptica</a:t>
            </a:r>
            <a:r>
              <a:rPr lang="es-ES" sz="3600" dirty="0" smtClean="0">
                <a:solidFill>
                  <a:srgbClr val="7030A0"/>
                </a:solidFill>
              </a:rPr>
              <a:t>:</a:t>
            </a:r>
            <a:r>
              <a:rPr lang="es-ES" sz="3600" dirty="0" smtClean="0"/>
              <a:t> hueco </a:t>
            </a:r>
            <a:r>
              <a:rPr lang="es-ES" sz="3600" dirty="0"/>
              <a:t>microscópico localizado entre las terminaciones de una neurona y la membrana celular de otra neurona.</a:t>
            </a:r>
            <a:endParaRPr lang="es-MX" sz="3600" dirty="0"/>
          </a:p>
        </p:txBody>
      </p:sp>
      <p:sp>
        <p:nvSpPr>
          <p:cNvPr id="9" name="CuadroTexto 8"/>
          <p:cNvSpPr txBox="1"/>
          <p:nvPr/>
        </p:nvSpPr>
        <p:spPr>
          <a:xfrm>
            <a:off x="0" y="3233748"/>
            <a:ext cx="120448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 smtClean="0"/>
              <a:t>Tiene tres </a:t>
            </a:r>
            <a:r>
              <a:rPr lang="es-ES" sz="3600" dirty="0"/>
              <a:t>elementos: el terminal </a:t>
            </a:r>
            <a:r>
              <a:rPr lang="es-ES" sz="3600" dirty="0" err="1"/>
              <a:t>presináptico</a:t>
            </a:r>
            <a:r>
              <a:rPr lang="es-ES" sz="3600" dirty="0"/>
              <a:t>, la célula </a:t>
            </a:r>
            <a:r>
              <a:rPr lang="es-ES" sz="3600" dirty="0" err="1"/>
              <a:t>postsináptica</a:t>
            </a:r>
            <a:r>
              <a:rPr lang="es-ES" sz="3600" dirty="0"/>
              <a:t> y la hendidura sináptica.</a:t>
            </a:r>
            <a:endParaRPr lang="es-MX" sz="3600" dirty="0"/>
          </a:p>
          <a:p>
            <a:endParaRPr lang="es-MX" dirty="0"/>
          </a:p>
        </p:txBody>
      </p:sp>
      <p:pic>
        <p:nvPicPr>
          <p:cNvPr id="8" name="Imagen 7" descr="Visor de libro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056" y="-1"/>
            <a:ext cx="5023945" cy="313818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/>
          <p:cNvSpPr txBox="1"/>
          <p:nvPr/>
        </p:nvSpPr>
        <p:spPr>
          <a:xfrm>
            <a:off x="94593" y="955154"/>
            <a:ext cx="70734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Es una unión en la cual la información de una neurona pasa a otra neurona. Es el punto de interconexión entre neuronas.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40096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80264"/>
            <a:ext cx="8596668" cy="605642"/>
          </a:xfrm>
        </p:spPr>
        <p:txBody>
          <a:bodyPr>
            <a:noAutofit/>
          </a:bodyPr>
          <a:lstStyle/>
          <a:p>
            <a:r>
              <a:rPr lang="es-MX" b="1" dirty="0" smtClean="0">
                <a:solidFill>
                  <a:srgbClr val="00B0F0"/>
                </a:solidFill>
              </a:rPr>
              <a:t>Tipos de Sinapsis</a:t>
            </a:r>
            <a:endParaRPr lang="es-MX" b="1" dirty="0">
              <a:solidFill>
                <a:srgbClr val="00B0F0"/>
              </a:solidFill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3635" b="10752"/>
          <a:stretch/>
        </p:blipFill>
        <p:spPr>
          <a:xfrm>
            <a:off x="6441922" y="1083091"/>
            <a:ext cx="5497830" cy="577490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48" r="1299"/>
          <a:stretch/>
        </p:blipFill>
        <p:spPr>
          <a:xfrm>
            <a:off x="462455" y="785906"/>
            <a:ext cx="4565181" cy="596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0" y="263857"/>
            <a:ext cx="8596668" cy="605642"/>
          </a:xfrm>
        </p:spPr>
        <p:txBody>
          <a:bodyPr>
            <a:noAutofit/>
          </a:bodyPr>
          <a:lstStyle/>
          <a:p>
            <a:r>
              <a:rPr lang="es-MX" b="1" dirty="0" smtClean="0">
                <a:solidFill>
                  <a:srgbClr val="00B0F0"/>
                </a:solidFill>
              </a:rPr>
              <a:t>Tipos de Sinapsis</a:t>
            </a:r>
            <a:endParaRPr lang="es-MX" b="1" dirty="0">
              <a:solidFill>
                <a:srgbClr val="00B0F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0" y="998567"/>
            <a:ext cx="119292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>
                <a:solidFill>
                  <a:srgbClr val="7030A0"/>
                </a:solidFill>
              </a:rPr>
              <a:t>a) Eléctrica.- </a:t>
            </a:r>
            <a:r>
              <a:rPr lang="es-ES" sz="3600" dirty="0"/>
              <a:t>Se produce por el flujo directo de la </a:t>
            </a:r>
            <a:r>
              <a:rPr lang="es-ES" sz="3600" dirty="0" smtClean="0"/>
              <a:t>corriente </a:t>
            </a:r>
            <a:r>
              <a:rPr lang="es-ES" sz="3600" dirty="0"/>
              <a:t>desde la neurona </a:t>
            </a:r>
            <a:r>
              <a:rPr lang="es-ES" sz="3600" dirty="0" err="1"/>
              <a:t>presináptica</a:t>
            </a:r>
            <a:r>
              <a:rPr lang="es-ES" sz="3600" dirty="0"/>
              <a:t> a la </a:t>
            </a:r>
            <a:r>
              <a:rPr lang="es-ES" sz="3600" dirty="0" err="1" smtClean="0"/>
              <a:t>postsináptica</a:t>
            </a:r>
            <a:r>
              <a:rPr lang="es-ES" sz="3600" dirty="0" smtClean="0"/>
              <a:t>. Es </a:t>
            </a:r>
            <a:r>
              <a:rPr lang="es-ES" sz="3600" dirty="0"/>
              <a:t>el modo </a:t>
            </a:r>
            <a:r>
              <a:rPr lang="es-ES" sz="3600" dirty="0">
                <a:solidFill>
                  <a:srgbClr val="7030A0"/>
                </a:solidFill>
              </a:rPr>
              <a:t>más rápido </a:t>
            </a:r>
            <a:r>
              <a:rPr lang="es-ES" sz="3600" dirty="0"/>
              <a:t>de comunicación entre las neuronas.</a:t>
            </a:r>
            <a:endParaRPr lang="es-MX" sz="3600" dirty="0"/>
          </a:p>
        </p:txBody>
      </p:sp>
      <p:sp>
        <p:nvSpPr>
          <p:cNvPr id="7" name="CuadroTexto 6"/>
          <p:cNvSpPr txBox="1"/>
          <p:nvPr/>
        </p:nvSpPr>
        <p:spPr>
          <a:xfrm>
            <a:off x="0" y="3441680"/>
            <a:ext cx="120343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>
                <a:solidFill>
                  <a:srgbClr val="7030A0"/>
                </a:solidFill>
              </a:rPr>
              <a:t>b) Química.- </a:t>
            </a:r>
            <a:r>
              <a:rPr lang="es-ES" sz="3600" dirty="0"/>
              <a:t>Es </a:t>
            </a:r>
            <a:r>
              <a:rPr lang="es-ES" sz="3600" dirty="0">
                <a:solidFill>
                  <a:srgbClr val="7030A0"/>
                </a:solidFill>
              </a:rPr>
              <a:t>más lenta </a:t>
            </a:r>
            <a:r>
              <a:rPr lang="es-ES" sz="3600" dirty="0" smtClean="0"/>
              <a:t>porque </a:t>
            </a:r>
            <a:r>
              <a:rPr lang="es-ES" sz="3600" dirty="0"/>
              <a:t>la neurona </a:t>
            </a:r>
            <a:r>
              <a:rPr lang="es-ES" sz="3600" dirty="0" err="1"/>
              <a:t>presináptica</a:t>
            </a:r>
            <a:r>
              <a:rPr lang="es-ES" sz="3600" dirty="0"/>
              <a:t> libera el neurotransmisor que se difunde por la hendidura sináptica y se une después a los receptores de la membrana celular </a:t>
            </a:r>
            <a:r>
              <a:rPr lang="es-ES" sz="3600" dirty="0" err="1"/>
              <a:t>postsináptica</a:t>
            </a:r>
            <a:r>
              <a:rPr lang="es-ES" sz="3600" dirty="0"/>
              <a:t>. </a:t>
            </a:r>
            <a:r>
              <a:rPr lang="es-ES" sz="3600" dirty="0">
                <a:solidFill>
                  <a:srgbClr val="7030A0"/>
                </a:solidFill>
              </a:rPr>
              <a:t>Es el receptor y no el transmisor </a:t>
            </a:r>
            <a:r>
              <a:rPr lang="es-ES" sz="3600" dirty="0"/>
              <a:t>el que determina si la </a:t>
            </a:r>
            <a:r>
              <a:rPr lang="es-ES" sz="3600" dirty="0" smtClean="0"/>
              <a:t>respuesta </a:t>
            </a:r>
            <a:r>
              <a:rPr lang="es-ES" sz="3600" dirty="0"/>
              <a:t>es </a:t>
            </a:r>
            <a:r>
              <a:rPr lang="es-ES" sz="3600" dirty="0" err="1"/>
              <a:t>excitatoria</a:t>
            </a:r>
            <a:r>
              <a:rPr lang="es-ES" sz="3600" dirty="0"/>
              <a:t> o inhibitoria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292492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5340" y="81824"/>
            <a:ext cx="92809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15339" y="394479"/>
            <a:ext cx="5703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70C0"/>
                </a:solidFill>
              </a:rPr>
              <a:t>Neurotransmisores</a:t>
            </a:r>
            <a:endParaRPr lang="es-MX" sz="3600" dirty="0">
              <a:solidFill>
                <a:srgbClr val="0070C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15339" y="1063169"/>
            <a:ext cx="120448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El Sistema Nervioso se comunica a través de mensajes químicos que llevan a cabo unas sustancias llamadas neurotransmisores. Éstos tienen un papel muy importante en la conducta del ser </a:t>
            </a:r>
            <a:r>
              <a:rPr lang="es-ES" sz="3600" dirty="0" smtClean="0"/>
              <a:t>humano.</a:t>
            </a:r>
            <a:endParaRPr lang="es-MX" sz="36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15339" y="3393852"/>
            <a:ext cx="1192951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s-ES" sz="3600" dirty="0" smtClean="0">
                <a:solidFill>
                  <a:srgbClr val="7030A0"/>
                </a:solidFill>
              </a:rPr>
              <a:t>Acetilcolina</a:t>
            </a:r>
          </a:p>
          <a:p>
            <a:pPr algn="just"/>
            <a:r>
              <a:rPr lang="es-ES" sz="3600" dirty="0"/>
              <a:t>Es muy importante por el papel que tienen en la </a:t>
            </a:r>
            <a:r>
              <a:rPr lang="es-ES" sz="3600" dirty="0">
                <a:solidFill>
                  <a:srgbClr val="00B0F0"/>
                </a:solidFill>
              </a:rPr>
              <a:t>memoria y en el aprendizaje</a:t>
            </a:r>
            <a:r>
              <a:rPr lang="es-ES" sz="3600" dirty="0"/>
              <a:t>. </a:t>
            </a:r>
            <a:r>
              <a:rPr lang="es-ES" sz="3600" dirty="0" smtClean="0"/>
              <a:t>(</a:t>
            </a:r>
            <a:r>
              <a:rPr lang="es-ES" sz="3600" dirty="0" err="1" smtClean="0"/>
              <a:t>Botulina</a:t>
            </a:r>
            <a:r>
              <a:rPr lang="es-ES" sz="3600" dirty="0" smtClean="0"/>
              <a:t> = Botox)</a:t>
            </a:r>
          </a:p>
          <a:p>
            <a:pPr algn="just"/>
            <a:r>
              <a:rPr lang="es-ES" sz="3600" dirty="0"/>
              <a:t>La </a:t>
            </a:r>
            <a:r>
              <a:rPr lang="es-ES" sz="3600" dirty="0" err="1"/>
              <a:t>ACh</a:t>
            </a:r>
            <a:r>
              <a:rPr lang="es-ES" sz="3600" dirty="0"/>
              <a:t>, es el mensajero entre una </a:t>
            </a:r>
            <a:r>
              <a:rPr lang="es-ES" sz="3600" dirty="0" err="1"/>
              <a:t>motoneurona</a:t>
            </a:r>
            <a:r>
              <a:rPr lang="es-ES" sz="3600" dirty="0"/>
              <a:t> y el músculo óseo. Cuando estas moléculas se liberan nuestros músculos se contraen.</a:t>
            </a:r>
            <a:endParaRPr lang="es-MX" sz="36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8733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778</TotalTime>
  <Words>727</Words>
  <Application>Microsoft Office PowerPoint</Application>
  <PresentationFormat>Panorámica</PresentationFormat>
  <Paragraphs>43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Times New Roman</vt:lpstr>
      <vt:lpstr>Trebuchet MS</vt:lpstr>
      <vt:lpstr>Wingdings 3</vt:lpstr>
      <vt:lpstr>Faceta</vt:lpstr>
      <vt:lpstr>Funcionamiento Neuronal</vt:lpstr>
      <vt:lpstr>Presentación de PowerPoint</vt:lpstr>
      <vt:lpstr>  </vt:lpstr>
      <vt:lpstr> </vt:lpstr>
      <vt:lpstr>f) Nodo de Ranvier: Son las interrupciones que ocurren a intervalos regulares a lo largo de la longitud del axón en la vaina de mielina que lo envuelve. Sirven para que el impulso nervioso se traslade con mayor velocidad, de manera saltatoria y con menor posibilidad de error. </vt:lpstr>
      <vt:lpstr>Presentación de PowerPoint</vt:lpstr>
      <vt:lpstr>Tipos de Sinapsis</vt:lpstr>
      <vt:lpstr>Tipos de Sinapsis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56</cp:revision>
  <dcterms:created xsi:type="dcterms:W3CDTF">2020-09-08T15:19:27Z</dcterms:created>
  <dcterms:modified xsi:type="dcterms:W3CDTF">2021-09-13T16:16:19Z</dcterms:modified>
</cp:coreProperties>
</file>