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5108" y="3722"/>
            <a:ext cx="4567912" cy="706528"/>
          </a:xfrm>
        </p:spPr>
        <p:txBody>
          <a:bodyPr/>
          <a:lstStyle/>
          <a:p>
            <a:pPr algn="l"/>
            <a:r>
              <a:rPr lang="es-MX" sz="3600" dirty="0" smtClean="0">
                <a:solidFill>
                  <a:srgbClr val="0070C0"/>
                </a:solidFill>
              </a:rPr>
              <a:t>¿Qué es Psicología?</a:t>
            </a:r>
            <a:endParaRPr lang="es-MX" sz="3600" dirty="0">
              <a:solidFill>
                <a:srgbClr val="0070C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703622"/>
            <a:ext cx="4494339" cy="634502"/>
          </a:xfrm>
        </p:spPr>
        <p:txBody>
          <a:bodyPr>
            <a:normAutofit lnSpcReduction="10000"/>
          </a:bodyPr>
          <a:lstStyle/>
          <a:p>
            <a:pPr algn="l"/>
            <a:r>
              <a:rPr lang="es-MX" sz="3600" dirty="0" smtClean="0">
                <a:solidFill>
                  <a:schemeClr val="tx1"/>
                </a:solidFill>
              </a:rPr>
              <a:t>Raíces etimológicas</a:t>
            </a:r>
            <a:endParaRPr lang="es-MX" sz="3600" dirty="0">
              <a:solidFill>
                <a:schemeClr val="tx1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899864" y="171114"/>
            <a:ext cx="4214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/>
              <a:t>Psique = </a:t>
            </a:r>
            <a:r>
              <a:rPr lang="es-MX" sz="3600" dirty="0" smtClean="0">
                <a:solidFill>
                  <a:srgbClr val="7030A0"/>
                </a:solidFill>
              </a:rPr>
              <a:t>Alma</a:t>
            </a:r>
            <a:endParaRPr lang="es-MX" sz="3600" dirty="0">
              <a:solidFill>
                <a:srgbClr val="7030A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4865410" y="836210"/>
            <a:ext cx="3783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/>
              <a:t>Logos = Tratado</a:t>
            </a:r>
            <a:endParaRPr lang="es-MX" sz="3600" dirty="0"/>
          </a:p>
        </p:txBody>
      </p:sp>
      <p:cxnSp>
        <p:nvCxnSpPr>
          <p:cNvPr id="8" name="Conector recto de flecha 7"/>
          <p:cNvCxnSpPr/>
          <p:nvPr/>
        </p:nvCxnSpPr>
        <p:spPr>
          <a:xfrm flipV="1">
            <a:off x="4197712" y="501806"/>
            <a:ext cx="735724" cy="49664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errar llave 11"/>
          <p:cNvSpPr/>
          <p:nvPr/>
        </p:nvSpPr>
        <p:spPr>
          <a:xfrm>
            <a:off x="8074133" y="245807"/>
            <a:ext cx="430924" cy="1219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CuadroTexto 13"/>
          <p:cNvSpPr txBox="1"/>
          <p:nvPr/>
        </p:nvSpPr>
        <p:spPr>
          <a:xfrm>
            <a:off x="8543742" y="567074"/>
            <a:ext cx="1755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200" dirty="0" smtClean="0">
                <a:solidFill>
                  <a:srgbClr val="7030A0"/>
                </a:solidFill>
              </a:rPr>
              <a:t>Filosofía</a:t>
            </a:r>
            <a:endParaRPr lang="es-MX" sz="3200" dirty="0">
              <a:solidFill>
                <a:srgbClr val="7030A0"/>
              </a:solidFill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25108" y="3429825"/>
            <a:ext cx="12093319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ES" sz="3600" dirty="0" smtClean="0"/>
          </a:p>
          <a:p>
            <a:pPr algn="just"/>
            <a:r>
              <a:rPr lang="es-ES" sz="3700" dirty="0" smtClean="0"/>
              <a:t>Psique.- </a:t>
            </a:r>
            <a:r>
              <a:rPr lang="es-ES" sz="3700" dirty="0"/>
              <a:t>E</a:t>
            </a:r>
            <a:r>
              <a:rPr lang="es-ES" sz="3700" dirty="0" smtClean="0"/>
              <a:t>s </a:t>
            </a:r>
            <a:r>
              <a:rPr lang="es-ES" sz="3700" dirty="0"/>
              <a:t>aquello formado por los fenómenos y los procedimientos que ocurren en la mente.</a:t>
            </a:r>
            <a:endParaRPr lang="es-MX" sz="3700" dirty="0"/>
          </a:p>
          <a:p>
            <a:pPr algn="ctr"/>
            <a:r>
              <a:rPr lang="es-ES" sz="3700" dirty="0" smtClean="0">
                <a:solidFill>
                  <a:srgbClr val="7030A0"/>
                </a:solidFill>
              </a:rPr>
              <a:t>La </a:t>
            </a:r>
            <a:r>
              <a:rPr lang="es-ES" sz="3700" dirty="0">
                <a:solidFill>
                  <a:srgbClr val="7030A0"/>
                </a:solidFill>
              </a:rPr>
              <a:t>Psicología </a:t>
            </a:r>
            <a:r>
              <a:rPr lang="es-ES" sz="3700" dirty="0" smtClean="0">
                <a:solidFill>
                  <a:srgbClr val="7030A0"/>
                </a:solidFill>
              </a:rPr>
              <a:t>es por lo tanto </a:t>
            </a:r>
            <a:r>
              <a:rPr lang="es-ES" sz="3700" dirty="0">
                <a:solidFill>
                  <a:srgbClr val="7030A0"/>
                </a:solidFill>
              </a:rPr>
              <a:t>una disciplina que estudia el comportamiento de los organismos y su interacción con el </a:t>
            </a:r>
            <a:r>
              <a:rPr lang="es-ES" sz="3700" dirty="0" smtClean="0">
                <a:solidFill>
                  <a:srgbClr val="7030A0"/>
                </a:solidFill>
              </a:rPr>
              <a:t>ambiente.</a:t>
            </a:r>
            <a:endParaRPr lang="es-MX" sz="3700" dirty="0">
              <a:solidFill>
                <a:srgbClr val="7030A0"/>
              </a:solidFill>
            </a:endParaRPr>
          </a:p>
        </p:txBody>
      </p:sp>
      <p:cxnSp>
        <p:nvCxnSpPr>
          <p:cNvPr id="7" name="Conector recto de flecha 6"/>
          <p:cNvCxnSpPr>
            <a:endCxn id="5" idx="1"/>
          </p:cNvCxnSpPr>
          <p:nvPr/>
        </p:nvCxnSpPr>
        <p:spPr>
          <a:xfrm>
            <a:off x="4197712" y="1020873"/>
            <a:ext cx="667698" cy="138503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 descr="C:\Users\HP\Desktop\CONTINGENCIA 2021-2022\Psicología I\psicologi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6" t="2974" r="5466" b="2602"/>
          <a:stretch/>
        </p:blipFill>
        <p:spPr bwMode="auto">
          <a:xfrm>
            <a:off x="10298970" y="0"/>
            <a:ext cx="1893030" cy="21346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CuadroTexto 5"/>
          <p:cNvSpPr txBox="1"/>
          <p:nvPr/>
        </p:nvSpPr>
        <p:spPr>
          <a:xfrm>
            <a:off x="25108" y="2134694"/>
            <a:ext cx="12093319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700" dirty="0"/>
              <a:t>Psique.- Energía del ser humano asociada al cuerpo terrenal y que, tras el fallecimiento, se separaba de éste.</a:t>
            </a:r>
            <a:endParaRPr lang="es-MX" sz="3700" dirty="0"/>
          </a:p>
        </p:txBody>
      </p:sp>
    </p:spTree>
    <p:extLst>
      <p:ext uri="{BB962C8B-B14F-4D97-AF65-F5344CB8AC3E}">
        <p14:creationId xmlns:p14="http://schemas.microsoft.com/office/powerpoint/2010/main" val="62544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93718" y="132003"/>
            <a:ext cx="419363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000" dirty="0" smtClean="0">
                <a:solidFill>
                  <a:srgbClr val="0070C0"/>
                </a:solidFill>
              </a:rPr>
              <a:t>Psicología </a:t>
            </a:r>
            <a:r>
              <a:rPr lang="es-ES" sz="4000" dirty="0">
                <a:solidFill>
                  <a:srgbClr val="0070C0"/>
                </a:solidFill>
              </a:rPr>
              <a:t>social</a:t>
            </a:r>
            <a:r>
              <a:rPr lang="es-ES" sz="4000" dirty="0" smtClean="0">
                <a:solidFill>
                  <a:srgbClr val="0070C0"/>
                </a:solidFill>
              </a:rPr>
              <a:t>.</a:t>
            </a:r>
          </a:p>
          <a:p>
            <a:pPr algn="ctr"/>
            <a:r>
              <a:rPr lang="es-ES" sz="3600" dirty="0" smtClean="0">
                <a:solidFill>
                  <a:srgbClr val="0070C0"/>
                </a:solidFill>
              </a:rPr>
              <a:t> </a:t>
            </a:r>
            <a:endParaRPr lang="es-ES" sz="3600" dirty="0" smtClean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744" y="1"/>
            <a:ext cx="4069256" cy="3205536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93718" y="762945"/>
            <a:ext cx="7777654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800" dirty="0"/>
              <a:t>Se centra en el conocimiento de la conducta social, así como en la solución de cualquier problema que ésta genere. </a:t>
            </a:r>
            <a:endParaRPr lang="es-MX" sz="3800" dirty="0"/>
          </a:p>
        </p:txBody>
      </p:sp>
      <p:sp>
        <p:nvSpPr>
          <p:cNvPr id="5" name="CuadroTexto 4"/>
          <p:cNvSpPr txBox="1"/>
          <p:nvPr/>
        </p:nvSpPr>
        <p:spPr>
          <a:xfrm>
            <a:off x="0" y="3089277"/>
            <a:ext cx="12192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es-ES" sz="3500" dirty="0"/>
              <a:t>Se ocupa de la interacción del individuo con el grupo social en el que interactúa.</a:t>
            </a:r>
            <a:endParaRPr lang="es-MX" sz="3500" dirty="0"/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es-ES" sz="3500" dirty="0"/>
              <a:t>Estudia la manera en cómo piensa, se siente y actúa el ser humano influido por la presencia o ausencia de otras </a:t>
            </a:r>
            <a:r>
              <a:rPr lang="es-ES" sz="3500" dirty="0" smtClean="0"/>
              <a:t>personas.</a:t>
            </a:r>
            <a:endParaRPr lang="es-MX" sz="3500" dirty="0"/>
          </a:p>
          <a:p>
            <a:pPr marL="285750" lvl="0" indent="-285750" algn="just">
              <a:buFont typeface="Wingdings" panose="05000000000000000000" pitchFamily="2" charset="2"/>
              <a:buChar char="Ø"/>
            </a:pPr>
            <a:r>
              <a:rPr lang="es-ES" sz="3500" dirty="0"/>
              <a:t>Ayuda en cualquier institución de apoyo social pero también puede ayudar en marketing.</a:t>
            </a:r>
            <a:endParaRPr lang="es-MX" sz="3500" dirty="0"/>
          </a:p>
        </p:txBody>
      </p:sp>
    </p:spTree>
    <p:extLst>
      <p:ext uri="{BB962C8B-B14F-4D97-AF65-F5344CB8AC3E}">
        <p14:creationId xmlns:p14="http://schemas.microsoft.com/office/powerpoint/2010/main" val="40226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126124"/>
            <a:ext cx="1219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ES" sz="3600" dirty="0"/>
          </a:p>
          <a:p>
            <a:pPr algn="just"/>
            <a:endParaRPr lang="en-US" sz="3600" dirty="0"/>
          </a:p>
        </p:txBody>
      </p:sp>
      <p:sp>
        <p:nvSpPr>
          <p:cNvPr id="3" name="CuadroTexto 2"/>
          <p:cNvSpPr txBox="1"/>
          <p:nvPr/>
        </p:nvSpPr>
        <p:spPr>
          <a:xfrm>
            <a:off x="-462455" y="261398"/>
            <a:ext cx="6495393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700" dirty="0">
                <a:solidFill>
                  <a:srgbClr val="0070C0"/>
                </a:solidFill>
              </a:rPr>
              <a:t>Psicología del desarrollo. </a:t>
            </a:r>
            <a:endParaRPr lang="es-MX" sz="3700" dirty="0">
              <a:solidFill>
                <a:srgbClr val="0070C0"/>
              </a:solidFill>
            </a:endParaRPr>
          </a:p>
        </p:txBody>
      </p:sp>
      <p:pic>
        <p:nvPicPr>
          <p:cNvPr id="4" name="Imagen 3" descr="C:\Users\HP\Desktop\CONTINGENCIA 2021-2022\Psicología I\Psic del desarrollo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1" t="16633" r="6797"/>
          <a:stretch/>
        </p:blipFill>
        <p:spPr bwMode="auto">
          <a:xfrm>
            <a:off x="7451834" y="-9905"/>
            <a:ext cx="4740166" cy="26727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0" y="923118"/>
            <a:ext cx="725805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" sz="3300" dirty="0"/>
              <a:t>Estudia cómo las personas cambian y crecen con el tiempo, tanto de manera física, como mental y social</a:t>
            </a:r>
            <a:r>
              <a:rPr lang="es-ES" sz="3300" dirty="0" smtClean="0"/>
              <a:t>.</a:t>
            </a:r>
            <a:endParaRPr lang="es-MX" sz="3300" dirty="0"/>
          </a:p>
        </p:txBody>
      </p:sp>
      <p:sp>
        <p:nvSpPr>
          <p:cNvPr id="6" name="CuadroTexto 5"/>
          <p:cNvSpPr txBox="1"/>
          <p:nvPr/>
        </p:nvSpPr>
        <p:spPr>
          <a:xfrm>
            <a:off x="0" y="2367915"/>
            <a:ext cx="120658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 algn="just">
              <a:buFont typeface="Wingdings" panose="05000000000000000000" pitchFamily="2" charset="2"/>
              <a:buChar char="§"/>
            </a:pPr>
            <a:r>
              <a:rPr lang="es-ES" sz="3300" dirty="0"/>
              <a:t>Estudia las etapas vitales como la infancia, la adolescencia, la vida adulta y la vejez. </a:t>
            </a:r>
            <a:endParaRPr lang="es-MX" sz="3300" dirty="0"/>
          </a:p>
          <a:p>
            <a:pPr marL="571500" lvl="0" indent="-571500" algn="just">
              <a:buFont typeface="Wingdings" panose="05000000000000000000" pitchFamily="2" charset="2"/>
              <a:buChar char="§"/>
            </a:pPr>
            <a:r>
              <a:rPr lang="es-ES" sz="3300" dirty="0"/>
              <a:t>Estudia que características psicológicas deben manifestar cada grupo de edad.</a:t>
            </a:r>
            <a:endParaRPr lang="es-MX" sz="3300" dirty="0"/>
          </a:p>
          <a:p>
            <a:pPr marL="571500" lvl="0" indent="-571500" algn="just">
              <a:buFont typeface="Wingdings" panose="05000000000000000000" pitchFamily="2" charset="2"/>
              <a:buChar char="§"/>
            </a:pPr>
            <a:r>
              <a:rPr lang="es-ES" sz="3300" dirty="0" err="1">
                <a:solidFill>
                  <a:srgbClr val="00B050"/>
                </a:solidFill>
              </a:rPr>
              <a:t>Psicogerontología</a:t>
            </a:r>
            <a:r>
              <a:rPr lang="es-ES" sz="3300" dirty="0" smtClean="0">
                <a:solidFill>
                  <a:srgbClr val="00B050"/>
                </a:solidFill>
              </a:rPr>
              <a:t>.</a:t>
            </a:r>
            <a:r>
              <a:rPr lang="es-ES" sz="3300" dirty="0" smtClean="0"/>
              <a:t>-</a:t>
            </a:r>
            <a:r>
              <a:rPr lang="es-MX" sz="3300" dirty="0"/>
              <a:t>Estudia y aplica sus conocimientos al envejecimiento normal y los cambios psicológicos y sociales que implica, tiene como objetivo la prolongación de la vida, y el mejoramiento de la calidad de vida de las personas </a:t>
            </a:r>
            <a:r>
              <a:rPr lang="es-MX" sz="3300" dirty="0" smtClean="0"/>
              <a:t>mayores.</a:t>
            </a:r>
            <a:endParaRPr lang="es-MX" sz="3300" dirty="0"/>
          </a:p>
        </p:txBody>
      </p:sp>
    </p:spTree>
    <p:extLst>
      <p:ext uri="{BB962C8B-B14F-4D97-AF65-F5344CB8AC3E}">
        <p14:creationId xmlns:p14="http://schemas.microsoft.com/office/powerpoint/2010/main" val="2245904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94593" y="913039"/>
            <a:ext cx="101319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es-ES" sz="3600" dirty="0" smtClean="0"/>
              <a:t>Trata temas como la </a:t>
            </a:r>
            <a:r>
              <a:rPr lang="es-ES" sz="3600" dirty="0"/>
              <a:t>motivación, la competencia, el estrés que provoca el entrenamiento de alto rendimiento, los reforzadores, etcétera. </a:t>
            </a:r>
            <a:endParaRPr lang="es-ES" sz="3600" dirty="0" smtClean="0"/>
          </a:p>
        </p:txBody>
      </p:sp>
      <p:pic>
        <p:nvPicPr>
          <p:cNvPr id="4" name="Imagen 3" descr="C:\Users\HP\Desktop\CONTINGENCIA 2021-2022\Psicología I\psicologia del deporte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5" t="4445" r="5334" b="11111"/>
          <a:stretch/>
        </p:blipFill>
        <p:spPr bwMode="auto">
          <a:xfrm>
            <a:off x="10037379" y="617902"/>
            <a:ext cx="2154621" cy="24173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-10510" y="3495479"/>
            <a:ext cx="1220251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500" dirty="0"/>
              <a:t>Los     del deporte contribuyen al éxito y a la educación de los atletas de alto rendimiento. </a:t>
            </a:r>
            <a:endParaRPr lang="es-MX" sz="3500" dirty="0"/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500" dirty="0"/>
              <a:t>Los apoyan antes, durante y después de un gran evento deportivo.</a:t>
            </a:r>
            <a:endParaRPr lang="es-MX" sz="3500" dirty="0"/>
          </a:p>
          <a:p>
            <a:pPr marL="457200" lvl="0" indent="-457200" algn="just">
              <a:buFont typeface="Wingdings" panose="05000000000000000000" pitchFamily="2" charset="2"/>
              <a:buChar char="ü"/>
            </a:pPr>
            <a:r>
              <a:rPr lang="es-ES" sz="3500" dirty="0"/>
              <a:t>Brindan apoyo </a:t>
            </a:r>
            <a:r>
              <a:rPr lang="es-ES" sz="3500" dirty="0" err="1"/>
              <a:t>psicólogico</a:t>
            </a:r>
            <a:r>
              <a:rPr lang="es-ES" sz="3500" dirty="0"/>
              <a:t> a los atletas que han sufrido alguna lesión, hasta perder en una competencia.</a:t>
            </a:r>
            <a:endParaRPr lang="es-MX" sz="3500" dirty="0"/>
          </a:p>
        </p:txBody>
      </p:sp>
      <p:pic>
        <p:nvPicPr>
          <p:cNvPr id="6" name="Imagen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218" y="3312735"/>
            <a:ext cx="732790" cy="732790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457200" y="352080"/>
            <a:ext cx="5633545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700" dirty="0" smtClean="0">
                <a:solidFill>
                  <a:srgbClr val="0070C0"/>
                </a:solidFill>
              </a:rPr>
              <a:t>Psicología del deporte.</a:t>
            </a:r>
            <a:endParaRPr lang="es-MX" sz="37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5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-31531"/>
            <a:ext cx="99071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600" dirty="0" smtClean="0">
                <a:solidFill>
                  <a:srgbClr val="0070C0"/>
                </a:solidFill>
              </a:rPr>
              <a:t>Psicología </a:t>
            </a:r>
            <a:r>
              <a:rPr lang="es-ES" sz="3600" dirty="0">
                <a:solidFill>
                  <a:srgbClr val="0070C0"/>
                </a:solidFill>
              </a:rPr>
              <a:t>ambiental. </a:t>
            </a:r>
            <a:endParaRPr lang="es-ES" sz="3600" dirty="0" smtClean="0">
              <a:solidFill>
                <a:srgbClr val="0070C0"/>
              </a:solidFill>
            </a:endParaRPr>
          </a:p>
          <a:p>
            <a:pPr algn="just"/>
            <a:r>
              <a:rPr lang="es-MX" sz="3600" dirty="0"/>
              <a:t>B</a:t>
            </a:r>
            <a:r>
              <a:rPr lang="es-MX" sz="3600" dirty="0" smtClean="0"/>
              <a:t>usca</a:t>
            </a:r>
            <a:r>
              <a:rPr lang="es-MX" sz="3600" dirty="0"/>
              <a:t> mejorar la sociedad a través de la identificación de problemas en esos entornos físicos donde cohabitan los seres </a:t>
            </a:r>
            <a:r>
              <a:rPr lang="es-MX" sz="3600" dirty="0" smtClean="0"/>
              <a:t>humanos. </a:t>
            </a:r>
            <a:r>
              <a:rPr lang="es-MX" sz="3600" dirty="0" smtClean="0">
                <a:solidFill>
                  <a:srgbClr val="7030A0"/>
                </a:solidFill>
              </a:rPr>
              <a:t>¿Cómo nos sentimos en una ciudad contaminada?</a:t>
            </a:r>
            <a:endParaRPr lang="es-ES" sz="3600" dirty="0" smtClean="0">
              <a:solidFill>
                <a:srgbClr val="7030A0"/>
              </a:solidFill>
            </a:endParaRPr>
          </a:p>
          <a:p>
            <a:pPr algn="just"/>
            <a:endParaRPr lang="es-ES" sz="3600" dirty="0" smtClean="0"/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en-US" sz="3600" dirty="0"/>
          </a:p>
        </p:txBody>
      </p:sp>
      <p:pic>
        <p:nvPicPr>
          <p:cNvPr id="3" name="Imagen 2" descr="C:\Users\HP\Desktop\CONTINGENCIA 2021-2022\Psicología I\psicologia-ambiental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8" r="42962"/>
          <a:stretch/>
        </p:blipFill>
        <p:spPr bwMode="auto">
          <a:xfrm>
            <a:off x="9907160" y="0"/>
            <a:ext cx="2284839" cy="29954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82035" y="3489433"/>
            <a:ext cx="12004862" cy="3954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s-MX" sz="3600" dirty="0"/>
              <a:t>El principal campo de acción se enfoca hacia la identificación y resolución de problemas ambientales.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s-MX" sz="3600" dirty="0"/>
              <a:t>Se centra mucho en la habitabilidad de las ciudades y el cuidado de los entornos naturales. </a:t>
            </a:r>
            <a:endParaRPr lang="es-MX" sz="3600" dirty="0" smtClean="0"/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es-MX" sz="3600" dirty="0" smtClean="0"/>
              <a:t>Trabaja </a:t>
            </a:r>
            <a:r>
              <a:rPr lang="es-MX" sz="3600" dirty="0"/>
              <a:t>en la reducción de los niveles de contaminación de manera global.</a:t>
            </a:r>
          </a:p>
          <a:p>
            <a:pPr algn="just"/>
            <a:r>
              <a:rPr lang="es-MX" sz="35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1395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0" y="1348800"/>
            <a:ext cx="1219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3200" dirty="0" smtClean="0">
                <a:solidFill>
                  <a:srgbClr val="7030A0"/>
                </a:solidFill>
              </a:rPr>
              <a:t>a</a:t>
            </a:r>
            <a:r>
              <a:rPr lang="es-ES" sz="3200" dirty="0">
                <a:solidFill>
                  <a:srgbClr val="7030A0"/>
                </a:solidFill>
              </a:rPr>
              <a:t>)	Neuroanatomía: </a:t>
            </a:r>
            <a:r>
              <a:rPr lang="es-ES" sz="3200" dirty="0"/>
              <a:t>E</a:t>
            </a:r>
            <a:r>
              <a:rPr lang="es-ES" sz="3200" dirty="0" smtClean="0"/>
              <a:t>studio </a:t>
            </a:r>
            <a:r>
              <a:rPr lang="es-ES" sz="3200" dirty="0"/>
              <a:t>de la estructura del sistema nervioso.</a:t>
            </a:r>
          </a:p>
          <a:p>
            <a:pPr algn="just"/>
            <a:r>
              <a:rPr lang="es-ES" sz="3200" dirty="0">
                <a:solidFill>
                  <a:srgbClr val="7030A0"/>
                </a:solidFill>
              </a:rPr>
              <a:t>b)	Neuroquímica: </a:t>
            </a:r>
            <a:r>
              <a:rPr lang="es-ES" sz="3200" dirty="0" smtClean="0"/>
              <a:t>Estudio </a:t>
            </a:r>
            <a:r>
              <a:rPr lang="es-ES" sz="3200" dirty="0"/>
              <a:t>de las bases químicas de la actividad neuronal.</a:t>
            </a:r>
          </a:p>
          <a:p>
            <a:pPr algn="just"/>
            <a:r>
              <a:rPr lang="es-ES" sz="3200" dirty="0">
                <a:solidFill>
                  <a:srgbClr val="7030A0"/>
                </a:solidFill>
              </a:rPr>
              <a:t>c)	Neuroendocrinología: </a:t>
            </a:r>
            <a:r>
              <a:rPr lang="es-ES" sz="3200" dirty="0"/>
              <a:t>E</a:t>
            </a:r>
            <a:r>
              <a:rPr lang="es-ES" sz="3200" dirty="0" smtClean="0"/>
              <a:t>studio </a:t>
            </a:r>
            <a:r>
              <a:rPr lang="es-ES" sz="3200" dirty="0"/>
              <a:t>de las interacciones entre el sistema nervioso y el sistema endocrino.</a:t>
            </a:r>
          </a:p>
          <a:p>
            <a:pPr algn="just"/>
            <a:r>
              <a:rPr lang="es-ES" sz="3200" dirty="0">
                <a:solidFill>
                  <a:srgbClr val="7030A0"/>
                </a:solidFill>
              </a:rPr>
              <a:t>d)	</a:t>
            </a:r>
            <a:r>
              <a:rPr lang="es-ES" sz="3200" dirty="0" err="1">
                <a:solidFill>
                  <a:srgbClr val="7030A0"/>
                </a:solidFill>
              </a:rPr>
              <a:t>Neurofarmacología</a:t>
            </a:r>
            <a:r>
              <a:rPr lang="es-ES" sz="3200" dirty="0">
                <a:solidFill>
                  <a:srgbClr val="7030A0"/>
                </a:solidFill>
              </a:rPr>
              <a:t>: </a:t>
            </a:r>
            <a:r>
              <a:rPr lang="es-ES" sz="3200" dirty="0"/>
              <a:t>E</a:t>
            </a:r>
            <a:r>
              <a:rPr lang="es-ES" sz="3200" dirty="0" smtClean="0"/>
              <a:t>studio </a:t>
            </a:r>
            <a:r>
              <a:rPr lang="es-ES" sz="3200" dirty="0"/>
              <a:t>de los efectos de las drogas sobre la actividad neuronal.</a:t>
            </a:r>
          </a:p>
          <a:p>
            <a:pPr algn="just"/>
            <a:r>
              <a:rPr lang="es-ES" sz="3200" dirty="0">
                <a:solidFill>
                  <a:srgbClr val="7030A0"/>
                </a:solidFill>
              </a:rPr>
              <a:t>e)	Neuropatología: </a:t>
            </a:r>
            <a:r>
              <a:rPr lang="es-ES" sz="3200" dirty="0"/>
              <a:t>E</a:t>
            </a:r>
            <a:r>
              <a:rPr lang="es-ES" sz="3200" dirty="0" smtClean="0"/>
              <a:t>studio </a:t>
            </a:r>
            <a:r>
              <a:rPr lang="es-ES" sz="3200" dirty="0"/>
              <a:t>de las alteraciones del sistema nervioso.</a:t>
            </a:r>
          </a:p>
          <a:p>
            <a:pPr algn="just"/>
            <a:r>
              <a:rPr lang="es-ES" sz="3200" dirty="0">
                <a:solidFill>
                  <a:srgbClr val="7030A0"/>
                </a:solidFill>
              </a:rPr>
              <a:t>f)	Neurofisiología: </a:t>
            </a:r>
            <a:r>
              <a:rPr lang="es-ES" sz="3200" dirty="0"/>
              <a:t>E</a:t>
            </a:r>
            <a:r>
              <a:rPr lang="es-ES" sz="3200" dirty="0" smtClean="0"/>
              <a:t>studio </a:t>
            </a:r>
            <a:r>
              <a:rPr lang="es-ES" sz="3200" dirty="0"/>
              <a:t>de las funciones y actividades del sistema nervioso.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-36786" y="207141"/>
            <a:ext cx="5759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 err="1">
                <a:solidFill>
                  <a:srgbClr val="0070C0"/>
                </a:solidFill>
              </a:rPr>
              <a:t>Psicofisiología</a:t>
            </a:r>
            <a:r>
              <a:rPr lang="es-ES" sz="3200" dirty="0">
                <a:solidFill>
                  <a:srgbClr val="0070C0"/>
                </a:solidFill>
              </a:rPr>
              <a:t> o </a:t>
            </a:r>
            <a:r>
              <a:rPr lang="es-ES" sz="3200" dirty="0" err="1">
                <a:solidFill>
                  <a:srgbClr val="0070C0"/>
                </a:solidFill>
              </a:rPr>
              <a:t>Psicobiología</a:t>
            </a:r>
            <a:endParaRPr lang="es-MX" sz="3200" dirty="0">
              <a:solidFill>
                <a:srgbClr val="0070C0"/>
              </a:solidFill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-36786" y="819807"/>
            <a:ext cx="1226557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dirty="0"/>
              <a:t>Se enfoca al estudio científico de la biología de la conducta. </a:t>
            </a:r>
            <a:endParaRPr lang="es-MX" sz="3200" dirty="0"/>
          </a:p>
          <a:p>
            <a:r>
              <a:rPr lang="es-MX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60254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226874"/>
            <a:ext cx="7178357" cy="592932"/>
          </a:xfrm>
        </p:spPr>
        <p:txBody>
          <a:bodyPr/>
          <a:lstStyle/>
          <a:p>
            <a:pPr algn="ctr"/>
            <a:r>
              <a:rPr lang="es-MX" sz="3600" dirty="0" smtClean="0">
                <a:solidFill>
                  <a:srgbClr val="7030A0"/>
                </a:solidFill>
              </a:rPr>
              <a:t>Diferencias entre      y Psiquiatría </a:t>
            </a:r>
            <a:endParaRPr lang="es-MX" sz="3600" dirty="0">
              <a:solidFill>
                <a:srgbClr val="7030A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857" y="0"/>
            <a:ext cx="819806" cy="819806"/>
          </a:xfrm>
          <a:prstGeom prst="rect">
            <a:avLst/>
          </a:prstGeom>
        </p:spPr>
      </p:pic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910053"/>
              </p:ext>
            </p:extLst>
          </p:nvPr>
        </p:nvGraphicFramePr>
        <p:xfrm>
          <a:off x="966952" y="771609"/>
          <a:ext cx="10258097" cy="608639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5413">
                  <a:extLst>
                    <a:ext uri="{9D8B030D-6E8A-4147-A177-3AD203B41FA5}">
                      <a16:colId xmlns:a16="http://schemas.microsoft.com/office/drawing/2014/main" val="2256716291"/>
                    </a:ext>
                  </a:extLst>
                </a:gridCol>
                <a:gridCol w="5072684">
                  <a:extLst>
                    <a:ext uri="{9D8B030D-6E8A-4147-A177-3AD203B41FA5}">
                      <a16:colId xmlns:a16="http://schemas.microsoft.com/office/drawing/2014/main" val="1176651393"/>
                    </a:ext>
                  </a:extLst>
                </a:gridCol>
              </a:tblGrid>
              <a:tr h="4347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Psicología</a:t>
                      </a:r>
                      <a:endParaRPr lang="es-MX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8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Psiquiatría</a:t>
                      </a:r>
                      <a:endParaRPr lang="es-MX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41820"/>
                  </a:ext>
                </a:extLst>
              </a:tr>
              <a:tr h="21737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 </a:t>
                      </a:r>
                      <a:r>
                        <a:rPr lang="es-ES" sz="2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debe de estudiar la licenciatura para ser Psicólogo que puede durar de 3 a 5 </a:t>
                      </a: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años.</a:t>
                      </a:r>
                      <a:endParaRPr lang="es-MX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 </a:t>
                      </a:r>
                      <a:r>
                        <a:rPr lang="es-ES" sz="2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debe de estudiar primero la carrera de medicina que dura 6 años y después la especialidad en Psiquiatría que suele durar 3 años.</a:t>
                      </a:r>
                      <a:endParaRPr lang="es-MX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707108"/>
                  </a:ext>
                </a:extLst>
              </a:tr>
              <a:tr h="86948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 </a:t>
                      </a:r>
                      <a:r>
                        <a:rPr lang="es-ES" sz="2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puede recetar </a:t>
                      </a: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medicamentos.</a:t>
                      </a:r>
                      <a:endParaRPr lang="es-MX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Está </a:t>
                      </a:r>
                      <a:r>
                        <a:rPr lang="es-ES" sz="2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capacitado para recetar medicamentos a los pacientes.</a:t>
                      </a:r>
                      <a:endParaRPr lang="es-MX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3244007"/>
                  </a:ext>
                </a:extLst>
              </a:tr>
              <a:tr h="13042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 </a:t>
                      </a:r>
                      <a:r>
                        <a:rPr lang="es-ES" sz="2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centra en lo </a:t>
                      </a: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emocional.</a:t>
                      </a:r>
                      <a:endParaRPr lang="es-MX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 </a:t>
                      </a:r>
                      <a:r>
                        <a:rPr lang="es-ES" sz="2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centra en lo neurológico y patológico (enfermedades mentales)</a:t>
                      </a:r>
                      <a:endParaRPr lang="es-MX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336787"/>
                  </a:ext>
                </a:extLst>
              </a:tr>
              <a:tr h="13042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Dentro </a:t>
                      </a:r>
                      <a:r>
                        <a:rPr lang="es-ES" sz="2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 la Psicología hay varias ramas, por ejemplo la </a:t>
                      </a: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Clínica.</a:t>
                      </a:r>
                      <a:endParaRPr lang="es-MX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82880" algn="just">
                        <a:spcAft>
                          <a:spcPts val="0"/>
                        </a:spcAft>
                      </a:pP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La </a:t>
                      </a:r>
                      <a:r>
                        <a:rPr lang="es-ES" sz="2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Psiquiatría es una rama de la </a:t>
                      </a:r>
                      <a:r>
                        <a:rPr lang="es-ES" sz="28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Medicina.</a:t>
                      </a:r>
                      <a:endParaRPr lang="es-MX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6642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26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64754"/>
            <a:ext cx="5772202" cy="683172"/>
          </a:xfrm>
        </p:spPr>
        <p:txBody>
          <a:bodyPr>
            <a:normAutofit fontScale="90000"/>
          </a:bodyPr>
          <a:lstStyle/>
          <a:p>
            <a:pPr algn="ctr"/>
            <a:r>
              <a:rPr lang="es-ES" sz="4000" dirty="0" smtClean="0">
                <a:solidFill>
                  <a:srgbClr val="7030A0"/>
                </a:solidFill>
              </a:rPr>
              <a:t>La </a:t>
            </a:r>
            <a:r>
              <a:rPr lang="es-ES" sz="4000" dirty="0">
                <a:solidFill>
                  <a:srgbClr val="7030A0"/>
                </a:solidFill>
              </a:rPr>
              <a:t>Psicología como ciencia</a:t>
            </a:r>
            <a:r>
              <a:rPr lang="es-MX" dirty="0">
                <a:solidFill>
                  <a:srgbClr val="7030A0"/>
                </a:solidFill>
              </a:rPr>
              <a:t/>
            </a:r>
            <a:br>
              <a:rPr lang="es-MX" dirty="0">
                <a:solidFill>
                  <a:srgbClr val="7030A0"/>
                </a:solidFill>
              </a:rPr>
            </a:br>
            <a:r>
              <a:rPr lang="es-ES" dirty="0">
                <a:solidFill>
                  <a:srgbClr val="7030A0"/>
                </a:solidFill>
              </a:rPr>
              <a:t> </a:t>
            </a:r>
            <a:r>
              <a:rPr lang="es-MX" dirty="0">
                <a:solidFill>
                  <a:srgbClr val="7030A0"/>
                </a:solidFill>
              </a:rPr>
              <a:t/>
            </a:r>
            <a:br>
              <a:rPr lang="es-MX" dirty="0">
                <a:solidFill>
                  <a:srgbClr val="7030A0"/>
                </a:solidFill>
              </a:rPr>
            </a:br>
            <a:endParaRPr lang="es-MX" dirty="0">
              <a:solidFill>
                <a:srgbClr val="7030A0"/>
              </a:solidFill>
            </a:endParaRPr>
          </a:p>
        </p:txBody>
      </p:sp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7765"/>
            <a:ext cx="2099897" cy="2869325"/>
          </a:xfrm>
        </p:spPr>
      </p:pic>
      <p:sp>
        <p:nvSpPr>
          <p:cNvPr id="5" name="CuadroTexto 4"/>
          <p:cNvSpPr txBox="1"/>
          <p:nvPr/>
        </p:nvSpPr>
        <p:spPr>
          <a:xfrm>
            <a:off x="2099895" y="814606"/>
            <a:ext cx="100185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3600" dirty="0" smtClean="0"/>
              <a:t>Padre de la     Wilhelm </a:t>
            </a:r>
            <a:r>
              <a:rPr lang="es-MX" sz="3600" dirty="0" err="1"/>
              <a:t>Maximilian</a:t>
            </a:r>
            <a:r>
              <a:rPr lang="es-MX" sz="3600" dirty="0"/>
              <a:t> </a:t>
            </a:r>
            <a:r>
              <a:rPr lang="es-MX" sz="3600" dirty="0" smtClean="0"/>
              <a:t>Wundt (Alemán)</a:t>
            </a:r>
          </a:p>
          <a:p>
            <a:pPr algn="just"/>
            <a:r>
              <a:rPr lang="es-MX" sz="3600" dirty="0" smtClean="0"/>
              <a:t>La     como ciencia nace en 1879 en el laboratorio</a:t>
            </a:r>
            <a:r>
              <a:rPr lang="es-ES" sz="3600" dirty="0" smtClean="0"/>
              <a:t> de la Universidad de Leipzig</a:t>
            </a:r>
            <a:r>
              <a:rPr lang="es-ES" sz="3600" dirty="0"/>
              <a:t>, </a:t>
            </a:r>
            <a:r>
              <a:rPr lang="es-ES" sz="3600" dirty="0" smtClean="0"/>
              <a:t>Alemania.</a:t>
            </a:r>
            <a:endParaRPr lang="es-MX" sz="360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320" y="814606"/>
            <a:ext cx="653900" cy="6539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643" y="1885477"/>
            <a:ext cx="653900" cy="653900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73572" y="4067504"/>
            <a:ext cx="1211842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800" dirty="0" smtClean="0"/>
              <a:t>Un experimento diseñado por Wundt determinó que </a:t>
            </a:r>
            <a:r>
              <a:rPr lang="es-ES" sz="3800" dirty="0"/>
              <a:t>las personas tardan una décima de segundo para presionar la clave </a:t>
            </a:r>
            <a:r>
              <a:rPr lang="es-ES" sz="3800" dirty="0" smtClean="0"/>
              <a:t>de telégrafo después </a:t>
            </a:r>
            <a:r>
              <a:rPr lang="es-ES" sz="3800" dirty="0"/>
              <a:t>de escuchada la </a:t>
            </a:r>
            <a:r>
              <a:rPr lang="es-ES" sz="3800" dirty="0" smtClean="0"/>
              <a:t>pelotita rebotar en una plataforma.</a:t>
            </a:r>
            <a:endParaRPr lang="es-MX" sz="3800" dirty="0"/>
          </a:p>
        </p:txBody>
      </p:sp>
    </p:spTree>
    <p:extLst>
      <p:ext uri="{BB962C8B-B14F-4D97-AF65-F5344CB8AC3E}">
        <p14:creationId xmlns:p14="http://schemas.microsoft.com/office/powerpoint/2010/main" val="383065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133631"/>
            <a:ext cx="6656927" cy="592933"/>
          </a:xfrm>
        </p:spPr>
        <p:txBody>
          <a:bodyPr/>
          <a:lstStyle/>
          <a:p>
            <a:pPr algn="ctr"/>
            <a:r>
              <a:rPr lang="es-MX" sz="3600" dirty="0" smtClean="0">
                <a:solidFill>
                  <a:srgbClr val="7030A0"/>
                </a:solidFill>
              </a:rPr>
              <a:t>¿Qué nos hace ser como somos?</a:t>
            </a:r>
            <a:endParaRPr lang="es-MX" sz="3600" dirty="0">
              <a:solidFill>
                <a:srgbClr val="7030A0"/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5"/>
          <a:stretch/>
        </p:blipFill>
        <p:spPr>
          <a:xfrm>
            <a:off x="0" y="727440"/>
            <a:ext cx="2433178" cy="2830311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564525" y="695430"/>
            <a:ext cx="89127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/>
              <a:t>Sigmund Freud, austríaco de origen judío</a:t>
            </a:r>
          </a:p>
          <a:p>
            <a:r>
              <a:rPr lang="es-MX" sz="3600" dirty="0" smtClean="0"/>
              <a:t>(1856-1939)</a:t>
            </a:r>
          </a:p>
          <a:p>
            <a:r>
              <a:rPr lang="es-MX" sz="3600" dirty="0" smtClean="0"/>
              <a:t>Series complementarias:</a:t>
            </a:r>
          </a:p>
          <a:p>
            <a:r>
              <a:rPr lang="es-MX" sz="3600" dirty="0"/>
              <a:t> </a:t>
            </a:r>
            <a:r>
              <a:rPr lang="es-MX" sz="3600" dirty="0" smtClean="0"/>
              <a:t> - Herencia</a:t>
            </a:r>
          </a:p>
          <a:p>
            <a:r>
              <a:rPr lang="es-MX" sz="3600" dirty="0"/>
              <a:t> </a:t>
            </a:r>
            <a:r>
              <a:rPr lang="es-MX" sz="3600" dirty="0" smtClean="0"/>
              <a:t> - Ambiente</a:t>
            </a:r>
            <a:endParaRPr lang="es-MX" sz="3600" dirty="0"/>
          </a:p>
        </p:txBody>
      </p:sp>
      <p:sp>
        <p:nvSpPr>
          <p:cNvPr id="6" name="CuadroTexto 5"/>
          <p:cNvSpPr txBox="1"/>
          <p:nvPr/>
        </p:nvSpPr>
        <p:spPr>
          <a:xfrm>
            <a:off x="781615" y="3559503"/>
            <a:ext cx="1086769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3600" dirty="0" smtClean="0"/>
              <a:t>La     se basa en 4 ideas fundamentales:</a:t>
            </a:r>
          </a:p>
          <a:p>
            <a:pPr lvl="0" algn="just"/>
            <a:r>
              <a:rPr lang="es-ES" sz="3600" dirty="0" smtClean="0"/>
              <a:t>-La </a:t>
            </a:r>
            <a:r>
              <a:rPr lang="es-ES" sz="3600" dirty="0"/>
              <a:t>conducta está </a:t>
            </a:r>
            <a:r>
              <a:rPr lang="es-ES" sz="3600" dirty="0" err="1"/>
              <a:t>polideterminada</a:t>
            </a:r>
            <a:r>
              <a:rPr lang="es-ES" sz="3600" dirty="0"/>
              <a:t>.</a:t>
            </a:r>
            <a:endParaRPr lang="es-MX" sz="3600" dirty="0"/>
          </a:p>
          <a:p>
            <a:pPr lvl="0" algn="just"/>
            <a:r>
              <a:rPr lang="es-ES" sz="3600" dirty="0" smtClean="0"/>
              <a:t>-La </a:t>
            </a:r>
            <a:r>
              <a:rPr lang="es-ES" sz="3600" dirty="0"/>
              <a:t>conducta está formada por herencia cultural.</a:t>
            </a:r>
            <a:endParaRPr lang="es-MX" sz="3600" dirty="0"/>
          </a:p>
          <a:p>
            <a:pPr lvl="0" algn="just"/>
            <a:r>
              <a:rPr lang="es-ES" sz="3600" dirty="0" smtClean="0"/>
              <a:t>-La </a:t>
            </a:r>
            <a:r>
              <a:rPr lang="es-ES" sz="3600" dirty="0"/>
              <a:t>herencia y el ambiente influyen en la conducta.</a:t>
            </a:r>
            <a:endParaRPr lang="es-MX" sz="3600" dirty="0"/>
          </a:p>
          <a:p>
            <a:pPr lvl="0" algn="just"/>
            <a:r>
              <a:rPr lang="es-ES" sz="3600" dirty="0" smtClean="0"/>
              <a:t>-La </a:t>
            </a:r>
            <a:r>
              <a:rPr lang="es-ES" sz="3600" dirty="0"/>
              <a:t>experiencia que tenemos del mundo es subjetiva.</a:t>
            </a:r>
            <a:endParaRPr lang="es-MX" sz="3600" dirty="0"/>
          </a:p>
          <a:p>
            <a:r>
              <a:rPr lang="es-ES" sz="3600" dirty="0"/>
              <a:t> </a:t>
            </a:r>
            <a:endParaRPr lang="es-MX" sz="3600" dirty="0"/>
          </a:p>
          <a:p>
            <a:endParaRPr lang="es-MX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120" y="3556000"/>
            <a:ext cx="653900" cy="65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6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2015" y="189765"/>
            <a:ext cx="8596668" cy="1320800"/>
          </a:xfrm>
        </p:spPr>
        <p:txBody>
          <a:bodyPr/>
          <a:lstStyle/>
          <a:p>
            <a:r>
              <a:rPr lang="es-MX" dirty="0" smtClean="0">
                <a:solidFill>
                  <a:srgbClr val="00B0F0"/>
                </a:solidFill>
              </a:rPr>
              <a:t>Elementos de la      </a:t>
            </a:r>
            <a:r>
              <a:rPr lang="es-MX" dirty="0" smtClean="0">
                <a:solidFill>
                  <a:schemeClr val="tx1"/>
                </a:solidFill>
              </a:rPr>
              <a:t/>
            </a:r>
            <a:br>
              <a:rPr lang="es-MX" dirty="0" smtClean="0">
                <a:solidFill>
                  <a:schemeClr val="tx1"/>
                </a:solidFill>
              </a:rPr>
            </a:br>
            <a:r>
              <a:rPr lang="es-MX" dirty="0" smtClean="0">
                <a:solidFill>
                  <a:srgbClr val="7030A0"/>
                </a:solidFill>
              </a:rPr>
              <a:t>a) Conducta Manifiesta  </a:t>
            </a:r>
            <a:endParaRPr lang="es-MX" dirty="0">
              <a:solidFill>
                <a:srgbClr val="7030A0"/>
              </a:solidFill>
            </a:endParaRPr>
          </a:p>
        </p:txBody>
      </p:sp>
      <p:pic>
        <p:nvPicPr>
          <p:cNvPr id="5" name="Marcador de contenido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1557"/>
            <a:ext cx="2133600" cy="2857500"/>
          </a:xfr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309" y="145046"/>
            <a:ext cx="653900" cy="6539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133599" y="1510565"/>
            <a:ext cx="9869215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800" dirty="0"/>
              <a:t>En 1900 la escuela fundada por John </a:t>
            </a:r>
            <a:r>
              <a:rPr lang="es-ES" sz="3800" dirty="0" err="1"/>
              <a:t>Broadus</a:t>
            </a:r>
            <a:r>
              <a:rPr lang="es-ES" sz="3800" dirty="0"/>
              <a:t> Watson (</a:t>
            </a:r>
            <a:r>
              <a:rPr lang="es-ES" sz="3800" dirty="0" smtClean="0"/>
              <a:t>1878-1958) </a:t>
            </a:r>
            <a:r>
              <a:rPr lang="es-ES" sz="3800" dirty="0"/>
              <a:t>(USA) </a:t>
            </a:r>
            <a:r>
              <a:rPr lang="es-ES" sz="3800" dirty="0" smtClean="0"/>
              <a:t>llamada </a:t>
            </a:r>
            <a:r>
              <a:rPr lang="es-ES" sz="3800" dirty="0"/>
              <a:t>Conductismo, aludió que la única conducta que se podía estudiar </a:t>
            </a:r>
            <a:r>
              <a:rPr lang="es-ES" sz="3800" dirty="0">
                <a:solidFill>
                  <a:srgbClr val="C00000"/>
                </a:solidFill>
              </a:rPr>
              <a:t>objetivamente</a:t>
            </a:r>
            <a:r>
              <a:rPr lang="es-ES" sz="3800" dirty="0"/>
              <a:t> es la conducta </a:t>
            </a:r>
            <a:r>
              <a:rPr lang="es-ES" sz="3800" dirty="0" smtClean="0"/>
              <a:t>observable. </a:t>
            </a:r>
            <a:endParaRPr lang="es-MX" sz="3800" dirty="0"/>
          </a:p>
        </p:txBody>
      </p:sp>
      <p:sp>
        <p:nvSpPr>
          <p:cNvPr id="8" name="CuadroTexto 7"/>
          <p:cNvSpPr txBox="1"/>
          <p:nvPr/>
        </p:nvSpPr>
        <p:spPr>
          <a:xfrm>
            <a:off x="409903" y="4828088"/>
            <a:ext cx="1159291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800" dirty="0"/>
              <a:t>L</a:t>
            </a:r>
            <a:r>
              <a:rPr lang="es-ES" sz="3800" dirty="0" smtClean="0"/>
              <a:t>os </a:t>
            </a:r>
            <a:r>
              <a:rPr lang="es-ES" sz="3800" dirty="0"/>
              <a:t>procesos mentales no constituyen una materia que puede ser estudiada científicamente, porque los pensamientos son eventos privados.</a:t>
            </a:r>
            <a:endParaRPr lang="es-MX" sz="3800" dirty="0"/>
          </a:p>
        </p:txBody>
      </p:sp>
    </p:spTree>
    <p:extLst>
      <p:ext uri="{BB962C8B-B14F-4D97-AF65-F5344CB8AC3E}">
        <p14:creationId xmlns:p14="http://schemas.microsoft.com/office/powerpoint/2010/main" val="266383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6125" y="1185327"/>
            <a:ext cx="11960772" cy="581901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ES" sz="3800" dirty="0">
                <a:solidFill>
                  <a:schemeClr val="tx1"/>
                </a:solidFill>
              </a:rPr>
              <a:t>T</a:t>
            </a:r>
            <a:r>
              <a:rPr lang="es-ES" sz="3800" dirty="0" smtClean="0">
                <a:solidFill>
                  <a:schemeClr val="tx1"/>
                </a:solidFill>
              </a:rPr>
              <a:t>ambién </a:t>
            </a:r>
            <a:r>
              <a:rPr lang="es-ES" sz="3800" dirty="0">
                <a:solidFill>
                  <a:schemeClr val="tx1"/>
                </a:solidFill>
              </a:rPr>
              <a:t>recibe el nombre de comportamiento </a:t>
            </a:r>
            <a:r>
              <a:rPr lang="es-ES" sz="3800" dirty="0" smtClean="0">
                <a:solidFill>
                  <a:schemeClr val="tx1"/>
                </a:solidFill>
              </a:rPr>
              <a:t>latente. (que existe sin manifestarse)</a:t>
            </a:r>
          </a:p>
          <a:p>
            <a:pPr marL="0" indent="0" algn="just">
              <a:buNone/>
            </a:pPr>
            <a:r>
              <a:rPr lang="es-ES" sz="3800" dirty="0">
                <a:solidFill>
                  <a:schemeClr val="tx1"/>
                </a:solidFill>
              </a:rPr>
              <a:t>Sigmund Freud </a:t>
            </a:r>
            <a:r>
              <a:rPr lang="es-ES" sz="3800" dirty="0" smtClean="0">
                <a:solidFill>
                  <a:schemeClr val="tx1"/>
                </a:solidFill>
              </a:rPr>
              <a:t>padre del Psicoanálisis, (1896) trabajó </a:t>
            </a:r>
            <a:r>
              <a:rPr lang="es-ES" sz="3800" dirty="0">
                <a:solidFill>
                  <a:schemeClr val="tx1"/>
                </a:solidFill>
              </a:rPr>
              <a:t>mucho con pacientes perturbados </a:t>
            </a:r>
            <a:r>
              <a:rPr lang="es-ES" sz="3800" dirty="0" smtClean="0">
                <a:solidFill>
                  <a:schemeClr val="tx1"/>
                </a:solidFill>
              </a:rPr>
              <a:t>emocionalmente, </a:t>
            </a:r>
            <a:r>
              <a:rPr lang="es-ES" sz="3800" dirty="0">
                <a:solidFill>
                  <a:schemeClr val="tx1"/>
                </a:solidFill>
              </a:rPr>
              <a:t>s</a:t>
            </a:r>
            <a:r>
              <a:rPr lang="es-ES" sz="3800" dirty="0" smtClean="0">
                <a:solidFill>
                  <a:schemeClr val="tx1"/>
                </a:solidFill>
              </a:rPr>
              <a:t>us </a:t>
            </a:r>
            <a:r>
              <a:rPr lang="es-ES" sz="3800" dirty="0">
                <a:solidFill>
                  <a:schemeClr val="tx1"/>
                </a:solidFill>
              </a:rPr>
              <a:t>observaciones que le llevaron a descubrir el </a:t>
            </a:r>
            <a:r>
              <a:rPr lang="es-ES" sz="3800" dirty="0">
                <a:solidFill>
                  <a:srgbClr val="FF0000"/>
                </a:solidFill>
              </a:rPr>
              <a:t>inconsciente</a:t>
            </a:r>
            <a:r>
              <a:rPr lang="es-ES" sz="3800" dirty="0"/>
              <a:t>, </a:t>
            </a:r>
            <a:r>
              <a:rPr lang="es-ES" sz="3800" dirty="0">
                <a:solidFill>
                  <a:schemeClr val="tx1"/>
                </a:solidFill>
              </a:rPr>
              <a:t>este depósito de pensamientos, recuerdos y deseos que no están al alcance de la conciencia, pero que ejercen una gran influencia en la conducta de la persona. </a:t>
            </a:r>
            <a:endParaRPr lang="es-MX" sz="3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s-MX" sz="3700" dirty="0"/>
          </a:p>
        </p:txBody>
      </p:sp>
      <p:sp>
        <p:nvSpPr>
          <p:cNvPr id="4" name="Rectángulo 3"/>
          <p:cNvSpPr/>
          <p:nvPr/>
        </p:nvSpPr>
        <p:spPr>
          <a:xfrm>
            <a:off x="126125" y="588579"/>
            <a:ext cx="76161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s-ES" sz="4000" b="1" dirty="0">
                <a:solidFill>
                  <a:srgbClr val="7030A0"/>
                </a:solidFill>
                <a:latin typeface="+mj-lt"/>
                <a:ea typeface="Times New Roman" panose="02020603050405020304" pitchFamily="18" charset="0"/>
              </a:rPr>
              <a:t>b) Comportamiento </a:t>
            </a:r>
            <a:r>
              <a:rPr lang="es-ES" sz="4000" b="1" dirty="0" smtClean="0">
                <a:solidFill>
                  <a:srgbClr val="7030A0"/>
                </a:solidFill>
                <a:latin typeface="+mj-lt"/>
                <a:ea typeface="Times New Roman" panose="02020603050405020304" pitchFamily="18" charset="0"/>
              </a:rPr>
              <a:t>encubierto</a:t>
            </a:r>
            <a:endParaRPr lang="es-MX" sz="4000" b="1" dirty="0">
              <a:solidFill>
                <a:srgbClr val="7030A0"/>
              </a:solidFill>
              <a:latin typeface="+mj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61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126832"/>
            <a:ext cx="5990896" cy="605642"/>
          </a:xfrm>
        </p:spPr>
        <p:txBody>
          <a:bodyPr>
            <a:noAutofit/>
          </a:bodyPr>
          <a:lstStyle/>
          <a:p>
            <a:r>
              <a:rPr lang="es-MX" b="1" dirty="0" smtClean="0">
                <a:solidFill>
                  <a:srgbClr val="00B050"/>
                </a:solidFill>
              </a:rPr>
              <a:t>Ramas de la Psicología</a:t>
            </a:r>
            <a:endParaRPr lang="es-MX" b="1" dirty="0">
              <a:solidFill>
                <a:srgbClr val="00B050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764005"/>
            <a:ext cx="8271641" cy="2980151"/>
          </a:xfrm>
        </p:spPr>
        <p:txBody>
          <a:bodyPr>
            <a:normAutofit fontScale="55000" lnSpcReduction="20000"/>
          </a:bodyPr>
          <a:lstStyle/>
          <a:p>
            <a:pPr marL="0" lvl="0" indent="0" algn="just">
              <a:buNone/>
            </a:pPr>
            <a:r>
              <a:rPr lang="es-ES" sz="5400" dirty="0">
                <a:solidFill>
                  <a:srgbClr val="0070C0"/>
                </a:solidFill>
              </a:rPr>
              <a:t>Psicología educativa</a:t>
            </a:r>
            <a:r>
              <a:rPr lang="es-ES" sz="5400" dirty="0" smtClean="0">
                <a:solidFill>
                  <a:srgbClr val="0070C0"/>
                </a:solidFill>
              </a:rPr>
              <a:t>. </a:t>
            </a:r>
            <a:r>
              <a:rPr lang="es-ES" sz="5400" dirty="0" smtClean="0">
                <a:solidFill>
                  <a:schemeClr val="tx1"/>
                </a:solidFill>
              </a:rPr>
              <a:t>Estudia </a:t>
            </a:r>
            <a:r>
              <a:rPr lang="es-ES" sz="5400" dirty="0">
                <a:solidFill>
                  <a:schemeClr val="tx1"/>
                </a:solidFill>
              </a:rPr>
              <a:t>los principios psicológicos que permiten aprender e investigar nuevas formas de mejorar el sistema educativo. Sus intereses </a:t>
            </a:r>
            <a:r>
              <a:rPr lang="es-ES" sz="5400" dirty="0" smtClean="0">
                <a:solidFill>
                  <a:schemeClr val="tx1"/>
                </a:solidFill>
              </a:rPr>
              <a:t>van desde técnicas para </a:t>
            </a:r>
            <a:r>
              <a:rPr lang="es-ES" sz="5400" dirty="0">
                <a:solidFill>
                  <a:schemeClr val="tx1"/>
                </a:solidFill>
              </a:rPr>
              <a:t>mejorar la memoria y el </a:t>
            </a:r>
            <a:r>
              <a:rPr lang="es-ES" sz="5400" dirty="0" smtClean="0">
                <a:solidFill>
                  <a:schemeClr val="tx1"/>
                </a:solidFill>
              </a:rPr>
              <a:t>pensamiento </a:t>
            </a:r>
            <a:r>
              <a:rPr lang="es-ES" sz="5400" dirty="0">
                <a:solidFill>
                  <a:schemeClr val="tx1"/>
                </a:solidFill>
              </a:rPr>
              <a:t>hasta el uso de los premios para motivar los logros</a:t>
            </a:r>
            <a:r>
              <a:rPr lang="es-ES" sz="5400" dirty="0" smtClean="0">
                <a:solidFill>
                  <a:schemeClr val="tx1"/>
                </a:solidFill>
              </a:rPr>
              <a:t>. (Economía de fichas)</a:t>
            </a:r>
            <a:endParaRPr lang="en-US" sz="5400" dirty="0">
              <a:solidFill>
                <a:schemeClr val="tx1"/>
              </a:solidFill>
            </a:endParaRPr>
          </a:p>
          <a:p>
            <a:pPr algn="just"/>
            <a:endParaRPr lang="en-US" sz="3600" dirty="0"/>
          </a:p>
          <a:p>
            <a:pPr marL="0" indent="0" algn="just">
              <a:buNone/>
            </a:pPr>
            <a:endParaRPr lang="es-MX" dirty="0"/>
          </a:p>
        </p:txBody>
      </p:sp>
      <p:sp>
        <p:nvSpPr>
          <p:cNvPr id="4" name="CuadroTexto 3"/>
          <p:cNvSpPr txBox="1"/>
          <p:nvPr/>
        </p:nvSpPr>
        <p:spPr>
          <a:xfrm>
            <a:off x="0" y="3744156"/>
            <a:ext cx="81980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3300" dirty="0" smtClean="0">
                <a:solidFill>
                  <a:srgbClr val="0070C0"/>
                </a:solidFill>
              </a:rPr>
              <a:t>Psicología Experimental. </a:t>
            </a:r>
            <a:r>
              <a:rPr lang="es-ES" sz="3300" dirty="0" smtClean="0"/>
              <a:t>Se realizan estudios </a:t>
            </a:r>
            <a:r>
              <a:rPr lang="es-ES" sz="3300" dirty="0"/>
              <a:t>de laboratorio de aprendizaje, motivación, emoción, sensación, percepción, fisiología y cognición. Esta es un área a la cual sólo es posible </a:t>
            </a:r>
            <a:r>
              <a:rPr lang="es-ES" sz="3300" dirty="0" smtClean="0"/>
              <a:t>acceder en los últimos semestres de la carrera.</a:t>
            </a:r>
            <a:endParaRPr lang="en-US" sz="3300" dirty="0"/>
          </a:p>
          <a:p>
            <a:endParaRPr lang="en-U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641" y="605642"/>
            <a:ext cx="3920359" cy="2532873"/>
          </a:xfrm>
          <a:prstGeom prst="rect">
            <a:avLst/>
          </a:prstGeom>
        </p:spPr>
      </p:pic>
      <p:pic>
        <p:nvPicPr>
          <p:cNvPr id="6" name="Imagen 5" descr="C:\Users\HP\Desktop\CONTINGENCIA 2021-2022\Psicología I\Psic experimental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1641" y="3902518"/>
            <a:ext cx="3920359" cy="29554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460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3773212" y="707886"/>
            <a:ext cx="8187559" cy="4578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3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-Los campos de acción son el </a:t>
            </a:r>
            <a:r>
              <a:rPr lang="es-ES" sz="3700" dirty="0" err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psicodiagnóstico</a:t>
            </a:r>
            <a:r>
              <a:rPr lang="es-ES" sz="3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y la psicoterapia. </a:t>
            </a:r>
            <a:endParaRPr lang="es-MX" sz="37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37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-Se preocupa por la evaluación, el diagnostico y el tratamiento de las personas con desordenes psicológicos que afecten su vida personal.</a:t>
            </a:r>
            <a:endParaRPr lang="es-MX" sz="37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MX" sz="3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5" name="Imagen 4" descr="C:\Users\HP\Desktop\CONTINGENCIA 2021-2022\Psicología I\clinic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" t="6422" b="9561"/>
          <a:stretch/>
        </p:blipFill>
        <p:spPr bwMode="auto">
          <a:xfrm>
            <a:off x="0" y="1091006"/>
            <a:ext cx="3686175" cy="30994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-48775" y="256996"/>
            <a:ext cx="7556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rgbClr val="7030A0"/>
                </a:solidFill>
              </a:rPr>
              <a:t>Psicología clínica y consejería. </a:t>
            </a:r>
            <a:endParaRPr lang="es-MX" sz="4000" dirty="0">
              <a:solidFill>
                <a:srgbClr val="7030A0"/>
              </a:solidFill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94593" y="4442690"/>
            <a:ext cx="1198179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3600" dirty="0" smtClean="0"/>
              <a:t>- </a:t>
            </a:r>
            <a:r>
              <a:rPr lang="es-ES" sz="3800" dirty="0" smtClean="0"/>
              <a:t>Rama </a:t>
            </a:r>
            <a:r>
              <a:rPr lang="es-ES" sz="3800" dirty="0"/>
              <a:t>más semejante a la Psiquiatría</a:t>
            </a:r>
            <a:endParaRPr lang="es-MX" sz="3800" dirty="0"/>
          </a:p>
          <a:p>
            <a:pPr algn="just"/>
            <a:r>
              <a:rPr lang="es-ES" sz="3800" dirty="0"/>
              <a:t>-La psicología clínica fue la primera especialización de la psicología que, como materia, se abrió en la Facultad.</a:t>
            </a:r>
            <a:endParaRPr lang="es-MX" sz="3800" dirty="0"/>
          </a:p>
        </p:txBody>
      </p:sp>
    </p:spTree>
    <p:extLst>
      <p:ext uri="{BB962C8B-B14F-4D97-AF65-F5344CB8AC3E}">
        <p14:creationId xmlns:p14="http://schemas.microsoft.com/office/powerpoint/2010/main" val="292492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15340" y="81824"/>
            <a:ext cx="11961046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600" dirty="0" smtClean="0">
                <a:solidFill>
                  <a:srgbClr val="0070C0"/>
                </a:solidFill>
              </a:rPr>
              <a:t>     </a:t>
            </a:r>
            <a:r>
              <a:rPr lang="es-ES" sz="3700" dirty="0" smtClean="0">
                <a:solidFill>
                  <a:srgbClr val="0070C0"/>
                </a:solidFill>
              </a:rPr>
              <a:t>Psicología </a:t>
            </a:r>
            <a:r>
              <a:rPr lang="es-ES" sz="3700" dirty="0">
                <a:solidFill>
                  <a:srgbClr val="0070C0"/>
                </a:solidFill>
              </a:rPr>
              <a:t>industrial. </a:t>
            </a:r>
            <a:endParaRPr lang="es-ES" sz="3700" dirty="0" smtClean="0">
              <a:solidFill>
                <a:srgbClr val="0070C0"/>
              </a:solidFill>
            </a:endParaRPr>
          </a:p>
          <a:p>
            <a:r>
              <a:rPr lang="es-ES" sz="3600" dirty="0" smtClean="0">
                <a:solidFill>
                  <a:srgbClr val="0070C0"/>
                </a:solidFill>
              </a:rPr>
              <a:t>  </a:t>
            </a:r>
          </a:p>
        </p:txBody>
      </p:sp>
      <p:pic>
        <p:nvPicPr>
          <p:cNvPr id="3" name="Imagen 2" descr="C:\Users\HP\Desktop\CONTINGENCIA 2021-2022\Psicología I\psicologia industria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1988"/>
            <a:ext cx="5612130" cy="28060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uadroTexto 3"/>
          <p:cNvSpPr txBox="1"/>
          <p:nvPr/>
        </p:nvSpPr>
        <p:spPr>
          <a:xfrm>
            <a:off x="5612130" y="81824"/>
            <a:ext cx="657987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ES" sz="3700" dirty="0" smtClean="0"/>
              <a:t>Estudia </a:t>
            </a:r>
            <a:r>
              <a:rPr lang="es-ES" sz="3700" dirty="0"/>
              <a:t>la conducta dentro del campo de trabajo. </a:t>
            </a:r>
            <a:endParaRPr lang="es-MX" sz="3700" dirty="0"/>
          </a:p>
          <a:p>
            <a:pPr lvl="0" algn="just"/>
            <a:r>
              <a:rPr lang="es-ES" sz="3700" dirty="0"/>
              <a:t>Surgió ante las peticiones </a:t>
            </a:r>
            <a:r>
              <a:rPr lang="es-ES" sz="3700" dirty="0" smtClean="0"/>
              <a:t>por </a:t>
            </a:r>
            <a:r>
              <a:rPr lang="es-ES" sz="3700" dirty="0"/>
              <a:t>contar con especialistas en conducta humana enfocados al entorno laboral</a:t>
            </a:r>
            <a:r>
              <a:rPr lang="es-ES" sz="3700" dirty="0" smtClean="0"/>
              <a:t>.</a:t>
            </a:r>
            <a:endParaRPr lang="es-MX" sz="3700" dirty="0"/>
          </a:p>
        </p:txBody>
      </p:sp>
      <p:sp>
        <p:nvSpPr>
          <p:cNvPr id="5" name="CuadroTexto 4"/>
          <p:cNvSpPr txBox="1"/>
          <p:nvPr/>
        </p:nvSpPr>
        <p:spPr>
          <a:xfrm>
            <a:off x="94456" y="3841790"/>
            <a:ext cx="1200281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571500" algn="just">
              <a:buFont typeface="Wingdings" panose="05000000000000000000" pitchFamily="2" charset="2"/>
              <a:buChar char="ü"/>
            </a:pPr>
            <a:r>
              <a:rPr lang="es-ES" sz="3800" dirty="0"/>
              <a:t>Pueden ayudar a la selección y capacitación del personal. (Test) (LRH)</a:t>
            </a:r>
            <a:endParaRPr lang="es-MX" sz="3800" dirty="0"/>
          </a:p>
          <a:p>
            <a:pPr marL="571500" lvl="0" indent="-571500">
              <a:buFont typeface="Wingdings" panose="05000000000000000000" pitchFamily="2" charset="2"/>
              <a:buChar char="ü"/>
            </a:pPr>
            <a:r>
              <a:rPr lang="es-ES" sz="3800" dirty="0"/>
              <a:t>Pueden ayudar a la motivación de los trabajadores.</a:t>
            </a:r>
            <a:endParaRPr lang="es-MX" sz="3800" dirty="0"/>
          </a:p>
          <a:p>
            <a:pPr marL="571500" lvl="0" indent="-571500">
              <a:buFont typeface="Wingdings" panose="05000000000000000000" pitchFamily="2" charset="2"/>
              <a:buChar char="ü"/>
            </a:pPr>
            <a:r>
              <a:rPr lang="es-ES" sz="3800" dirty="0"/>
              <a:t>Cursos o pláticas que favorezcan el ambiente laboral.</a:t>
            </a:r>
            <a:endParaRPr lang="es-MX" sz="3800" dirty="0"/>
          </a:p>
        </p:txBody>
      </p:sp>
    </p:spTree>
    <p:extLst>
      <p:ext uri="{BB962C8B-B14F-4D97-AF65-F5344CB8AC3E}">
        <p14:creationId xmlns:p14="http://schemas.microsoft.com/office/powerpoint/2010/main" val="178733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851</TotalTime>
  <Words>946</Words>
  <Application>Microsoft Office PowerPoint</Application>
  <PresentationFormat>Panorámica</PresentationFormat>
  <Paragraphs>89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</vt:lpstr>
      <vt:lpstr>Wingdings 3</vt:lpstr>
      <vt:lpstr>Faceta</vt:lpstr>
      <vt:lpstr>¿Qué es Psicología?</vt:lpstr>
      <vt:lpstr>Diferencias entre      y Psiquiatría </vt:lpstr>
      <vt:lpstr>La Psicología como ciencia   </vt:lpstr>
      <vt:lpstr>¿Qué nos hace ser como somos?</vt:lpstr>
      <vt:lpstr>Elementos de la       a) Conducta Manifiesta  </vt:lpstr>
      <vt:lpstr>Presentación de PowerPoint</vt:lpstr>
      <vt:lpstr>Ramas de la Psicología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¿Qué es Psicología?</dc:title>
  <dc:creator>HP</dc:creator>
  <cp:lastModifiedBy>HP</cp:lastModifiedBy>
  <cp:revision>49</cp:revision>
  <dcterms:created xsi:type="dcterms:W3CDTF">2020-09-08T15:19:27Z</dcterms:created>
  <dcterms:modified xsi:type="dcterms:W3CDTF">2021-08-24T01:21:22Z</dcterms:modified>
</cp:coreProperties>
</file>