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8" r:id="rId8"/>
    <p:sldId id="280" r:id="rId9"/>
    <p:sldId id="282" r:id="rId10"/>
    <p:sldId id="28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8/30/2021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https://www.psicoactiva.com/blog/wp-content/uploads/2014/07/Aaron_Beck1.jpg" TargetMode="Externa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https://encrypted-tbn0.gstatic.com/images?q=tbn:ANd9GcSV6G-mNVFtnA6QhLMj9DAZzZB5nktdVlIIfeCAVD3zirlAM-8n" TargetMode="Externa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-1" y="0"/>
            <a:ext cx="5034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70C0"/>
                </a:solidFill>
              </a:rPr>
              <a:t>Corrientes Psicológicas</a:t>
            </a:r>
            <a:endParaRPr lang="es-MX" sz="3600" dirty="0">
              <a:solidFill>
                <a:srgbClr val="0070C0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-199698" y="527537"/>
            <a:ext cx="5433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 </a:t>
            </a:r>
            <a:r>
              <a:rPr lang="es-MX" sz="3200" dirty="0" smtClean="0">
                <a:solidFill>
                  <a:srgbClr val="7030A0"/>
                </a:solidFill>
              </a:rPr>
              <a:t>1.Estructuralismo</a:t>
            </a:r>
            <a:endParaRPr lang="es-MX" sz="3200" dirty="0">
              <a:solidFill>
                <a:srgbClr val="7030A0"/>
              </a:solidFill>
            </a:endParaRPr>
          </a:p>
        </p:txBody>
      </p:sp>
      <p:pic>
        <p:nvPicPr>
          <p:cNvPr id="1026" name="Picture 2" descr="Edward_Bradford_Titchen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5" r="8219" b="11385"/>
          <a:stretch/>
        </p:blipFill>
        <p:spPr bwMode="auto">
          <a:xfrm>
            <a:off x="0" y="1181852"/>
            <a:ext cx="1524000" cy="183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1439916" y="1243408"/>
            <a:ext cx="106364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Edward Bradford </a:t>
            </a:r>
            <a:r>
              <a:rPr lang="es-ES" sz="3200" dirty="0" err="1" smtClean="0"/>
              <a:t>Titchener</a:t>
            </a:r>
            <a:r>
              <a:rPr lang="es-ES" sz="3200" dirty="0" smtClean="0"/>
              <a:t> (Británico)</a:t>
            </a:r>
          </a:p>
          <a:p>
            <a:pPr algn="just"/>
            <a:r>
              <a:rPr lang="es-ES" sz="3200" dirty="0" smtClean="0"/>
              <a:t>La conciencia debe ser comprendida </a:t>
            </a:r>
            <a:r>
              <a:rPr lang="es-ES" sz="3200" dirty="0"/>
              <a:t>por su </a:t>
            </a:r>
            <a:r>
              <a:rPr lang="es-ES" sz="3200" dirty="0">
                <a:solidFill>
                  <a:srgbClr val="00B0F0"/>
                </a:solidFill>
              </a:rPr>
              <a:t>estructura </a:t>
            </a:r>
            <a:r>
              <a:rPr lang="es-ES" sz="3200" dirty="0"/>
              <a:t>(lo que es) y su </a:t>
            </a:r>
            <a:r>
              <a:rPr lang="es-ES" sz="3200" dirty="0">
                <a:solidFill>
                  <a:srgbClr val="00B050"/>
                </a:solidFill>
              </a:rPr>
              <a:t>función</a:t>
            </a:r>
            <a:r>
              <a:rPr lang="es-ES" sz="3200" dirty="0"/>
              <a:t> (lo que hace</a:t>
            </a:r>
            <a:r>
              <a:rPr lang="es-ES" sz="3200" dirty="0" smtClean="0"/>
              <a:t>) </a:t>
            </a:r>
            <a:endParaRPr lang="es-MX" sz="3200" dirty="0"/>
          </a:p>
          <a:p>
            <a:pPr algn="just"/>
            <a:endParaRPr lang="es-MX" dirty="0"/>
          </a:p>
        </p:txBody>
      </p:sp>
      <p:sp>
        <p:nvSpPr>
          <p:cNvPr id="6" name="CuadroTexto 5"/>
          <p:cNvSpPr txBox="1"/>
          <p:nvPr/>
        </p:nvSpPr>
        <p:spPr>
          <a:xfrm>
            <a:off x="189185" y="2872226"/>
            <a:ext cx="1188720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§"/>
            </a:pPr>
            <a:r>
              <a:rPr lang="es-ES" sz="3200" dirty="0"/>
              <a:t>Uso los métodos de observación, experimentación y medición.</a:t>
            </a:r>
            <a:endParaRPr lang="es-MX" sz="3200" dirty="0"/>
          </a:p>
          <a:p>
            <a:pPr marL="457200" lvl="0" indent="-457200" algn="just">
              <a:buFont typeface="Wingdings" panose="05000000000000000000" pitchFamily="2" charset="2"/>
              <a:buChar char="§"/>
            </a:pPr>
            <a:r>
              <a:rPr lang="es-ES" sz="3200" dirty="0"/>
              <a:t>El método de introspección (“mirar hacia adentro”)</a:t>
            </a:r>
            <a:endParaRPr lang="es-MX" sz="3200" dirty="0"/>
          </a:p>
          <a:p>
            <a:pPr marL="457200" lvl="0" indent="-457200" algn="just">
              <a:buFont typeface="Wingdings" panose="05000000000000000000" pitchFamily="2" charset="2"/>
              <a:buChar char="§"/>
            </a:pPr>
            <a:r>
              <a:rPr lang="es-ES" sz="3200" dirty="0"/>
              <a:t>La Psicología tiene tres objetos de estudio: </a:t>
            </a:r>
            <a:r>
              <a:rPr lang="es-ES" sz="3200" dirty="0">
                <a:solidFill>
                  <a:srgbClr val="7030A0"/>
                </a:solidFill>
              </a:rPr>
              <a:t>las sensaciones físicas, lo que sentimos y las imágenes.</a:t>
            </a:r>
            <a:endParaRPr lang="es-MX" sz="3200" dirty="0">
              <a:solidFill>
                <a:srgbClr val="7030A0"/>
              </a:solidFill>
            </a:endParaRPr>
          </a:p>
          <a:p>
            <a:pPr marL="457200" lvl="0" indent="-457200" algn="just">
              <a:buFont typeface="Wingdings" panose="05000000000000000000" pitchFamily="2" charset="2"/>
              <a:buChar char="§"/>
            </a:pPr>
            <a:r>
              <a:rPr lang="es-ES" sz="3200" dirty="0"/>
              <a:t>Permitió en sus posgrados la asistencia de mujeres aún cuando en Harvard y en la Universidad de Columbia éstas todavía no eran aceptadas.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110572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961210" y="708846"/>
            <a:ext cx="102024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err="1" smtClean="0">
                <a:solidFill>
                  <a:srgbClr val="7030A0"/>
                </a:solidFill>
              </a:rPr>
              <a:t>Ulric</a:t>
            </a:r>
            <a:r>
              <a:rPr lang="es-ES" sz="3200" dirty="0" smtClean="0">
                <a:solidFill>
                  <a:srgbClr val="7030A0"/>
                </a:solidFill>
              </a:rPr>
              <a:t> </a:t>
            </a:r>
            <a:r>
              <a:rPr lang="es-ES" sz="3200" dirty="0" err="1" smtClean="0">
                <a:solidFill>
                  <a:srgbClr val="7030A0"/>
                </a:solidFill>
              </a:rPr>
              <a:t>Neisser</a:t>
            </a:r>
            <a:r>
              <a:rPr lang="es-ES" sz="3200" dirty="0" smtClean="0">
                <a:solidFill>
                  <a:srgbClr val="7030A0"/>
                </a:solidFill>
              </a:rPr>
              <a:t> </a:t>
            </a:r>
            <a:r>
              <a:rPr lang="es-ES" sz="3200" dirty="0" smtClean="0"/>
              <a:t>considerado el Padre de la      Cognitiva por su libro </a:t>
            </a:r>
            <a:r>
              <a:rPr lang="es-ES" sz="3200" i="1" dirty="0" smtClean="0"/>
              <a:t>Psicología Cognitiva.   </a:t>
            </a:r>
            <a:endParaRPr lang="es-MX" sz="3200" i="1" dirty="0"/>
          </a:p>
          <a:p>
            <a:pPr algn="just"/>
            <a:r>
              <a:rPr lang="es-ES" sz="3200" dirty="0"/>
              <a:t>-</a:t>
            </a:r>
            <a:r>
              <a:rPr lang="es-ES" sz="3200" dirty="0" smtClean="0"/>
              <a:t>Necesario aplicar los </a:t>
            </a:r>
            <a:r>
              <a:rPr lang="es-ES" sz="3200" dirty="0"/>
              <a:t>descubrimientos a los asuntos de la vida </a:t>
            </a:r>
            <a:r>
              <a:rPr lang="es-ES" sz="3200" dirty="0" smtClean="0"/>
              <a:t>cotidiana</a:t>
            </a:r>
            <a:r>
              <a:rPr lang="es-ES" sz="3200" dirty="0"/>
              <a:t> </a:t>
            </a:r>
            <a:r>
              <a:rPr lang="es-ES" sz="3200" dirty="0" smtClean="0"/>
              <a:t>para que se pueda </a:t>
            </a:r>
            <a:r>
              <a:rPr lang="es-ES" sz="3200" dirty="0"/>
              <a:t>ayudar a las personas a manejar </a:t>
            </a:r>
            <a:r>
              <a:rPr lang="es-ES" sz="3200" dirty="0" smtClean="0"/>
              <a:t>mejor su vida </a:t>
            </a:r>
            <a:endParaRPr lang="es-MX" sz="3200" dirty="0"/>
          </a:p>
        </p:txBody>
      </p:sp>
      <p:pic>
        <p:nvPicPr>
          <p:cNvPr id="3074" name="Picture 2" descr="Brunner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8" t="7423" r="36406" b="8505"/>
          <a:stretch>
            <a:fillRect/>
          </a:stretch>
        </p:blipFill>
        <p:spPr bwMode="auto">
          <a:xfrm>
            <a:off x="20348" y="860121"/>
            <a:ext cx="1802454" cy="225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4" descr="C:\Users\HP\Desktop\CONTINGENCIA SEPTIEMBREEE\ACT. CONT PSICOLOGIA\Psicología I\Unidad I\Símbolo de Psicologia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6" t="22234" r="19552" b="23115"/>
          <a:stretch/>
        </p:blipFill>
        <p:spPr bwMode="auto">
          <a:xfrm>
            <a:off x="9727451" y="708846"/>
            <a:ext cx="495300" cy="454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5" name="irc_mi" descr="Resultado de imagen para aaron beck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37"/>
          <a:stretch>
            <a:fillRect/>
          </a:stretch>
        </p:blipFill>
        <p:spPr bwMode="auto">
          <a:xfrm>
            <a:off x="0" y="3288726"/>
            <a:ext cx="1822802" cy="2050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1961210" y="3263391"/>
            <a:ext cx="93746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err="1">
                <a:solidFill>
                  <a:srgbClr val="7030A0"/>
                </a:solidFill>
              </a:rPr>
              <a:t>Aaron</a:t>
            </a:r>
            <a:r>
              <a:rPr lang="es-ES" sz="3200" dirty="0">
                <a:solidFill>
                  <a:srgbClr val="7030A0"/>
                </a:solidFill>
              </a:rPr>
              <a:t> </a:t>
            </a:r>
            <a:r>
              <a:rPr lang="es-419" sz="3200" dirty="0" smtClean="0">
                <a:solidFill>
                  <a:srgbClr val="7030A0"/>
                </a:solidFill>
              </a:rPr>
              <a:t>Beck </a:t>
            </a:r>
            <a:r>
              <a:rPr lang="es-419" sz="3200" dirty="0" smtClean="0"/>
              <a:t>–</a:t>
            </a:r>
            <a:r>
              <a:rPr lang="es-419" sz="3200" dirty="0" smtClean="0">
                <a:solidFill>
                  <a:srgbClr val="00B050"/>
                </a:solidFill>
              </a:rPr>
              <a:t>Terapia Cognitiva </a:t>
            </a:r>
            <a:r>
              <a:rPr lang="es-419" sz="3200" dirty="0" smtClean="0"/>
              <a:t>hecha en los 70´s </a:t>
            </a:r>
            <a:endParaRPr lang="es-MX" sz="3200" dirty="0"/>
          </a:p>
        </p:txBody>
      </p:sp>
      <p:sp>
        <p:nvSpPr>
          <p:cNvPr id="6" name="CuadroTexto 5"/>
          <p:cNvSpPr txBox="1"/>
          <p:nvPr/>
        </p:nvSpPr>
        <p:spPr>
          <a:xfrm>
            <a:off x="1961210" y="3848166"/>
            <a:ext cx="101256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/>
              <a:t>-Se </a:t>
            </a:r>
            <a:r>
              <a:rPr lang="es-ES" sz="3200" dirty="0"/>
              <a:t>utilizó para tratar a pacientes deprimidos, para tratar a las fobias, la ansiedad, la obesidad y el dolor crónico</a:t>
            </a:r>
            <a:r>
              <a:rPr lang="es-ES" sz="3200" dirty="0" smtClean="0"/>
              <a:t>.</a:t>
            </a:r>
            <a:endParaRPr lang="es-ES" sz="3200" dirty="0"/>
          </a:p>
        </p:txBody>
      </p:sp>
      <p:sp>
        <p:nvSpPr>
          <p:cNvPr id="7" name="CuadroTexto 6"/>
          <p:cNvSpPr txBox="1"/>
          <p:nvPr/>
        </p:nvSpPr>
        <p:spPr>
          <a:xfrm>
            <a:off x="0" y="5248024"/>
            <a:ext cx="120868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-Confronta a sus pacientes activa y directamente con sus creencias, además pide al paciente que realice “tarea en casa” como por ejemplo escribir sus pensamientos irracionales. 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497217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94593" y="105103"/>
            <a:ext cx="5318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7030A0"/>
                </a:solidFill>
              </a:rPr>
              <a:t>2. Funcionalismo</a:t>
            </a:r>
            <a:endParaRPr lang="es-MX" sz="3200" dirty="0">
              <a:solidFill>
                <a:srgbClr val="7030A0"/>
              </a:solidFill>
            </a:endParaRPr>
          </a:p>
        </p:txBody>
      </p:sp>
      <p:pic>
        <p:nvPicPr>
          <p:cNvPr id="2050" name="Picture 2" descr="jamesss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3" y="689878"/>
            <a:ext cx="1513896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1576552" y="689878"/>
            <a:ext cx="1049983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solidFill>
                  <a:srgbClr val="0070C0"/>
                </a:solidFill>
              </a:rPr>
              <a:t>William </a:t>
            </a:r>
            <a:r>
              <a:rPr lang="es-ES" sz="3200" dirty="0" smtClean="0">
                <a:solidFill>
                  <a:srgbClr val="0070C0"/>
                </a:solidFill>
              </a:rPr>
              <a:t>James </a:t>
            </a:r>
            <a:r>
              <a:rPr lang="es-ES" sz="3200" dirty="0" smtClean="0"/>
              <a:t>(Estadounidense)</a:t>
            </a:r>
          </a:p>
          <a:p>
            <a:pPr algn="just"/>
            <a:r>
              <a:rPr lang="es-ES" sz="3200" dirty="0" smtClean="0"/>
              <a:t>Tiene sus raíces en la evolución de las especies de Darwin (funcionar en el ambiente)</a:t>
            </a:r>
          </a:p>
          <a:p>
            <a:endParaRPr lang="es-MX" sz="3200" dirty="0"/>
          </a:p>
        </p:txBody>
      </p:sp>
      <p:sp>
        <p:nvSpPr>
          <p:cNvPr id="4" name="CuadroTexto 3"/>
          <p:cNvSpPr txBox="1"/>
          <p:nvPr/>
        </p:nvSpPr>
        <p:spPr>
          <a:xfrm>
            <a:off x="0" y="2751981"/>
            <a:ext cx="12076386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s-MX" sz="3200" dirty="0" smtClean="0"/>
              <a:t>Trabajo experimental con animales.</a:t>
            </a:r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 smtClean="0"/>
              <a:t>Realizó estudios con </a:t>
            </a:r>
            <a:r>
              <a:rPr lang="es-ES" sz="3200" dirty="0"/>
              <a:t>personas con disfunciones mentales.</a:t>
            </a:r>
            <a:endParaRPr lang="es-MX" sz="3200" dirty="0"/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 smtClean="0"/>
              <a:t>En los estudios </a:t>
            </a:r>
            <a:r>
              <a:rPr lang="es-ES" sz="3200" dirty="0"/>
              <a:t>se utilizaron cuestionarios, investigación </a:t>
            </a:r>
            <a:r>
              <a:rPr lang="es-ES" sz="3200" dirty="0" smtClean="0"/>
              <a:t>fisiológicas y pruebas mentales.</a:t>
            </a:r>
            <a:endParaRPr lang="es-MX" sz="3200" dirty="0"/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200" dirty="0"/>
              <a:t>A la neurastenia (enfermedad nerviosa que incluía, hipocondría, dolor de cabeza, dermatitis, cansancio) la bautizó como “</a:t>
            </a:r>
            <a:r>
              <a:rPr lang="es-ES" sz="3200" dirty="0" err="1"/>
              <a:t>americanitis</a:t>
            </a:r>
            <a:r>
              <a:rPr lang="es-ES" sz="3200" dirty="0"/>
              <a:t>” que luego sería un medicamento para aliviar padecimientos nerviosos.</a:t>
            </a:r>
            <a:endParaRPr lang="es-MX" sz="3200" dirty="0"/>
          </a:p>
          <a:p>
            <a:r>
              <a:rPr lang="es-ES" sz="3200" dirty="0"/>
              <a:t> </a:t>
            </a:r>
            <a:endParaRPr lang="es-MX" sz="3200" dirty="0"/>
          </a:p>
          <a:p>
            <a:r>
              <a:rPr lang="es-ES" sz="3200" dirty="0"/>
              <a:t> </a:t>
            </a:r>
            <a:endParaRPr lang="es-MX" sz="3200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680604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0" y="0"/>
            <a:ext cx="5423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7030A0"/>
                </a:solidFill>
              </a:rPr>
              <a:t>Principales Funcionalistas</a:t>
            </a:r>
            <a:endParaRPr lang="es-MX" sz="3200" dirty="0">
              <a:solidFill>
                <a:srgbClr val="7030A0"/>
              </a:solidFill>
            </a:endParaRPr>
          </a:p>
        </p:txBody>
      </p:sp>
      <p:pic>
        <p:nvPicPr>
          <p:cNvPr id="3075" name="Picture 3" descr="Catt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0692"/>
            <a:ext cx="1589058" cy="194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933902" y="820805"/>
            <a:ext cx="10205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>
                <a:solidFill>
                  <a:srgbClr val="0070C0"/>
                </a:solidFill>
              </a:rPr>
              <a:t>James </a:t>
            </a:r>
            <a:r>
              <a:rPr lang="es-ES" sz="3200" dirty="0" err="1">
                <a:solidFill>
                  <a:srgbClr val="0070C0"/>
                </a:solidFill>
              </a:rPr>
              <a:t>McKeen</a:t>
            </a:r>
            <a:r>
              <a:rPr lang="es-ES" sz="3200" dirty="0">
                <a:solidFill>
                  <a:srgbClr val="0070C0"/>
                </a:solidFill>
              </a:rPr>
              <a:t> </a:t>
            </a:r>
            <a:r>
              <a:rPr lang="es-ES" sz="3200" dirty="0" err="1" smtClean="0">
                <a:solidFill>
                  <a:srgbClr val="0070C0"/>
                </a:solidFill>
              </a:rPr>
              <a:t>Cattel</a:t>
            </a:r>
            <a:r>
              <a:rPr lang="es-ES" sz="3200" dirty="0" smtClean="0">
                <a:solidFill>
                  <a:srgbClr val="0070C0"/>
                </a:solidFill>
              </a:rPr>
              <a:t> </a:t>
            </a:r>
            <a:r>
              <a:rPr lang="es-ES" sz="3200" dirty="0" smtClean="0"/>
              <a:t>(Estadounidense)</a:t>
            </a:r>
          </a:p>
          <a:p>
            <a:pPr algn="just"/>
            <a:r>
              <a:rPr lang="es-ES" sz="3200" dirty="0" smtClean="0"/>
              <a:t>Estudió </a:t>
            </a:r>
            <a:r>
              <a:rPr lang="es-ES" sz="3200" dirty="0"/>
              <a:t>los procesos mentales mediante pruebas psicométricas. </a:t>
            </a:r>
            <a:r>
              <a:rPr lang="es-ES" sz="3200" dirty="0" smtClean="0"/>
              <a:t>(16PF)</a:t>
            </a:r>
            <a:endParaRPr lang="es-MX" dirty="0"/>
          </a:p>
        </p:txBody>
      </p:sp>
      <p:pic>
        <p:nvPicPr>
          <p:cNvPr id="3076" name="Picture 4" descr="alfred-binet-"/>
          <p:cNvPicPr>
            <a:picLocks noChangeAspect="1" noChangeArrowheads="1"/>
          </p:cNvPicPr>
          <p:nvPr/>
        </p:nvPicPr>
        <p:blipFill>
          <a:blip r:embed="rId3">
            <a:lum brigh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46822"/>
            <a:ext cx="1832487" cy="2146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1986454" y="2571044"/>
            <a:ext cx="5076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>
                <a:solidFill>
                  <a:srgbClr val="0070C0"/>
                </a:solidFill>
              </a:rPr>
              <a:t>Alfred </a:t>
            </a:r>
            <a:r>
              <a:rPr lang="es-ES" sz="3200" dirty="0" err="1" smtClean="0">
                <a:solidFill>
                  <a:srgbClr val="0070C0"/>
                </a:solidFill>
              </a:rPr>
              <a:t>Binet</a:t>
            </a:r>
            <a:r>
              <a:rPr lang="es-ES" sz="3200" dirty="0" smtClean="0">
                <a:solidFill>
                  <a:srgbClr val="0070C0"/>
                </a:solidFill>
              </a:rPr>
              <a:t> </a:t>
            </a:r>
            <a:r>
              <a:rPr lang="es-ES" sz="3200" dirty="0" smtClean="0"/>
              <a:t>(Francés) </a:t>
            </a:r>
            <a:endParaRPr lang="es-MX" sz="3200" dirty="0"/>
          </a:p>
        </p:txBody>
      </p:sp>
      <p:sp>
        <p:nvSpPr>
          <p:cNvPr id="6" name="CuadroTexto 5"/>
          <p:cNvSpPr txBox="1"/>
          <p:nvPr/>
        </p:nvSpPr>
        <p:spPr>
          <a:xfrm>
            <a:off x="1986454" y="3015150"/>
            <a:ext cx="101004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P</a:t>
            </a:r>
            <a:r>
              <a:rPr lang="es-ES" sz="3200" dirty="0" smtClean="0"/>
              <a:t>rimero </a:t>
            </a:r>
            <a:r>
              <a:rPr lang="es-ES" sz="3200" dirty="0"/>
              <a:t>en realizar una prueba psicológica que midiera las capacidades </a:t>
            </a:r>
            <a:r>
              <a:rPr lang="es-ES" sz="3200" dirty="0" smtClean="0"/>
              <a:t>mentales: dirección, </a:t>
            </a:r>
            <a:r>
              <a:rPr lang="es-ES" sz="3200" dirty="0"/>
              <a:t>adaptación y </a:t>
            </a:r>
            <a:r>
              <a:rPr lang="es-ES" sz="3200" dirty="0" smtClean="0"/>
              <a:t>control</a:t>
            </a:r>
            <a:endParaRPr lang="es-MX" sz="3200" dirty="0"/>
          </a:p>
        </p:txBody>
      </p:sp>
      <p:pic>
        <p:nvPicPr>
          <p:cNvPr id="3077" name="Picture 5" descr="witmer"/>
          <p:cNvPicPr>
            <a:picLocks noChangeAspect="1" noChangeArrowheads="1"/>
          </p:cNvPicPr>
          <p:nvPr/>
        </p:nvPicPr>
        <p:blipFill>
          <a:blip r:embed="rId4">
            <a:lum bright="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08"/>
          <a:stretch>
            <a:fillRect/>
          </a:stretch>
        </p:blipFill>
        <p:spPr bwMode="auto">
          <a:xfrm>
            <a:off x="1" y="4584810"/>
            <a:ext cx="1754052" cy="227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1986455" y="4795897"/>
            <a:ext cx="101004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err="1">
                <a:solidFill>
                  <a:srgbClr val="0070C0"/>
                </a:solidFill>
              </a:rPr>
              <a:t>Ligntner</a:t>
            </a:r>
            <a:r>
              <a:rPr lang="es-ES" sz="3200" dirty="0">
                <a:solidFill>
                  <a:srgbClr val="0070C0"/>
                </a:solidFill>
              </a:rPr>
              <a:t> </a:t>
            </a:r>
            <a:r>
              <a:rPr lang="es-ES" sz="3200" dirty="0" err="1" smtClean="0">
                <a:solidFill>
                  <a:srgbClr val="0070C0"/>
                </a:solidFill>
              </a:rPr>
              <a:t>Witmer</a:t>
            </a:r>
            <a:r>
              <a:rPr lang="es-ES" sz="3200" dirty="0" smtClean="0">
                <a:solidFill>
                  <a:srgbClr val="0070C0"/>
                </a:solidFill>
              </a:rPr>
              <a:t> </a:t>
            </a:r>
            <a:r>
              <a:rPr lang="es-ES" sz="3200" dirty="0" smtClean="0"/>
              <a:t>(Estadounidense)</a:t>
            </a:r>
          </a:p>
          <a:p>
            <a:pPr algn="just"/>
            <a:r>
              <a:rPr lang="es-ES" sz="3200" dirty="0"/>
              <a:t>Se preocupó por observar y tratar los problemas escolares y de conducta en los niños. </a:t>
            </a:r>
            <a:endParaRPr lang="es-ES" sz="3200" dirty="0" smtClean="0"/>
          </a:p>
          <a:p>
            <a:pPr algn="just"/>
            <a:r>
              <a:rPr lang="es-ES" sz="3200" dirty="0" smtClean="0"/>
              <a:t>Creador de la Psicología Educativa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3632199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walterrr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7" t="12000" r="12582" b="16000"/>
          <a:stretch>
            <a:fillRect/>
          </a:stretch>
        </p:blipFill>
        <p:spPr bwMode="auto">
          <a:xfrm>
            <a:off x="0" y="841202"/>
            <a:ext cx="2249214" cy="2699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2249214" y="1013166"/>
            <a:ext cx="97786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>
                <a:solidFill>
                  <a:srgbClr val="7030A0"/>
                </a:solidFill>
              </a:rPr>
              <a:t>Walter Hill </a:t>
            </a:r>
            <a:r>
              <a:rPr lang="es-ES" sz="3600" dirty="0" smtClean="0">
                <a:solidFill>
                  <a:srgbClr val="7030A0"/>
                </a:solidFill>
              </a:rPr>
              <a:t>Scout </a:t>
            </a:r>
            <a:r>
              <a:rPr lang="es-ES" sz="3600" dirty="0" smtClean="0"/>
              <a:t>(Estadounidense)</a:t>
            </a:r>
          </a:p>
          <a:p>
            <a:pPr algn="just"/>
            <a:r>
              <a:rPr lang="es-ES" sz="3600" dirty="0"/>
              <a:t>P</a:t>
            </a:r>
            <a:r>
              <a:rPr lang="es-ES" sz="3600" dirty="0" smtClean="0"/>
              <a:t>rimero </a:t>
            </a:r>
            <a:r>
              <a:rPr lang="es-ES" sz="3600" dirty="0"/>
              <a:t>en aplicar la Psicología a la publicidad y a la mercadotecnia. Fue el pionero de la Psicología Industrial.</a:t>
            </a:r>
            <a:endParaRPr lang="es-MX" sz="3600" dirty="0"/>
          </a:p>
          <a:p>
            <a:pPr algn="just"/>
            <a:r>
              <a:rPr lang="es-ES" sz="3600" dirty="0" smtClean="0"/>
              <a:t> </a:t>
            </a:r>
            <a:endParaRPr lang="es-MX" sz="3600" dirty="0"/>
          </a:p>
        </p:txBody>
      </p:sp>
      <p:pic>
        <p:nvPicPr>
          <p:cNvPr id="4099" name="Picture 3" descr="Munstenberg"/>
          <p:cNvPicPr>
            <a:picLocks noChangeAspect="1" noChangeArrowheads="1"/>
          </p:cNvPicPr>
          <p:nvPr/>
        </p:nvPicPr>
        <p:blipFill>
          <a:blip r:embed="rId3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10715"/>
            <a:ext cx="2134788" cy="2394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2249214" y="3970517"/>
            <a:ext cx="6243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dirty="0">
                <a:solidFill>
                  <a:srgbClr val="7030A0"/>
                </a:solidFill>
              </a:rPr>
              <a:t>Hugo </a:t>
            </a:r>
            <a:r>
              <a:rPr lang="es-ES" sz="3600" dirty="0" err="1" smtClean="0">
                <a:solidFill>
                  <a:srgbClr val="7030A0"/>
                </a:solidFill>
              </a:rPr>
              <a:t>Münsterberg</a:t>
            </a:r>
            <a:r>
              <a:rPr lang="es-ES" sz="3600" dirty="0" smtClean="0">
                <a:solidFill>
                  <a:srgbClr val="7030A0"/>
                </a:solidFill>
              </a:rPr>
              <a:t> </a:t>
            </a:r>
            <a:r>
              <a:rPr lang="es-ES" sz="3600" dirty="0" smtClean="0"/>
              <a:t>(Alemán)</a:t>
            </a:r>
            <a:endParaRPr lang="es-MX" sz="3600" dirty="0"/>
          </a:p>
        </p:txBody>
      </p:sp>
      <p:sp>
        <p:nvSpPr>
          <p:cNvPr id="5" name="CuadroTexto 4"/>
          <p:cNvSpPr txBox="1"/>
          <p:nvPr/>
        </p:nvSpPr>
        <p:spPr>
          <a:xfrm>
            <a:off x="2198696" y="4451656"/>
            <a:ext cx="98797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600" dirty="0"/>
              <a:t>F</a:t>
            </a:r>
            <a:r>
              <a:rPr lang="es-ES" sz="3600" dirty="0" smtClean="0"/>
              <a:t>undador </a:t>
            </a:r>
            <a:r>
              <a:rPr lang="es-ES" sz="3600" dirty="0"/>
              <a:t>de la Psicología </a:t>
            </a:r>
            <a:r>
              <a:rPr lang="es-ES" sz="3600" dirty="0" smtClean="0"/>
              <a:t>aplicada</a:t>
            </a:r>
          </a:p>
          <a:p>
            <a:pPr algn="just"/>
            <a:r>
              <a:rPr lang="es-ES" sz="3600" dirty="0" smtClean="0"/>
              <a:t>Libro llamado “Psicoterapia”</a:t>
            </a:r>
          </a:p>
          <a:p>
            <a:pPr algn="just"/>
            <a:r>
              <a:rPr lang="es-ES" sz="3600" dirty="0" smtClean="0"/>
              <a:t>Trataba a los pacientes en un consultorio </a:t>
            </a:r>
            <a:r>
              <a:rPr lang="es-ES" sz="3600" dirty="0" smtClean="0"/>
              <a:t>clínico.</a:t>
            </a:r>
            <a:endParaRPr lang="es-MX" sz="3600" dirty="0"/>
          </a:p>
        </p:txBody>
      </p:sp>
    </p:spTree>
    <p:extLst>
      <p:ext uri="{BB962C8B-B14F-4D97-AF65-F5344CB8AC3E}">
        <p14:creationId xmlns:p14="http://schemas.microsoft.com/office/powerpoint/2010/main" val="3090327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0" y="0"/>
            <a:ext cx="3689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70C0"/>
                </a:solidFill>
              </a:rPr>
              <a:t>3. Gestalt</a:t>
            </a:r>
            <a:endParaRPr lang="es-MX" sz="3600" dirty="0">
              <a:solidFill>
                <a:srgbClr val="0070C0"/>
              </a:solidFill>
            </a:endParaRPr>
          </a:p>
        </p:txBody>
      </p:sp>
      <p:pic>
        <p:nvPicPr>
          <p:cNvPr id="5122" name="Picture 2" descr="Kohler"/>
          <p:cNvPicPr>
            <a:picLocks noChangeAspect="1" noChangeArrowheads="1"/>
          </p:cNvPicPr>
          <p:nvPr/>
        </p:nvPicPr>
        <p:blipFill>
          <a:blip r:embed="rId2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7" y="559213"/>
            <a:ext cx="1753930" cy="212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1755227" y="712878"/>
            <a:ext cx="1031064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Significa “todo”</a:t>
            </a:r>
          </a:p>
          <a:p>
            <a:r>
              <a:rPr lang="es-ES" sz="3200" dirty="0" smtClean="0"/>
              <a:t>Precursor: </a:t>
            </a:r>
            <a:r>
              <a:rPr lang="es-ES" sz="3200" dirty="0" smtClean="0">
                <a:solidFill>
                  <a:srgbClr val="7030A0"/>
                </a:solidFill>
              </a:rPr>
              <a:t>Wolfgang </a:t>
            </a:r>
            <a:r>
              <a:rPr lang="es-ES" sz="3200" dirty="0" err="1">
                <a:solidFill>
                  <a:srgbClr val="7030A0"/>
                </a:solidFill>
              </a:rPr>
              <a:t>Köhler</a:t>
            </a:r>
            <a:r>
              <a:rPr lang="es-ES" sz="3200" dirty="0">
                <a:solidFill>
                  <a:srgbClr val="7030A0"/>
                </a:solidFill>
              </a:rPr>
              <a:t> </a:t>
            </a:r>
            <a:r>
              <a:rPr lang="es-ES" sz="3200" dirty="0" smtClean="0">
                <a:solidFill>
                  <a:srgbClr val="7030A0"/>
                </a:solidFill>
              </a:rPr>
              <a:t> </a:t>
            </a:r>
            <a:r>
              <a:rPr lang="es-ES" sz="3200" dirty="0" smtClean="0"/>
              <a:t>(Estonia)</a:t>
            </a:r>
            <a:endParaRPr lang="es-MX" sz="3200" dirty="0" smtClean="0"/>
          </a:p>
          <a:p>
            <a:r>
              <a:rPr lang="es-ES" sz="3200" dirty="0" smtClean="0"/>
              <a:t>La </a:t>
            </a:r>
            <a:r>
              <a:rPr lang="es-ES" sz="3200" dirty="0"/>
              <a:t>percepción va más allá de lo que ve el ojo, mas allá de nuestros propios </a:t>
            </a:r>
            <a:r>
              <a:rPr lang="es-ES" sz="3200" dirty="0" smtClean="0"/>
              <a:t>sentidos.</a:t>
            </a:r>
            <a:endParaRPr lang="es-MX" sz="3200" dirty="0"/>
          </a:p>
        </p:txBody>
      </p:sp>
      <p:sp>
        <p:nvSpPr>
          <p:cNvPr id="4" name="CuadroTexto 3"/>
          <p:cNvSpPr txBox="1"/>
          <p:nvPr/>
        </p:nvSpPr>
        <p:spPr>
          <a:xfrm>
            <a:off x="0" y="2680227"/>
            <a:ext cx="1214995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/>
              <a:t>A</a:t>
            </a:r>
            <a:r>
              <a:rPr lang="es-MX" sz="3200" dirty="0" smtClean="0"/>
              <a:t>plicó la Física a la Psicología.</a:t>
            </a:r>
          </a:p>
          <a:p>
            <a:pPr algn="just"/>
            <a:r>
              <a:rPr lang="es-MX" sz="3200" dirty="0"/>
              <a:t>I</a:t>
            </a:r>
            <a:r>
              <a:rPr lang="es-MX" sz="3200" dirty="0" smtClean="0"/>
              <a:t>nsiste </a:t>
            </a:r>
            <a:r>
              <a:rPr lang="es-MX" sz="3200" dirty="0"/>
              <a:t>en utilizar el pensamiento </a:t>
            </a:r>
            <a:r>
              <a:rPr lang="es-MX" sz="3200" dirty="0" smtClean="0"/>
              <a:t>productivo que consiste en hacer reorganizaciones creativas para solucionar los problemas (</a:t>
            </a:r>
            <a:r>
              <a:rPr lang="es-MX" sz="3200" dirty="0" err="1" smtClean="0"/>
              <a:t>insight</a:t>
            </a:r>
            <a:r>
              <a:rPr lang="es-MX" sz="3200" dirty="0" smtClean="0"/>
              <a:t>)</a:t>
            </a:r>
          </a:p>
          <a:p>
            <a:pPr algn="just"/>
            <a:endParaRPr lang="es-MX" sz="2800" dirty="0"/>
          </a:p>
        </p:txBody>
      </p:sp>
      <p:pic>
        <p:nvPicPr>
          <p:cNvPr id="5123" name="Picture 3" descr="max-wertheimer"/>
          <p:cNvPicPr>
            <a:picLocks noChangeAspect="1" noChangeArrowheads="1"/>
          </p:cNvPicPr>
          <p:nvPr/>
        </p:nvPicPr>
        <p:blipFill>
          <a:blip r:embed="rId3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1" y="4647575"/>
            <a:ext cx="1681655" cy="2247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1897536" y="4759949"/>
            <a:ext cx="4981903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200" dirty="0">
                <a:solidFill>
                  <a:srgbClr val="7030A0"/>
                </a:solidFill>
              </a:rPr>
              <a:t>Max </a:t>
            </a:r>
            <a:r>
              <a:rPr lang="es-MX" sz="3200" dirty="0" err="1" smtClean="0">
                <a:solidFill>
                  <a:srgbClr val="7030A0"/>
                </a:solidFill>
              </a:rPr>
              <a:t>Wertheimer</a:t>
            </a:r>
            <a:r>
              <a:rPr lang="es-MX" sz="3200" dirty="0" smtClean="0">
                <a:solidFill>
                  <a:srgbClr val="7030A0"/>
                </a:solidFill>
              </a:rPr>
              <a:t> </a:t>
            </a:r>
            <a:r>
              <a:rPr lang="es-MX" sz="3200" dirty="0" smtClean="0"/>
              <a:t>(Alemán)</a:t>
            </a:r>
          </a:p>
          <a:p>
            <a:pPr lvl="0" algn="just"/>
            <a:r>
              <a:rPr lang="es-MX" sz="3200" dirty="0" smtClean="0"/>
              <a:t> </a:t>
            </a:r>
            <a:r>
              <a:rPr lang="es-ES" sz="3200" dirty="0" smtClean="0"/>
              <a:t>Pensó </a:t>
            </a:r>
            <a:r>
              <a:rPr lang="es-ES" sz="3200" dirty="0"/>
              <a:t>que se podía ver movimiento, aunque no lo </a:t>
            </a:r>
            <a:r>
              <a:rPr lang="es-ES" sz="3200" dirty="0" smtClean="0"/>
              <a:t>hubiera</a:t>
            </a:r>
            <a:r>
              <a:rPr lang="es-ES" sz="3200" dirty="0"/>
              <a:t> </a:t>
            </a:r>
            <a:r>
              <a:rPr lang="es-ES" sz="3200" dirty="0" smtClean="0"/>
              <a:t>(estroboscopio</a:t>
            </a:r>
            <a:r>
              <a:rPr lang="es-ES" sz="3200" dirty="0"/>
              <a:t>)</a:t>
            </a:r>
            <a:endParaRPr lang="es-MX" sz="3200" dirty="0"/>
          </a:p>
          <a:p>
            <a:endParaRPr lang="es-MX" dirty="0"/>
          </a:p>
        </p:txBody>
      </p:sp>
      <p:pic>
        <p:nvPicPr>
          <p:cNvPr id="5124" name="Picture 4" descr="Kurt Lewin"/>
          <p:cNvPicPr>
            <a:picLocks noChangeAspect="1" noChangeArrowheads="1"/>
          </p:cNvPicPr>
          <p:nvPr/>
        </p:nvPicPr>
        <p:blipFill>
          <a:blip r:embed="rId4">
            <a:lum brigh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034" y="4538472"/>
            <a:ext cx="2466462" cy="2351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9648496" y="5027364"/>
            <a:ext cx="2417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err="1" smtClean="0">
                <a:solidFill>
                  <a:srgbClr val="7030A0"/>
                </a:solidFill>
              </a:rPr>
              <a:t>Kurt</a:t>
            </a:r>
            <a:r>
              <a:rPr lang="es-MX" sz="3200" dirty="0" smtClean="0">
                <a:solidFill>
                  <a:srgbClr val="7030A0"/>
                </a:solidFill>
              </a:rPr>
              <a:t> Lewin</a:t>
            </a:r>
            <a:endParaRPr lang="es-MX" sz="3200" dirty="0">
              <a:solidFill>
                <a:srgbClr val="7030A0"/>
              </a:solidFill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9753599" y="5671236"/>
            <a:ext cx="23122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/>
              <a:t>Psicología Grupal 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121909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0" y="0"/>
            <a:ext cx="3951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70C0"/>
                </a:solidFill>
              </a:rPr>
              <a:t>4. Psicoanálisis</a:t>
            </a:r>
            <a:endParaRPr lang="es-MX" sz="3600" dirty="0">
              <a:solidFill>
                <a:srgbClr val="0070C0"/>
              </a:solidFill>
            </a:endParaRPr>
          </a:p>
        </p:txBody>
      </p:sp>
      <p:pic>
        <p:nvPicPr>
          <p:cNvPr id="6146" name="Picture 2" descr="Freud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79" b="36002"/>
          <a:stretch>
            <a:fillRect/>
          </a:stretch>
        </p:blipFill>
        <p:spPr bwMode="auto">
          <a:xfrm>
            <a:off x="-1" y="646331"/>
            <a:ext cx="1681655" cy="1764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1776249" y="492448"/>
            <a:ext cx="64218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/>
              <a:t>Sigmund </a:t>
            </a:r>
            <a:r>
              <a:rPr lang="es-ES" sz="3200" dirty="0" smtClean="0"/>
              <a:t>Freud (Austríaco)</a:t>
            </a:r>
            <a:endParaRPr lang="es-MX" sz="3200" dirty="0"/>
          </a:p>
        </p:txBody>
      </p:sp>
      <p:sp>
        <p:nvSpPr>
          <p:cNvPr id="4" name="CuadroTexto 3"/>
          <p:cNvSpPr txBox="1"/>
          <p:nvPr/>
        </p:nvSpPr>
        <p:spPr>
          <a:xfrm>
            <a:off x="1776249" y="1016081"/>
            <a:ext cx="100899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Su objeto de estudio es la psicopatología o el comportamiento </a:t>
            </a:r>
            <a:r>
              <a:rPr lang="es-ES" sz="3200" dirty="0" smtClean="0"/>
              <a:t>anormal.</a:t>
            </a:r>
            <a:endParaRPr lang="es-MX" sz="3200" dirty="0"/>
          </a:p>
        </p:txBody>
      </p:sp>
      <p:sp>
        <p:nvSpPr>
          <p:cNvPr id="5" name="CuadroTexto 4"/>
          <p:cNvSpPr txBox="1"/>
          <p:nvPr/>
        </p:nvSpPr>
        <p:spPr>
          <a:xfrm>
            <a:off x="178675" y="2410363"/>
            <a:ext cx="118872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600" dirty="0" smtClean="0"/>
              <a:t>Recuerdos </a:t>
            </a:r>
            <a:r>
              <a:rPr lang="es-ES" sz="3600" dirty="0"/>
              <a:t>reprimidos </a:t>
            </a:r>
            <a:r>
              <a:rPr lang="es-ES" sz="3600" dirty="0" smtClean="0"/>
              <a:t> = enfermedades </a:t>
            </a:r>
            <a:r>
              <a:rPr lang="es-ES" sz="3600" dirty="0"/>
              <a:t>mentales.</a:t>
            </a:r>
            <a:endParaRPr lang="es-MX" sz="3600" dirty="0"/>
          </a:p>
          <a:p>
            <a:pPr marL="571500" lvl="0" indent="-571500" algn="just">
              <a:buFont typeface="Wingdings" panose="05000000000000000000" pitchFamily="2" charset="2"/>
              <a:buChar char="ü"/>
            </a:pPr>
            <a:r>
              <a:rPr lang="es-ES" sz="3600" dirty="0" smtClean="0">
                <a:solidFill>
                  <a:srgbClr val="7030A0"/>
                </a:solidFill>
              </a:rPr>
              <a:t>Teoría </a:t>
            </a:r>
            <a:r>
              <a:rPr lang="es-ES" sz="3600" dirty="0">
                <a:solidFill>
                  <a:srgbClr val="7030A0"/>
                </a:solidFill>
              </a:rPr>
              <a:t>Topográfica  </a:t>
            </a:r>
            <a:r>
              <a:rPr lang="es-ES" sz="3600" dirty="0" smtClean="0"/>
              <a:t>(iceberg) </a:t>
            </a:r>
            <a:r>
              <a:rPr lang="es-ES" sz="3600" dirty="0"/>
              <a:t>Consciente, Preconsciente e Inconsciente.</a:t>
            </a:r>
            <a:endParaRPr lang="es-MX" sz="3600" dirty="0"/>
          </a:p>
          <a:p>
            <a:pPr marL="571500" lvl="0" indent="-571500" algn="just">
              <a:buFont typeface="Wingdings" panose="05000000000000000000" pitchFamily="2" charset="2"/>
              <a:buChar char="ü"/>
            </a:pPr>
            <a:r>
              <a:rPr lang="es-ES" sz="3600" dirty="0" smtClean="0">
                <a:solidFill>
                  <a:srgbClr val="7030A0"/>
                </a:solidFill>
              </a:rPr>
              <a:t>Teoría </a:t>
            </a:r>
            <a:r>
              <a:rPr lang="es-ES" sz="3600" dirty="0">
                <a:solidFill>
                  <a:srgbClr val="7030A0"/>
                </a:solidFill>
              </a:rPr>
              <a:t>Estructural. </a:t>
            </a:r>
            <a:r>
              <a:rPr lang="es-ES" sz="3600" dirty="0"/>
              <a:t>El ello, yo y súper yo.</a:t>
            </a:r>
            <a:endParaRPr lang="es-MX" sz="3600" dirty="0"/>
          </a:p>
          <a:p>
            <a:pPr marL="571500" lvl="0" indent="-571500" algn="just">
              <a:buFont typeface="Wingdings" panose="05000000000000000000" pitchFamily="2" charset="2"/>
              <a:buChar char="ü"/>
            </a:pPr>
            <a:r>
              <a:rPr lang="es-ES" sz="3600" dirty="0" smtClean="0">
                <a:solidFill>
                  <a:srgbClr val="7030A0"/>
                </a:solidFill>
              </a:rPr>
              <a:t>Desarrollo psicosexual</a:t>
            </a:r>
            <a:r>
              <a:rPr lang="es-ES" sz="3600" dirty="0">
                <a:solidFill>
                  <a:srgbClr val="7030A0"/>
                </a:solidFill>
              </a:rPr>
              <a:t>.</a:t>
            </a:r>
            <a:r>
              <a:rPr lang="es-ES" sz="3600" dirty="0" smtClean="0"/>
              <a:t> </a:t>
            </a:r>
            <a:r>
              <a:rPr lang="es-ES" sz="3600" dirty="0"/>
              <a:t>Freud explica como se desarrolla la personalidad en los niños.</a:t>
            </a:r>
            <a:endParaRPr lang="es-MX" sz="3600" dirty="0"/>
          </a:p>
          <a:p>
            <a:pPr marL="571500" lvl="0" indent="-571500" algn="just">
              <a:buFont typeface="Wingdings" panose="05000000000000000000" pitchFamily="2" charset="2"/>
              <a:buChar char="ü"/>
            </a:pPr>
            <a:r>
              <a:rPr lang="es-ES" sz="3600" dirty="0">
                <a:solidFill>
                  <a:srgbClr val="7030A0"/>
                </a:solidFill>
              </a:rPr>
              <a:t>Mecanismos de defensa. </a:t>
            </a:r>
            <a:r>
              <a:rPr lang="es-ES" sz="3600" dirty="0" smtClean="0"/>
              <a:t>Máscaras </a:t>
            </a:r>
            <a:r>
              <a:rPr lang="es-ES" sz="3600" dirty="0"/>
              <a:t>que utiliza el </a:t>
            </a:r>
            <a:r>
              <a:rPr lang="es-ES" sz="3600" dirty="0" smtClean="0"/>
              <a:t>yo para evitar la </a:t>
            </a:r>
            <a:r>
              <a:rPr lang="es-ES" sz="3600" dirty="0"/>
              <a:t>ansiedad y del dolor mental.</a:t>
            </a:r>
            <a:endParaRPr lang="es-MX" sz="3600" dirty="0"/>
          </a:p>
          <a:p>
            <a:r>
              <a:rPr lang="es-ES" sz="3600" dirty="0"/>
              <a:t> </a:t>
            </a:r>
            <a:endParaRPr lang="es-MX" sz="3600" dirty="0"/>
          </a:p>
          <a:p>
            <a:r>
              <a:rPr lang="es-ES" dirty="0"/>
              <a:t> </a:t>
            </a:r>
            <a:endParaRPr lang="es-MX" dirty="0"/>
          </a:p>
          <a:p>
            <a:r>
              <a:rPr lang="es-ES" dirty="0"/>
              <a:t> </a:t>
            </a:r>
            <a:endParaRPr lang="es-MX" dirty="0"/>
          </a:p>
          <a:p>
            <a:endParaRPr lang="es-MX" dirty="0"/>
          </a:p>
        </p:txBody>
      </p:sp>
      <p:sp>
        <p:nvSpPr>
          <p:cNvPr id="6" name="CuadroTexto 5"/>
          <p:cNvSpPr txBox="1"/>
          <p:nvPr/>
        </p:nvSpPr>
        <p:spPr>
          <a:xfrm>
            <a:off x="1681654" y="1947871"/>
            <a:ext cx="7210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Observación clínica del inconsciente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706299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-308745" y="158001"/>
            <a:ext cx="3605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dirty="0" smtClean="0">
                <a:solidFill>
                  <a:srgbClr val="0070C0"/>
                </a:solidFill>
              </a:rPr>
              <a:t>5. Conductismo</a:t>
            </a:r>
            <a:endParaRPr lang="es-MX" sz="3200" dirty="0">
              <a:solidFill>
                <a:srgbClr val="0070C0"/>
              </a:solidFill>
            </a:endParaRPr>
          </a:p>
        </p:txBody>
      </p:sp>
      <p:pic>
        <p:nvPicPr>
          <p:cNvPr id="9" name="Picture 2" descr="Watson jov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73"/>
          <a:stretch>
            <a:fillRect/>
          </a:stretch>
        </p:blipFill>
        <p:spPr bwMode="auto">
          <a:xfrm>
            <a:off x="-15381" y="844990"/>
            <a:ext cx="1665503" cy="2165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1650122" y="708074"/>
            <a:ext cx="97168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/>
              <a:t>Su fundador </a:t>
            </a:r>
            <a:r>
              <a:rPr lang="es-MX" sz="3200" dirty="0" smtClean="0">
                <a:solidFill>
                  <a:srgbClr val="7030A0"/>
                </a:solidFill>
              </a:rPr>
              <a:t>John </a:t>
            </a:r>
            <a:r>
              <a:rPr lang="es-MX" sz="3200" dirty="0" err="1">
                <a:solidFill>
                  <a:srgbClr val="7030A0"/>
                </a:solidFill>
              </a:rPr>
              <a:t>Broadus</a:t>
            </a:r>
            <a:r>
              <a:rPr lang="es-MX" sz="3200" dirty="0">
                <a:solidFill>
                  <a:srgbClr val="7030A0"/>
                </a:solidFill>
              </a:rPr>
              <a:t> </a:t>
            </a:r>
            <a:r>
              <a:rPr lang="es-MX" sz="3200" dirty="0" smtClean="0">
                <a:solidFill>
                  <a:srgbClr val="7030A0"/>
                </a:solidFill>
              </a:rPr>
              <a:t>Watson </a:t>
            </a:r>
            <a:r>
              <a:rPr lang="es-MX" sz="3200" dirty="0" smtClean="0"/>
              <a:t>(Estadounidense)</a:t>
            </a:r>
            <a:endParaRPr lang="es-MX" sz="3200" dirty="0"/>
          </a:p>
        </p:txBody>
      </p:sp>
      <p:sp>
        <p:nvSpPr>
          <p:cNvPr id="11" name="CuadroTexto 10"/>
          <p:cNvSpPr txBox="1"/>
          <p:nvPr/>
        </p:nvSpPr>
        <p:spPr>
          <a:xfrm>
            <a:off x="1650122" y="1111193"/>
            <a:ext cx="104367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I</a:t>
            </a:r>
            <a:r>
              <a:rPr lang="es-ES" sz="3200" dirty="0" smtClean="0"/>
              <a:t>nsistió </a:t>
            </a:r>
            <a:r>
              <a:rPr lang="es-ES" sz="3200" dirty="0"/>
              <a:t>que la Psicología debe de obtener </a:t>
            </a:r>
            <a:r>
              <a:rPr lang="es-ES" sz="3200" dirty="0" smtClean="0"/>
              <a:t>datos de todo aquello que pueda ser observado. Se centró en elementos de la C, en los movimientos musculares del </a:t>
            </a:r>
            <a:endParaRPr lang="es-MX" sz="3200" dirty="0"/>
          </a:p>
        </p:txBody>
      </p:sp>
      <p:sp>
        <p:nvSpPr>
          <p:cNvPr id="12" name="CuadroTexto 11"/>
          <p:cNvSpPr txBox="1"/>
          <p:nvPr/>
        </p:nvSpPr>
        <p:spPr>
          <a:xfrm>
            <a:off x="-84083" y="2490679"/>
            <a:ext cx="12170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/>
              <a:t>              cuerpo </a:t>
            </a:r>
            <a:r>
              <a:rPr lang="es-ES" sz="3200" dirty="0"/>
              <a:t>y en las secreciones glandulares.   </a:t>
            </a:r>
            <a:endParaRPr lang="es-MX" sz="3200" dirty="0"/>
          </a:p>
        </p:txBody>
      </p:sp>
      <p:sp>
        <p:nvSpPr>
          <p:cNvPr id="13" name="CuadroTexto 12"/>
          <p:cNvSpPr txBox="1"/>
          <p:nvPr/>
        </p:nvSpPr>
        <p:spPr>
          <a:xfrm>
            <a:off x="1650122" y="3374621"/>
            <a:ext cx="1033167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/>
              <a:t>El </a:t>
            </a:r>
            <a:r>
              <a:rPr lang="es-ES" sz="3200" dirty="0" smtClean="0"/>
              <a:t>C. CLÁSICO. Aprendizaje = Asociación de un estímulo ambiental con un estimulo natural (innato) </a:t>
            </a:r>
          </a:p>
          <a:p>
            <a:pPr algn="just"/>
            <a:r>
              <a:rPr lang="es-ES" sz="3200" dirty="0" smtClean="0">
                <a:solidFill>
                  <a:srgbClr val="7030A0"/>
                </a:solidFill>
              </a:rPr>
              <a:t>(</a:t>
            </a:r>
            <a:r>
              <a:rPr lang="es-ES" sz="3200" dirty="0" err="1" smtClean="0">
                <a:solidFill>
                  <a:srgbClr val="7030A0"/>
                </a:solidFill>
              </a:rPr>
              <a:t>Ivan</a:t>
            </a:r>
            <a:r>
              <a:rPr lang="es-ES" sz="3200" dirty="0" smtClean="0">
                <a:solidFill>
                  <a:srgbClr val="7030A0"/>
                </a:solidFill>
              </a:rPr>
              <a:t> </a:t>
            </a:r>
            <a:r>
              <a:rPr lang="es-ES" sz="3200" dirty="0" err="1" smtClean="0">
                <a:solidFill>
                  <a:srgbClr val="7030A0"/>
                </a:solidFill>
              </a:rPr>
              <a:t>Petrovich</a:t>
            </a:r>
            <a:r>
              <a:rPr lang="es-ES" sz="3200" dirty="0" smtClean="0">
                <a:solidFill>
                  <a:srgbClr val="7030A0"/>
                </a:solidFill>
              </a:rPr>
              <a:t> </a:t>
            </a:r>
            <a:r>
              <a:rPr lang="es-ES" sz="3200" dirty="0" err="1" smtClean="0">
                <a:solidFill>
                  <a:srgbClr val="7030A0"/>
                </a:solidFill>
              </a:rPr>
              <a:t>Pávlov</a:t>
            </a:r>
            <a:r>
              <a:rPr lang="es-ES" sz="3200" dirty="0" smtClean="0">
                <a:solidFill>
                  <a:srgbClr val="7030A0"/>
                </a:solidFill>
              </a:rPr>
              <a:t>)</a:t>
            </a:r>
          </a:p>
          <a:p>
            <a:pPr algn="just"/>
            <a:r>
              <a:rPr lang="es-ES" sz="3200" dirty="0" smtClean="0"/>
              <a:t>El </a:t>
            </a:r>
            <a:r>
              <a:rPr lang="es-ES" sz="3200" dirty="0"/>
              <a:t>C</a:t>
            </a:r>
            <a:r>
              <a:rPr lang="es-ES" sz="3200" dirty="0" smtClean="0"/>
              <a:t>. OPERANTE. Aprendizaje </a:t>
            </a:r>
            <a:r>
              <a:rPr lang="es-ES" sz="3200" dirty="0"/>
              <a:t>que utiliza el refuerzo o el castigo para aumentar o disminuir la probabilidad de que una conducta vuelva a ocurrir en el futuro</a:t>
            </a:r>
            <a:r>
              <a:rPr lang="es-ES" sz="3200" dirty="0" smtClean="0"/>
              <a:t>. </a:t>
            </a:r>
          </a:p>
          <a:p>
            <a:pPr algn="just"/>
            <a:r>
              <a:rPr lang="es-ES" sz="3200" dirty="0" smtClean="0">
                <a:solidFill>
                  <a:srgbClr val="7030A0"/>
                </a:solidFill>
              </a:rPr>
              <a:t>(</a:t>
            </a:r>
            <a:r>
              <a:rPr lang="es-ES" sz="3200" dirty="0" err="1" smtClean="0">
                <a:solidFill>
                  <a:srgbClr val="7030A0"/>
                </a:solidFill>
              </a:rPr>
              <a:t>Burrhus</a:t>
            </a:r>
            <a:r>
              <a:rPr lang="es-ES" sz="3200" dirty="0" smtClean="0">
                <a:solidFill>
                  <a:srgbClr val="7030A0"/>
                </a:solidFill>
              </a:rPr>
              <a:t> </a:t>
            </a:r>
            <a:r>
              <a:rPr lang="es-ES" sz="3200" dirty="0" err="1" smtClean="0">
                <a:solidFill>
                  <a:srgbClr val="7030A0"/>
                </a:solidFill>
              </a:rPr>
              <a:t>Frederic</a:t>
            </a:r>
            <a:r>
              <a:rPr lang="es-ES" sz="3200" dirty="0" smtClean="0">
                <a:solidFill>
                  <a:srgbClr val="7030A0"/>
                </a:solidFill>
              </a:rPr>
              <a:t> </a:t>
            </a:r>
            <a:r>
              <a:rPr lang="es-ES" sz="3200" dirty="0" err="1" smtClean="0">
                <a:solidFill>
                  <a:srgbClr val="7030A0"/>
                </a:solidFill>
              </a:rPr>
              <a:t>Skinner</a:t>
            </a:r>
            <a:r>
              <a:rPr lang="es-ES" sz="3200" dirty="0" smtClean="0">
                <a:solidFill>
                  <a:srgbClr val="7030A0"/>
                </a:solidFill>
              </a:rPr>
              <a:t>)</a:t>
            </a:r>
            <a:endParaRPr lang="es-MX" sz="3200" dirty="0">
              <a:solidFill>
                <a:srgbClr val="7030A0"/>
              </a:solidFill>
            </a:endParaRPr>
          </a:p>
        </p:txBody>
      </p:sp>
      <p:pic>
        <p:nvPicPr>
          <p:cNvPr id="14" name="Imagen 1" descr="C:\Users\HP\Desktop\CONTINGENCIA SEPTIEMBRE\ACT. CONT PSICOLOGIA\Psicología I\Unidad I\Ivan Pavl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81" y="3241353"/>
            <a:ext cx="1639260" cy="173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Elipse 14"/>
          <p:cNvSpPr/>
          <p:nvPr/>
        </p:nvSpPr>
        <p:spPr>
          <a:xfrm>
            <a:off x="4795250" y="2115694"/>
            <a:ext cx="273266" cy="50593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6" name="Imagen 2" descr="C:\Users\HP\Desktop\CONTINGENCIA SEPTIEMBRE\ACT. CONT PSICOLOGIA\Psicología I\Unidad I\Skinner jove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55026"/>
            <a:ext cx="1638300" cy="1802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128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0" y="-155086"/>
            <a:ext cx="3478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0070C0"/>
                </a:solidFill>
              </a:rPr>
              <a:t>6. Humanista</a:t>
            </a:r>
            <a:endParaRPr lang="es-MX" sz="3200" dirty="0">
              <a:solidFill>
                <a:srgbClr val="0070C0"/>
              </a:solidFill>
            </a:endParaRPr>
          </a:p>
        </p:txBody>
      </p:sp>
      <p:pic>
        <p:nvPicPr>
          <p:cNvPr id="2051" name="Picture 3" descr="Abraham-Maslow"/>
          <p:cNvPicPr>
            <a:picLocks noChangeAspect="1" noChangeArrowheads="1"/>
          </p:cNvPicPr>
          <p:nvPr/>
        </p:nvPicPr>
        <p:blipFill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8" y="1154024"/>
            <a:ext cx="1402985" cy="186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0" y="213530"/>
            <a:ext cx="12023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/>
              <a:t>Inició en los 60´s y propone que nuestra personalidad es creativa para formarse a sí </a:t>
            </a:r>
            <a:r>
              <a:rPr lang="es-ES" sz="2800" dirty="0" smtClean="0"/>
              <a:t>misma</a:t>
            </a:r>
            <a:r>
              <a:rPr lang="es-ES" sz="2800" dirty="0"/>
              <a:t>.</a:t>
            </a:r>
            <a:endParaRPr lang="es-MX" sz="2800" dirty="0"/>
          </a:p>
        </p:txBody>
      </p:sp>
      <p:sp>
        <p:nvSpPr>
          <p:cNvPr id="3" name="CuadroTexto 2"/>
          <p:cNvSpPr txBox="1"/>
          <p:nvPr/>
        </p:nvSpPr>
        <p:spPr>
          <a:xfrm>
            <a:off x="1376992" y="1144186"/>
            <a:ext cx="106468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 smtClean="0"/>
              <a:t>-Cada </a:t>
            </a:r>
            <a:r>
              <a:rPr lang="es-ES" sz="2800" dirty="0"/>
              <a:t>persona posee una tendencia innata </a:t>
            </a:r>
            <a:r>
              <a:rPr lang="es-ES" sz="2800" dirty="0" smtClean="0"/>
              <a:t>a la autorrealización (habilidades y cualidades)</a:t>
            </a:r>
            <a:endParaRPr lang="es-MX" sz="2800" dirty="0"/>
          </a:p>
        </p:txBody>
      </p:sp>
      <p:sp>
        <p:nvSpPr>
          <p:cNvPr id="5" name="CuadroTexto 4"/>
          <p:cNvSpPr txBox="1"/>
          <p:nvPr/>
        </p:nvSpPr>
        <p:spPr>
          <a:xfrm>
            <a:off x="1355834" y="2053603"/>
            <a:ext cx="9133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/>
              <a:t>-Pirámide de las Necesidades </a:t>
            </a:r>
            <a:r>
              <a:rPr lang="es-MX" sz="2800" dirty="0" smtClean="0">
                <a:solidFill>
                  <a:srgbClr val="7030A0"/>
                </a:solidFill>
              </a:rPr>
              <a:t>(Abraham </a:t>
            </a:r>
            <a:r>
              <a:rPr lang="es-MX" sz="2800" dirty="0" err="1" smtClean="0">
                <a:solidFill>
                  <a:srgbClr val="7030A0"/>
                </a:solidFill>
              </a:rPr>
              <a:t>Maslow</a:t>
            </a:r>
            <a:r>
              <a:rPr lang="es-MX" sz="2800" dirty="0" smtClean="0">
                <a:solidFill>
                  <a:srgbClr val="7030A0"/>
                </a:solidFill>
              </a:rPr>
              <a:t>)</a:t>
            </a:r>
            <a:endParaRPr lang="es-MX" sz="2800" dirty="0">
              <a:solidFill>
                <a:srgbClr val="7030A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366413" y="2427858"/>
            <a:ext cx="10752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smtClean="0"/>
              <a:t>-Autorrealización = Salud     libre de Neurosis </a:t>
            </a:r>
            <a:endParaRPr lang="es-MX" sz="2800" dirty="0"/>
          </a:p>
        </p:txBody>
      </p:sp>
      <p:pic>
        <p:nvPicPr>
          <p:cNvPr id="8" name="Imagen 7" descr="C:\Users\HP\Desktop\CONTINGENCIA SEPTIEMBREEE\ACT. CONT PSICOLOGIA\Psicología I\Unidad I\Símbolo de Psicologia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6" t="22234" r="19552" b="23115"/>
          <a:stretch/>
        </p:blipFill>
        <p:spPr bwMode="auto">
          <a:xfrm>
            <a:off x="5504133" y="2472548"/>
            <a:ext cx="495300" cy="454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Carl_Rogers"/>
          <p:cNvPicPr>
            <a:picLocks noChangeAspect="1" noChangeArrowheads="1"/>
          </p:cNvPicPr>
          <p:nvPr/>
        </p:nvPicPr>
        <p:blipFill>
          <a:blip r:embed="rId4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38" y="3048946"/>
            <a:ext cx="1428404" cy="1846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1413563" y="3060107"/>
            <a:ext cx="107414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dirty="0" smtClean="0"/>
              <a:t>-Terapia </a:t>
            </a:r>
            <a:r>
              <a:rPr lang="es-ES" sz="2800" dirty="0"/>
              <a:t>centrada en la persona y al paciente lo llamó cliente</a:t>
            </a:r>
            <a:r>
              <a:rPr lang="es-ES" sz="2800" dirty="0" smtClean="0"/>
              <a:t>. </a:t>
            </a:r>
            <a:endParaRPr lang="es-ES" sz="2800" dirty="0"/>
          </a:p>
          <a:p>
            <a:pPr algn="just"/>
            <a:r>
              <a:rPr lang="es-ES" sz="2800" dirty="0" smtClean="0"/>
              <a:t>-Personalidad </a:t>
            </a:r>
            <a:r>
              <a:rPr lang="es-ES" sz="2800" dirty="0" smtClean="0"/>
              <a:t>= Percepción del presente.</a:t>
            </a:r>
          </a:p>
          <a:p>
            <a:pPr algn="just"/>
            <a:r>
              <a:rPr lang="es-ES" sz="2800" dirty="0" smtClean="0"/>
              <a:t>–Los </a:t>
            </a:r>
            <a:r>
              <a:rPr lang="es-ES" sz="2800" dirty="0" smtClean="0"/>
              <a:t>pensamientos y las C se pueden cambiar de forma racional.  </a:t>
            </a:r>
            <a:r>
              <a:rPr lang="es-ES" sz="2800" dirty="0" smtClean="0">
                <a:solidFill>
                  <a:srgbClr val="7030A0"/>
                </a:solidFill>
              </a:rPr>
              <a:t>(Carl Rogers)</a:t>
            </a:r>
            <a:endParaRPr lang="es-MX" sz="2800" dirty="0">
              <a:solidFill>
                <a:srgbClr val="7030A0"/>
              </a:solidFill>
            </a:endParaRPr>
          </a:p>
        </p:txBody>
      </p:sp>
      <p:sp>
        <p:nvSpPr>
          <p:cNvPr id="9" name="Elipse 8"/>
          <p:cNvSpPr/>
          <p:nvPr/>
        </p:nvSpPr>
        <p:spPr>
          <a:xfrm>
            <a:off x="5468004" y="3962536"/>
            <a:ext cx="283779" cy="4834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27" name="Picture 3" descr="Imagen relacionada"/>
          <p:cNvPicPr>
            <a:picLocks noChangeAspect="1" noChangeArrowheads="1"/>
          </p:cNvPicPr>
          <p:nvPr/>
        </p:nvPicPr>
        <p:blipFill>
          <a:blip r:embed="rId5" r:link="rId6">
            <a:lum contrast="-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771" y="4928772"/>
            <a:ext cx="1446921" cy="1929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uadroTexto 9"/>
          <p:cNvSpPr txBox="1"/>
          <p:nvPr/>
        </p:nvSpPr>
        <p:spPr>
          <a:xfrm>
            <a:off x="1413563" y="5046772"/>
            <a:ext cx="1079923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800" dirty="0" smtClean="0"/>
              <a:t>Teoría Psicosocial = Etapa + tarea = fracaso o éxito.</a:t>
            </a:r>
          </a:p>
          <a:p>
            <a:pPr algn="just"/>
            <a:r>
              <a:rPr lang="es-MX" sz="2800" dirty="0" smtClean="0"/>
              <a:t>- El desarrollo se prolonga hasta la vejez (No 20 años)</a:t>
            </a:r>
          </a:p>
          <a:p>
            <a:pPr algn="just"/>
            <a:r>
              <a:rPr lang="es-MX" sz="2800" dirty="0" smtClean="0"/>
              <a:t>- Las personas buscan adaptarse al ambiente.</a:t>
            </a:r>
          </a:p>
          <a:p>
            <a:pPr algn="just"/>
            <a:r>
              <a:rPr lang="es-MX" sz="2800" dirty="0" smtClean="0"/>
              <a:t>-Importancia en la influencia cultural </a:t>
            </a:r>
            <a:r>
              <a:rPr lang="es-MX" sz="2800" dirty="0" smtClean="0">
                <a:solidFill>
                  <a:srgbClr val="7030A0"/>
                </a:solidFill>
              </a:rPr>
              <a:t>(</a:t>
            </a:r>
            <a:r>
              <a:rPr lang="es-419" sz="2800" dirty="0" smtClean="0">
                <a:solidFill>
                  <a:srgbClr val="7030A0"/>
                </a:solidFill>
              </a:rPr>
              <a:t>Erik Erikson)</a:t>
            </a:r>
            <a:endParaRPr lang="es-MX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536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0" y="0"/>
            <a:ext cx="5695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>
                <a:solidFill>
                  <a:srgbClr val="0070C0"/>
                </a:solidFill>
              </a:rPr>
              <a:t>7. Psicología Cognitiva</a:t>
            </a:r>
            <a:endParaRPr lang="es-MX" sz="3600" dirty="0">
              <a:solidFill>
                <a:srgbClr val="0070C0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-1" y="492095"/>
            <a:ext cx="120763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/>
              <a:t>-No </a:t>
            </a:r>
            <a:r>
              <a:rPr lang="es-ES" sz="3200" dirty="0"/>
              <a:t>solo </a:t>
            </a:r>
            <a:r>
              <a:rPr lang="es-ES" sz="3200" dirty="0" smtClean="0"/>
              <a:t>se enfocó al estudio </a:t>
            </a:r>
            <a:r>
              <a:rPr lang="es-ES" sz="3200" dirty="0"/>
              <a:t>del comportamiento, sino también </a:t>
            </a:r>
            <a:r>
              <a:rPr lang="es-ES" sz="3200" dirty="0" smtClean="0"/>
              <a:t>al </a:t>
            </a:r>
            <a:r>
              <a:rPr lang="es-ES" sz="3200" dirty="0"/>
              <a:t>estudio de los </a:t>
            </a:r>
            <a:r>
              <a:rPr lang="es-ES" sz="3200" dirty="0">
                <a:solidFill>
                  <a:srgbClr val="00B050"/>
                </a:solidFill>
              </a:rPr>
              <a:t>procesos mentales</a:t>
            </a:r>
            <a:r>
              <a:rPr lang="es-ES" sz="3200" dirty="0" smtClean="0">
                <a:solidFill>
                  <a:srgbClr val="00B050"/>
                </a:solidFill>
              </a:rPr>
              <a:t>.</a:t>
            </a:r>
          </a:p>
          <a:p>
            <a:r>
              <a:rPr lang="es-ES" sz="3200" dirty="0" smtClean="0"/>
              <a:t>- Nació la     Cognitiva Conductual  </a:t>
            </a:r>
            <a:r>
              <a:rPr lang="es-ES" sz="3200" dirty="0" smtClean="0">
                <a:solidFill>
                  <a:srgbClr val="7030A0"/>
                </a:solidFill>
              </a:rPr>
              <a:t>(George Miller)</a:t>
            </a:r>
            <a:endParaRPr lang="es-MX" sz="3200" dirty="0">
              <a:solidFill>
                <a:srgbClr val="7030A0"/>
              </a:solidFill>
            </a:endParaRPr>
          </a:p>
        </p:txBody>
      </p:sp>
      <p:pic>
        <p:nvPicPr>
          <p:cNvPr id="4" name="Imagen 3" descr="C:\Users\HP\Desktop\CONTINGENCIA SEPTIEMBREEE\ACT. CONT PSICOLOGIA\Psicología I\Unidad I\Símbolo de Psicologi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6" t="22234" r="19552" b="23115"/>
          <a:stretch/>
        </p:blipFill>
        <p:spPr bwMode="auto">
          <a:xfrm>
            <a:off x="1857354" y="1497255"/>
            <a:ext cx="495300" cy="4540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Miller2"/>
          <p:cNvPicPr>
            <a:picLocks noChangeAspect="1" noChangeArrowheads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67"/>
          <a:stretch>
            <a:fillRect/>
          </a:stretch>
        </p:blipFill>
        <p:spPr bwMode="auto">
          <a:xfrm>
            <a:off x="1" y="2061755"/>
            <a:ext cx="1639610" cy="202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1639611" y="1951280"/>
            <a:ext cx="10352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/>
              <a:t>Participó en la creación del “Centro </a:t>
            </a:r>
            <a:r>
              <a:rPr lang="es-ES" sz="3200" dirty="0"/>
              <a:t>de Estudios de la Cognición</a:t>
            </a:r>
            <a:r>
              <a:rPr lang="es-ES" sz="3200" dirty="0" smtClean="0"/>
              <a:t>” en Harvard</a:t>
            </a:r>
            <a:endParaRPr lang="es-MX" sz="3200" dirty="0"/>
          </a:p>
        </p:txBody>
      </p:sp>
      <p:sp>
        <p:nvSpPr>
          <p:cNvPr id="6" name="CuadroTexto 5"/>
          <p:cNvSpPr txBox="1"/>
          <p:nvPr/>
        </p:nvSpPr>
        <p:spPr>
          <a:xfrm>
            <a:off x="1639613" y="2802204"/>
            <a:ext cx="104367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200" dirty="0" smtClean="0"/>
              <a:t>Investigaron temas </a:t>
            </a:r>
            <a:r>
              <a:rPr lang="es-ES" sz="3200" dirty="0"/>
              <a:t>como: lenguaje, percepción, imaginación, resolución de problemas, formación de conceptos y psicología del desarrollo.</a:t>
            </a:r>
            <a:endParaRPr lang="es-MX" sz="3200" dirty="0"/>
          </a:p>
          <a:p>
            <a:pPr algn="just"/>
            <a:r>
              <a:rPr lang="es-ES" dirty="0"/>
              <a:t> </a:t>
            </a:r>
            <a:endParaRPr lang="es-MX" dirty="0"/>
          </a:p>
        </p:txBody>
      </p:sp>
      <p:pic>
        <p:nvPicPr>
          <p:cNvPr id="2051" name="irc_mi" descr="Resultado de imagen para jerome bruner psico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" y="4547889"/>
            <a:ext cx="1639614" cy="2292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uadroTexto 6"/>
          <p:cNvSpPr txBox="1"/>
          <p:nvPr/>
        </p:nvSpPr>
        <p:spPr>
          <a:xfrm>
            <a:off x="1639613" y="4356599"/>
            <a:ext cx="104367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 smtClean="0"/>
              <a:t>Propone los </a:t>
            </a:r>
            <a:r>
              <a:rPr lang="es-ES" sz="3200" dirty="0"/>
              <a:t>mejores medios de aprender lo que se quiere enseñar</a:t>
            </a:r>
            <a:r>
              <a:rPr lang="es-ES" sz="3200" dirty="0" smtClean="0"/>
              <a:t>. (Teorías del aprendizaje)</a:t>
            </a:r>
            <a:endParaRPr lang="es-MX" sz="3200" dirty="0"/>
          </a:p>
          <a:p>
            <a:r>
              <a:rPr lang="es-ES" sz="3200" dirty="0"/>
              <a:t>a) Importancia de la estructura</a:t>
            </a:r>
            <a:endParaRPr lang="es-MX" sz="3200" dirty="0"/>
          </a:p>
          <a:p>
            <a:r>
              <a:rPr lang="es-ES" sz="3200" dirty="0"/>
              <a:t>b) Un currículum en </a:t>
            </a:r>
            <a:r>
              <a:rPr lang="es-ES" sz="3200" dirty="0" smtClean="0"/>
              <a:t>espiral   </a:t>
            </a:r>
            <a:r>
              <a:rPr lang="es-ES" sz="3200" dirty="0" smtClean="0">
                <a:solidFill>
                  <a:srgbClr val="7030A0"/>
                </a:solidFill>
              </a:rPr>
              <a:t>(</a:t>
            </a:r>
            <a:r>
              <a:rPr lang="en-US" sz="3200" dirty="0" smtClean="0">
                <a:solidFill>
                  <a:srgbClr val="7030A0"/>
                </a:solidFill>
              </a:rPr>
              <a:t>Jerome  Bruner)</a:t>
            </a:r>
            <a:endParaRPr lang="es-MX" sz="3200" dirty="0">
              <a:solidFill>
                <a:srgbClr val="7030A0"/>
              </a:solidFill>
            </a:endParaRPr>
          </a:p>
          <a:p>
            <a:r>
              <a:rPr lang="es-ES" sz="3200" dirty="0" smtClean="0"/>
              <a:t>c</a:t>
            </a:r>
            <a:r>
              <a:rPr lang="es-ES" sz="3200" dirty="0"/>
              <a:t>) Aprendizaje por descubrimiento</a:t>
            </a:r>
            <a:endParaRPr lang="es-MX" sz="3200" dirty="0"/>
          </a:p>
        </p:txBody>
      </p:sp>
    </p:spTree>
    <p:extLst>
      <p:ext uri="{BB962C8B-B14F-4D97-AF65-F5344CB8AC3E}">
        <p14:creationId xmlns:p14="http://schemas.microsoft.com/office/powerpoint/2010/main" val="731370107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854</TotalTime>
  <Words>913</Words>
  <Application>Microsoft Office PowerPoint</Application>
  <PresentationFormat>Panorámica</PresentationFormat>
  <Paragraphs>89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Trebuchet MS</vt:lpstr>
      <vt:lpstr>Wingdings</vt:lpstr>
      <vt:lpstr>Wingdings 3</vt:lpstr>
      <vt:lpstr>Faceta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¿Qué es Psicología?</dc:title>
  <dc:creator>HP</dc:creator>
  <cp:lastModifiedBy>HP</cp:lastModifiedBy>
  <cp:revision>48</cp:revision>
  <dcterms:created xsi:type="dcterms:W3CDTF">2020-09-08T15:19:27Z</dcterms:created>
  <dcterms:modified xsi:type="dcterms:W3CDTF">2021-08-30T17:34:25Z</dcterms:modified>
</cp:coreProperties>
</file>