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javascript:void(0)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06491"/>
            <a:ext cx="7037844" cy="706528"/>
          </a:xfrm>
        </p:spPr>
        <p:txBody>
          <a:bodyPr/>
          <a:lstStyle/>
          <a:p>
            <a:pPr algn="l"/>
            <a:r>
              <a:rPr lang="es-MX" sz="3200" dirty="0" smtClean="0">
                <a:solidFill>
                  <a:srgbClr val="0070C0"/>
                </a:solidFill>
              </a:rPr>
              <a:t>Sistema Nervioso</a:t>
            </a:r>
            <a:endParaRPr lang="es-MX" sz="3200" dirty="0">
              <a:solidFill>
                <a:srgbClr val="0070C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-1" y="909947"/>
            <a:ext cx="10043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>
                <a:solidFill>
                  <a:srgbClr val="7030A0"/>
                </a:solidFill>
              </a:rPr>
              <a:t>Sistema Nervioso Periférico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-1" y="1591650"/>
            <a:ext cx="12107917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C</a:t>
            </a:r>
            <a:r>
              <a:rPr lang="es-ES" sz="3200" dirty="0" smtClean="0"/>
              <a:t>ompuesto </a:t>
            </a:r>
            <a:r>
              <a:rPr lang="es-ES" sz="3200" dirty="0"/>
              <a:t>de todos los nervios que se encuentran </a:t>
            </a:r>
            <a:r>
              <a:rPr lang="es-ES" sz="3200" dirty="0">
                <a:solidFill>
                  <a:srgbClr val="00B0F0"/>
                </a:solidFill>
              </a:rPr>
              <a:t>fuera del cerebro y la médula </a:t>
            </a:r>
            <a:r>
              <a:rPr lang="es-ES" sz="3200" dirty="0" smtClean="0">
                <a:solidFill>
                  <a:srgbClr val="00B0F0"/>
                </a:solidFill>
              </a:rPr>
              <a:t>espinal</a:t>
            </a:r>
            <a:r>
              <a:rPr lang="es-ES" sz="3200" dirty="0" smtClean="0"/>
              <a:t>. Se extiende hacia la periferia del cuerpo.</a:t>
            </a:r>
          </a:p>
          <a:p>
            <a:pPr algn="just"/>
            <a:r>
              <a:rPr lang="es-ES" sz="3200" dirty="0">
                <a:solidFill>
                  <a:srgbClr val="00B050"/>
                </a:solidFill>
              </a:rPr>
              <a:t>1</a:t>
            </a:r>
            <a:r>
              <a:rPr lang="es-ES" sz="3200" dirty="0" smtClean="0">
                <a:solidFill>
                  <a:srgbClr val="00B050"/>
                </a:solidFill>
              </a:rPr>
              <a:t>) </a:t>
            </a:r>
            <a:r>
              <a:rPr lang="es-ES" sz="3200" dirty="0">
                <a:solidFill>
                  <a:srgbClr val="00B050"/>
                </a:solidFill>
              </a:rPr>
              <a:t>S</a:t>
            </a:r>
            <a:r>
              <a:rPr lang="es-ES" sz="3200" dirty="0" smtClean="0">
                <a:solidFill>
                  <a:srgbClr val="00B050"/>
                </a:solidFill>
              </a:rPr>
              <a:t>istema </a:t>
            </a:r>
            <a:r>
              <a:rPr lang="es-ES" sz="3200" dirty="0">
                <a:solidFill>
                  <a:srgbClr val="00B050"/>
                </a:solidFill>
              </a:rPr>
              <a:t>N</a:t>
            </a:r>
            <a:r>
              <a:rPr lang="es-ES" sz="3200" dirty="0" smtClean="0">
                <a:solidFill>
                  <a:srgbClr val="00B050"/>
                </a:solidFill>
              </a:rPr>
              <a:t>ervioso </a:t>
            </a:r>
            <a:r>
              <a:rPr lang="es-ES" sz="3200" dirty="0">
                <a:solidFill>
                  <a:srgbClr val="00B050"/>
                </a:solidFill>
              </a:rPr>
              <a:t>S</a:t>
            </a:r>
            <a:r>
              <a:rPr lang="es-ES" sz="3200" dirty="0" smtClean="0">
                <a:solidFill>
                  <a:srgbClr val="00B050"/>
                </a:solidFill>
              </a:rPr>
              <a:t>omático </a:t>
            </a:r>
          </a:p>
          <a:p>
            <a:pPr algn="just"/>
            <a:r>
              <a:rPr lang="es-ES" sz="3600" dirty="0" smtClean="0"/>
              <a:t> </a:t>
            </a:r>
            <a:endParaRPr lang="es-MX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94592" y="3657600"/>
            <a:ext cx="1191873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300" dirty="0"/>
              <a:t>C</a:t>
            </a:r>
            <a:r>
              <a:rPr lang="es-ES" sz="3300" dirty="0" smtClean="0"/>
              <a:t>onecta </a:t>
            </a:r>
            <a:r>
              <a:rPr lang="es-ES" sz="3300" dirty="0"/>
              <a:t>los músculos óseos y los receptores </a:t>
            </a:r>
            <a:r>
              <a:rPr lang="es-ES" sz="3300" dirty="0" smtClean="0"/>
              <a:t>sensoriales.</a:t>
            </a:r>
          </a:p>
          <a:p>
            <a:pPr algn="just"/>
            <a:r>
              <a:rPr lang="es-ES" sz="3300" dirty="0" smtClean="0"/>
              <a:t>Llevan </a:t>
            </a:r>
            <a:r>
              <a:rPr lang="es-ES" sz="3300" dirty="0"/>
              <a:t>información de los receptores de la piel, los músculos y las articulaciones </a:t>
            </a:r>
            <a:r>
              <a:rPr lang="es-ES" sz="3300" dirty="0">
                <a:solidFill>
                  <a:srgbClr val="0070C0"/>
                </a:solidFill>
              </a:rPr>
              <a:t>hacia el </a:t>
            </a:r>
            <a:r>
              <a:rPr lang="es-ES" sz="3300" dirty="0" smtClean="0">
                <a:solidFill>
                  <a:srgbClr val="0070C0"/>
                </a:solidFill>
              </a:rPr>
              <a:t>S.N.C</a:t>
            </a:r>
            <a:r>
              <a:rPr lang="es-ES" sz="3300" dirty="0" smtClean="0"/>
              <a:t>, </a:t>
            </a:r>
            <a:r>
              <a:rPr lang="es-ES" sz="3300" dirty="0"/>
              <a:t>y transportan órdenes de éste hacia los </a:t>
            </a:r>
            <a:r>
              <a:rPr lang="es-ES" sz="3300" dirty="0" smtClean="0"/>
              <a:t>músculos.</a:t>
            </a:r>
          </a:p>
          <a:p>
            <a:pPr algn="just"/>
            <a:r>
              <a:rPr lang="es-ES" sz="3300" dirty="0" smtClean="0"/>
              <a:t>Utiliza neuronas aferentes </a:t>
            </a:r>
            <a:r>
              <a:rPr lang="es-ES" sz="3300" dirty="0"/>
              <a:t>y eferentes. </a:t>
            </a:r>
            <a:endParaRPr lang="es-ES" sz="3300" dirty="0" smtClean="0"/>
          </a:p>
          <a:p>
            <a:pPr algn="just"/>
            <a:r>
              <a:rPr lang="es-ES" sz="3300" dirty="0" smtClean="0"/>
              <a:t>Relaciona </a:t>
            </a:r>
            <a:r>
              <a:rPr lang="es-ES" sz="3300" dirty="0"/>
              <a:t>al organismo con el medio ambiente externo.</a:t>
            </a:r>
            <a:endParaRPr lang="es-MX" sz="3300" dirty="0"/>
          </a:p>
          <a:p>
            <a:pPr algn="just"/>
            <a:endParaRPr lang="es-ES" sz="3200" dirty="0" smtClean="0"/>
          </a:p>
          <a:p>
            <a:pPr algn="just"/>
            <a:endParaRPr lang="es-ES" sz="3200" dirty="0" smtClean="0"/>
          </a:p>
          <a:p>
            <a:pPr algn="just"/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5340" y="81824"/>
            <a:ext cx="9280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/>
          </a:p>
        </p:txBody>
      </p:sp>
      <p:sp>
        <p:nvSpPr>
          <p:cNvPr id="5" name="CuadroTexto 4"/>
          <p:cNvSpPr txBox="1"/>
          <p:nvPr/>
        </p:nvSpPr>
        <p:spPr>
          <a:xfrm>
            <a:off x="57669" y="292603"/>
            <a:ext cx="93962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B0F0"/>
                </a:solidFill>
              </a:rPr>
              <a:t>2. </a:t>
            </a:r>
            <a:r>
              <a:rPr lang="es-MX" sz="3200" dirty="0" err="1" smtClean="0">
                <a:solidFill>
                  <a:srgbClr val="00B0F0"/>
                </a:solidFill>
              </a:rPr>
              <a:t>Diencéfalo</a:t>
            </a:r>
            <a:r>
              <a:rPr lang="es-MX" sz="3200" dirty="0" smtClean="0">
                <a:solidFill>
                  <a:srgbClr val="00B0F0"/>
                </a:solidFill>
              </a:rPr>
              <a:t>: Se encuentra en la base del cerebro entre los dos hemisferios, compuesto por:</a:t>
            </a:r>
            <a:endParaRPr lang="es-MX" sz="3200" dirty="0">
              <a:solidFill>
                <a:srgbClr val="00B0F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57669" y="3318570"/>
            <a:ext cx="119502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i="1" dirty="0" smtClean="0">
                <a:solidFill>
                  <a:srgbClr val="7030A0"/>
                </a:solidFill>
              </a:rPr>
              <a:t>b)Hipotálamo</a:t>
            </a:r>
            <a:r>
              <a:rPr lang="es-ES" sz="3200" i="1" dirty="0">
                <a:solidFill>
                  <a:srgbClr val="7030A0"/>
                </a:solidFill>
              </a:rPr>
              <a:t>.</a:t>
            </a:r>
            <a:r>
              <a:rPr lang="es-ES" sz="3200" dirty="0">
                <a:solidFill>
                  <a:srgbClr val="7030A0"/>
                </a:solidFill>
              </a:rPr>
              <a:t>- </a:t>
            </a:r>
            <a:r>
              <a:rPr lang="es-ES" sz="3200" dirty="0"/>
              <a:t>Situado por debajo del tálamo. </a:t>
            </a:r>
            <a:r>
              <a:rPr lang="es-ES" sz="3200" dirty="0" smtClean="0"/>
              <a:t>Regula las </a:t>
            </a:r>
            <a:r>
              <a:rPr lang="es-ES" sz="3200" dirty="0"/>
              <a:t>conductas esenciales, </a:t>
            </a:r>
            <a:r>
              <a:rPr lang="es-ES" sz="3200" dirty="0">
                <a:solidFill>
                  <a:srgbClr val="FFC000"/>
                </a:solidFill>
              </a:rPr>
              <a:t>vinculadas al mantenimiento de la </a:t>
            </a:r>
            <a:r>
              <a:rPr lang="es-ES" sz="3200" dirty="0" smtClean="0">
                <a:solidFill>
                  <a:srgbClr val="FFC000"/>
                </a:solidFill>
              </a:rPr>
              <a:t>especie</a:t>
            </a:r>
            <a:r>
              <a:rPr lang="es-ES" sz="3200" dirty="0"/>
              <a:t>:</a:t>
            </a:r>
            <a:r>
              <a:rPr lang="es-ES" sz="3200" dirty="0" smtClean="0"/>
              <a:t> </a:t>
            </a:r>
            <a:r>
              <a:rPr lang="es-ES" sz="3200" dirty="0"/>
              <a:t>la liberación de hormona de la hipófisis, mantiene la temperatura corporal, y organiza conductas, como la alimentación, ingesta de líquidos, apareamiento y agresión. </a:t>
            </a:r>
            <a:endParaRPr lang="es-ES" sz="3200" dirty="0" smtClean="0"/>
          </a:p>
          <a:p>
            <a:pPr algn="just"/>
            <a:r>
              <a:rPr lang="es-ES" sz="3200" dirty="0" smtClean="0"/>
              <a:t>Es </a:t>
            </a:r>
            <a:r>
              <a:rPr lang="es-ES" sz="3200" dirty="0"/>
              <a:t>el regulador central de las funciones viscerales autónomas y endocrinas.</a:t>
            </a:r>
            <a:endParaRPr lang="es-MX" sz="3200" dirty="0"/>
          </a:p>
        </p:txBody>
      </p:sp>
      <p:sp>
        <p:nvSpPr>
          <p:cNvPr id="3" name="CuadroTexto 2"/>
          <p:cNvSpPr txBox="1"/>
          <p:nvPr/>
        </p:nvSpPr>
        <p:spPr>
          <a:xfrm>
            <a:off x="57668" y="1415911"/>
            <a:ext cx="1213433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500" i="1" dirty="0">
                <a:solidFill>
                  <a:srgbClr val="7030A0"/>
                </a:solidFill>
              </a:rPr>
              <a:t>a)Tálamo</a:t>
            </a:r>
            <a:r>
              <a:rPr lang="es-ES" sz="3500" dirty="0">
                <a:solidFill>
                  <a:srgbClr val="7030A0"/>
                </a:solidFill>
              </a:rPr>
              <a:t>.- </a:t>
            </a:r>
            <a:r>
              <a:rPr lang="es-ES" sz="3500" dirty="0"/>
              <a:t>Es la estructura </a:t>
            </a:r>
            <a:r>
              <a:rPr lang="es-ES" sz="3500" dirty="0" smtClean="0"/>
              <a:t>más </a:t>
            </a:r>
            <a:r>
              <a:rPr lang="es-ES" sz="3500" dirty="0"/>
              <a:t>voluminosa es muy importante ya que si sufriera algún daño </a:t>
            </a:r>
            <a:r>
              <a:rPr lang="es-ES" sz="3500" dirty="0">
                <a:solidFill>
                  <a:srgbClr val="FFC000"/>
                </a:solidFill>
              </a:rPr>
              <a:t>no podríamos recibir ciertos estímulos sensoriales</a:t>
            </a:r>
            <a:r>
              <a:rPr lang="es-ES" sz="3500" dirty="0"/>
              <a:t>, excepto el olfato.</a:t>
            </a:r>
            <a:endParaRPr lang="es-MX" sz="3500" dirty="0"/>
          </a:p>
        </p:txBody>
      </p:sp>
    </p:spTree>
    <p:extLst>
      <p:ext uri="{BB962C8B-B14F-4D97-AF65-F5344CB8AC3E}">
        <p14:creationId xmlns:p14="http://schemas.microsoft.com/office/powerpoint/2010/main" val="178733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635281"/>
            <a:ext cx="121920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600" i="1" dirty="0">
                <a:solidFill>
                  <a:srgbClr val="7030A0"/>
                </a:solidFill>
              </a:rPr>
              <a:t>c</a:t>
            </a:r>
            <a:r>
              <a:rPr lang="es-ES" sz="3600" i="1" dirty="0" smtClean="0">
                <a:solidFill>
                  <a:srgbClr val="7030A0"/>
                </a:solidFill>
              </a:rPr>
              <a:t>)Glándula </a:t>
            </a:r>
            <a:r>
              <a:rPr lang="es-ES" sz="3600" i="1" dirty="0">
                <a:solidFill>
                  <a:srgbClr val="7030A0"/>
                </a:solidFill>
              </a:rPr>
              <a:t>pituitaria o Hipófisis</a:t>
            </a:r>
            <a:r>
              <a:rPr lang="es-ES" sz="3600" dirty="0">
                <a:solidFill>
                  <a:srgbClr val="7030A0"/>
                </a:solidFill>
              </a:rPr>
              <a:t>. </a:t>
            </a:r>
            <a:r>
              <a:rPr lang="es-ES" sz="3600" dirty="0"/>
              <a:t>Es una glándula endocrina que segrega hormonas encargadas de regular la homeostasis </a:t>
            </a:r>
            <a:r>
              <a:rPr lang="es-ES" sz="3600" dirty="0" smtClean="0"/>
              <a:t>(equilibrio) Es </a:t>
            </a:r>
            <a:r>
              <a:rPr lang="es-ES" sz="3600" dirty="0"/>
              <a:t>una glándula compleja que se aloja en un espacio óseo llamado silla turca del hueso esfenoides, situada en la base del cráneo</a:t>
            </a:r>
            <a:r>
              <a:rPr lang="es-ES" sz="3600" dirty="0" smtClean="0"/>
              <a:t>.</a:t>
            </a:r>
          </a:p>
          <a:p>
            <a:pPr algn="just"/>
            <a:endParaRPr lang="es-ES" sz="3500" i="1" dirty="0" smtClean="0">
              <a:solidFill>
                <a:srgbClr val="7030A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84083" y="4057233"/>
            <a:ext cx="1210791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500" i="1" dirty="0">
                <a:solidFill>
                  <a:srgbClr val="7030A0"/>
                </a:solidFill>
              </a:rPr>
              <a:t>d</a:t>
            </a:r>
            <a:r>
              <a:rPr lang="es-ES" sz="3500" i="1" dirty="0" smtClean="0">
                <a:solidFill>
                  <a:srgbClr val="7030A0"/>
                </a:solidFill>
              </a:rPr>
              <a:t>)Amígdala </a:t>
            </a:r>
            <a:r>
              <a:rPr lang="es-ES" sz="3500" i="1" dirty="0">
                <a:solidFill>
                  <a:srgbClr val="7030A0"/>
                </a:solidFill>
              </a:rPr>
              <a:t>Cerebral</a:t>
            </a:r>
            <a:r>
              <a:rPr lang="es-ES" sz="3500" dirty="0">
                <a:solidFill>
                  <a:srgbClr val="7030A0"/>
                </a:solidFill>
              </a:rPr>
              <a:t>. </a:t>
            </a:r>
            <a:r>
              <a:rPr lang="es-ES" sz="3500" dirty="0"/>
              <a:t>Es un conjunto de núcleos de neuronas localizadas en la profundidad de los lóbulos temporales. Forma parte del sistema límbico y su papel principal es el procesamiento y almacenamiento de reacciones emocionales</a:t>
            </a:r>
            <a:r>
              <a:rPr lang="es-ES" sz="3600" dirty="0" smtClean="0"/>
              <a:t>. (experimentos con animales)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4022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5104" y="1655324"/>
            <a:ext cx="1199230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s-ES" sz="3600" dirty="0" smtClean="0"/>
              <a:t>Es </a:t>
            </a:r>
            <a:r>
              <a:rPr lang="es-ES" sz="3600" dirty="0"/>
              <a:t>el tejido nervioso que cubre la superficie de los hemisferios </a:t>
            </a:r>
            <a:r>
              <a:rPr lang="es-ES" sz="3600" dirty="0" smtClean="0"/>
              <a:t>cerebrales.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s-ES" sz="3600" dirty="0" smtClean="0"/>
              <a:t>Es </a:t>
            </a:r>
            <a:r>
              <a:rPr lang="es-ES" sz="3600" dirty="0"/>
              <a:t>aquí donde ocurren la percepción, la imaginación, el pensamiento, el juicio y la decisión. Es ante todo una delgada capa de la materia gris –normalmente de 6 capas de espesor–, de hecho, por encima de una amplia colección de vías de materia blanca. </a:t>
            </a:r>
            <a:endParaRPr lang="es-ES" sz="3600" dirty="0" smtClean="0"/>
          </a:p>
          <a:p>
            <a:pPr marL="571500" lvl="0" indent="-571500" algn="just">
              <a:buFont typeface="Arial" panose="020B0604020202020204" pitchFamily="34" charset="0"/>
              <a:buChar char="•"/>
            </a:pPr>
            <a:r>
              <a:rPr lang="es-ES" sz="3600" dirty="0" smtClean="0"/>
              <a:t>Esta </a:t>
            </a:r>
            <a:r>
              <a:rPr lang="es-ES" sz="3600" dirty="0"/>
              <a:t>capa incluye unos 10.000 millones de neuronas, con cerca de 50 trillones de sinapsis.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641131"/>
            <a:ext cx="7367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i="1" dirty="0" smtClean="0">
                <a:solidFill>
                  <a:srgbClr val="7030A0"/>
                </a:solidFill>
              </a:rPr>
              <a:t>e)La </a:t>
            </a:r>
            <a:r>
              <a:rPr lang="es-ES" sz="3600" i="1" dirty="0">
                <a:solidFill>
                  <a:srgbClr val="7030A0"/>
                </a:solidFill>
              </a:rPr>
              <a:t>corteza o córtex cerebral</a:t>
            </a:r>
            <a:endParaRPr lang="es-MX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6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26123" y="1681655"/>
            <a:ext cx="87446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600" dirty="0"/>
              <a:t>E</a:t>
            </a:r>
            <a:r>
              <a:rPr lang="es-ES" sz="3600" dirty="0" smtClean="0"/>
              <a:t>s </a:t>
            </a:r>
            <a:r>
              <a:rPr lang="es-ES" sz="3600" dirty="0"/>
              <a:t>el haz de fibras nerviosas (comisura central) más extenso del cerebro humano. Su función es la de servir como vía de comunicación entre un hemisferio cerebral y otro, con el fin de que ambos lados del cerebro trabajen de forma conjunta y complementaria</a:t>
            </a:r>
            <a:endParaRPr lang="es-MX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-84083" y="620111"/>
            <a:ext cx="4130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70C0"/>
                </a:solidFill>
              </a:rPr>
              <a:t>f) Cuerpo Calloso</a:t>
            </a:r>
            <a:endParaRPr lang="es-MX" sz="3600" dirty="0">
              <a:solidFill>
                <a:srgbClr val="0070C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380" y="3363310"/>
            <a:ext cx="3168620" cy="3494690"/>
          </a:xfrm>
          <a:prstGeom prst="rect">
            <a:avLst/>
          </a:prstGeom>
        </p:spPr>
      </p:pic>
      <p:pic>
        <p:nvPicPr>
          <p:cNvPr id="5" name="Imagen 4" descr="C:\Users\HP\Desktop\CONTINGENCIA SEPTIEMBREEE\ACT. CONT PSICOLOGIA\Psicología I\Unidad II\cuerpoCalloso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3" t="4073" r="12933" b="4446"/>
          <a:stretch/>
        </p:blipFill>
        <p:spPr bwMode="auto">
          <a:xfrm>
            <a:off x="9023380" y="0"/>
            <a:ext cx="3168620" cy="33633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545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35724" y="516512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>
                <a:solidFill>
                  <a:srgbClr val="00B050"/>
                </a:solidFill>
              </a:rPr>
              <a:t>2</a:t>
            </a:r>
            <a:r>
              <a:rPr lang="es-MX" sz="3600" dirty="0" smtClean="0">
                <a:solidFill>
                  <a:srgbClr val="00B050"/>
                </a:solidFill>
              </a:rPr>
              <a:t>)Sistema Nervioso Autónomo</a:t>
            </a:r>
            <a:endParaRPr lang="es-MX" sz="3600" dirty="0">
              <a:solidFill>
                <a:srgbClr val="00B05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0" y="1162843"/>
            <a:ext cx="12192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s-ES" sz="4000" dirty="0"/>
              <a:t>I</a:t>
            </a:r>
            <a:r>
              <a:rPr lang="es-ES" sz="4000" dirty="0" smtClean="0"/>
              <a:t>ncide </a:t>
            </a:r>
            <a:r>
              <a:rPr lang="es-ES" sz="4000" dirty="0"/>
              <a:t>en nuestro </a:t>
            </a:r>
            <a:r>
              <a:rPr lang="es-ES" sz="4000" dirty="0">
                <a:solidFill>
                  <a:srgbClr val="00B0F0"/>
                </a:solidFill>
              </a:rPr>
              <a:t>funcionamiento interno </a:t>
            </a:r>
            <a:r>
              <a:rPr lang="es-ES" sz="4000" dirty="0"/>
              <a:t>como es el latido del corazón, la digestión y la actividad </a:t>
            </a:r>
            <a:r>
              <a:rPr lang="es-ES" sz="4000" dirty="0" smtClean="0"/>
              <a:t>glandular.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s-ES" sz="4000" dirty="0" smtClean="0"/>
              <a:t>Media </a:t>
            </a:r>
            <a:r>
              <a:rPr lang="es-ES" sz="4000" dirty="0"/>
              <a:t>gran parte de la excitación fisiológica que ocurre cuando experimentamos alguna emoción, como cuando sentimos </a:t>
            </a:r>
            <a:r>
              <a:rPr lang="es-ES" sz="4000" dirty="0" smtClean="0"/>
              <a:t>miedo </a:t>
            </a:r>
            <a:r>
              <a:rPr lang="es-ES" sz="4000" dirty="0"/>
              <a:t>se acelera el ritmo cardíaco. </a:t>
            </a:r>
            <a:endParaRPr lang="es-ES" sz="4000" dirty="0" smtClean="0"/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s-ES" sz="4000" dirty="0" smtClean="0"/>
              <a:t>Es </a:t>
            </a:r>
            <a:r>
              <a:rPr lang="es-ES" sz="4000" dirty="0"/>
              <a:t>un sistema </a:t>
            </a:r>
            <a:r>
              <a:rPr lang="es-ES" sz="4000" dirty="0" err="1">
                <a:solidFill>
                  <a:srgbClr val="00B0F0"/>
                </a:solidFill>
              </a:rPr>
              <a:t>autorregulador</a:t>
            </a:r>
            <a:r>
              <a:rPr lang="es-ES" sz="4000" dirty="0">
                <a:solidFill>
                  <a:srgbClr val="00B0F0"/>
                </a:solidFill>
              </a:rPr>
              <a:t>. </a:t>
            </a:r>
            <a:endParaRPr lang="es-ES" sz="4000" dirty="0" smtClean="0">
              <a:solidFill>
                <a:srgbClr val="00B0F0"/>
              </a:solidFill>
            </a:endParaRP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s-ES" sz="4000" dirty="0" smtClean="0"/>
              <a:t>Se </a:t>
            </a:r>
            <a:r>
              <a:rPr lang="es-ES" sz="4000" dirty="0"/>
              <a:t>divide en Simpático y Parasimpático. </a:t>
            </a:r>
            <a:endParaRPr lang="es-MX" sz="4000" dirty="0"/>
          </a:p>
          <a:p>
            <a:endParaRPr lang="es-ES" sz="3600" dirty="0" smtClean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327" y="94593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es-ES" dirty="0"/>
              <a:t> 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105103" y="303255"/>
            <a:ext cx="67581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i="1" dirty="0" smtClean="0">
                <a:solidFill>
                  <a:srgbClr val="7030A0"/>
                </a:solidFill>
              </a:rPr>
              <a:t>a)Sistema Nervioso Simpático</a:t>
            </a:r>
            <a:endParaRPr lang="es-MX" sz="3600" i="1" dirty="0">
              <a:solidFill>
                <a:srgbClr val="7030A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99847" y="1124388"/>
            <a:ext cx="1208689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400" dirty="0"/>
              <a:t>N</a:t>
            </a:r>
            <a:r>
              <a:rPr lang="es-ES" sz="3400" dirty="0" smtClean="0"/>
              <a:t>os </a:t>
            </a:r>
            <a:r>
              <a:rPr lang="es-ES" sz="3400" dirty="0"/>
              <a:t>lleva a la acción defensiva, si estamos frente a un peligro se incremente el latido de nuestro corazón, se hace mas lenta la digestión, aumenta la azúcar en la sangre, se dilatan las arterias y </a:t>
            </a:r>
            <a:r>
              <a:rPr lang="es-ES" sz="3400" dirty="0" smtClean="0"/>
              <a:t>sudamos.</a:t>
            </a:r>
            <a:endParaRPr lang="es-MX" sz="3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05103" y="3349347"/>
            <a:ext cx="8555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i="1" dirty="0">
                <a:solidFill>
                  <a:srgbClr val="7030A0"/>
                </a:solidFill>
              </a:rPr>
              <a:t>b</a:t>
            </a:r>
            <a:r>
              <a:rPr lang="es-MX" sz="3600" i="1" dirty="0" smtClean="0">
                <a:solidFill>
                  <a:srgbClr val="7030A0"/>
                </a:solidFill>
              </a:rPr>
              <a:t>) Sistema Nervioso Parasimpático </a:t>
            </a:r>
            <a:endParaRPr lang="es-MX" sz="3600" i="1" dirty="0">
              <a:solidFill>
                <a:srgbClr val="7030A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05103" y="3995678"/>
            <a:ext cx="120816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Cuando el estrés </a:t>
            </a:r>
            <a:r>
              <a:rPr lang="es-ES" sz="3600" dirty="0" smtClean="0"/>
              <a:t>baja, conservamos </a:t>
            </a:r>
            <a:r>
              <a:rPr lang="es-ES" sz="3600" dirty="0"/>
              <a:t>la energía y nos va calmando. Ambos sistemas trabajan en conjunto para llevarnos a un estado de equilibrio interno. El primero activa el cuerpo y el segundo tranquiliza al cuerpo después de la activación</a:t>
            </a:r>
            <a:r>
              <a:rPr lang="es-ES" sz="3600" dirty="0" smtClean="0"/>
              <a:t>.(Homeostasis)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88579" y="430925"/>
            <a:ext cx="6656927" cy="592933"/>
          </a:xfrm>
        </p:spPr>
        <p:txBody>
          <a:bodyPr/>
          <a:lstStyle/>
          <a:p>
            <a:r>
              <a:rPr lang="es-MX" dirty="0"/>
              <a:t/>
            </a:r>
            <a:br>
              <a:rPr lang="es-MX" dirty="0"/>
            </a:br>
            <a:endParaRPr lang="es-MX" sz="3600" dirty="0">
              <a:solidFill>
                <a:schemeClr val="tx1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0" y="7697"/>
            <a:ext cx="97536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600" dirty="0" smtClean="0">
                <a:solidFill>
                  <a:srgbClr val="0070C0"/>
                </a:solidFill>
              </a:rPr>
              <a:t>Sistema Nervioso Central </a:t>
            </a:r>
          </a:p>
          <a:p>
            <a:pPr algn="just"/>
            <a:r>
              <a:rPr lang="es-MX" sz="3600" dirty="0" smtClean="0">
                <a:solidFill>
                  <a:srgbClr val="0070C0"/>
                </a:solidFill>
              </a:rPr>
              <a:t>            (S.N.C)</a:t>
            </a:r>
          </a:p>
          <a:p>
            <a:pPr algn="just"/>
            <a:endParaRPr lang="es-MX" sz="3600" dirty="0">
              <a:solidFill>
                <a:srgbClr val="0070C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378374" y="978517"/>
            <a:ext cx="86379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3200" dirty="0" smtClean="0"/>
              <a:t>Pesa 1.5 kg aprox.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3200" dirty="0" smtClean="0"/>
              <a:t>Forma de nuez    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3200" dirty="0" smtClean="0"/>
              <a:t>Contiene billones de células que interactúan entre sí.</a:t>
            </a:r>
            <a:endParaRPr lang="es-MX" sz="3200" dirty="0"/>
          </a:p>
        </p:txBody>
      </p:sp>
      <p:sp>
        <p:nvSpPr>
          <p:cNvPr id="10" name="CuadroTexto 9"/>
          <p:cNvSpPr txBox="1"/>
          <p:nvPr/>
        </p:nvSpPr>
        <p:spPr>
          <a:xfrm>
            <a:off x="-283778" y="2986287"/>
            <a:ext cx="3247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i="1" dirty="0" smtClean="0">
                <a:solidFill>
                  <a:srgbClr val="7030A0"/>
                </a:solidFill>
              </a:rPr>
              <a:t>Hemisferio Derecho</a:t>
            </a:r>
            <a:endParaRPr lang="es-MX" sz="3200" i="1" dirty="0">
              <a:solidFill>
                <a:srgbClr val="7030A0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0" y="5785277"/>
            <a:ext cx="24909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i="1" dirty="0" smtClean="0">
                <a:solidFill>
                  <a:srgbClr val="7030A0"/>
                </a:solidFill>
              </a:rPr>
              <a:t>Hemisferio Izquierdo</a:t>
            </a:r>
            <a:endParaRPr lang="es-MX" sz="3200" i="1" dirty="0">
              <a:solidFill>
                <a:srgbClr val="7030A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2858813" y="3030664"/>
            <a:ext cx="3342290" cy="1208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14" name="CuadroTexto 13"/>
          <p:cNvSpPr txBox="1"/>
          <p:nvPr/>
        </p:nvSpPr>
        <p:spPr>
          <a:xfrm>
            <a:off x="2412124" y="3183996"/>
            <a:ext cx="97798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200" dirty="0" smtClean="0"/>
              <a:t>Sentido artístico, imaginación, sentido musical, percepción tridimensional, perspicacia, control de la mano izquierda.</a:t>
            </a:r>
            <a:endParaRPr lang="es-MX" sz="32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2433143" y="5292835"/>
            <a:ext cx="97798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200" dirty="0"/>
              <a:t>E</a:t>
            </a:r>
            <a:r>
              <a:rPr lang="es-ES" sz="3200" dirty="0" smtClean="0"/>
              <a:t>l </a:t>
            </a:r>
            <a:r>
              <a:rPr lang="es-ES" sz="3200" dirty="0"/>
              <a:t>razonamiento, lenguaje hablado, habilidad científica, lenguaje escrito, habilidad numérica, control de la mano derecha.</a:t>
            </a:r>
            <a:endParaRPr lang="es-MX" sz="3200" dirty="0"/>
          </a:p>
        </p:txBody>
      </p:sp>
      <p:sp>
        <p:nvSpPr>
          <p:cNvPr id="16" name="CuadroTexto 15"/>
          <p:cNvSpPr txBox="1"/>
          <p:nvPr/>
        </p:nvSpPr>
        <p:spPr>
          <a:xfrm>
            <a:off x="2400956" y="4768474"/>
            <a:ext cx="9101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 smtClean="0">
                <a:solidFill>
                  <a:srgbClr val="00B050"/>
                </a:solidFill>
              </a:rPr>
              <a:t>L. Frontal, L. Parietal, L. Temporal y L. Occipital.</a:t>
            </a:r>
            <a:endParaRPr lang="es-MX" sz="2800" dirty="0">
              <a:solidFill>
                <a:srgbClr val="00B050"/>
              </a:solidFill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37" y="0"/>
            <a:ext cx="4090054" cy="2619582"/>
          </a:xfrm>
          <a:prstGeom prst="rect">
            <a:avLst/>
          </a:prstGeom>
        </p:spPr>
      </p:pic>
      <p:pic>
        <p:nvPicPr>
          <p:cNvPr id="18" name="Imagen 17" descr="C:\Users\HP\Desktop\CONTINGENCIA SEPTIEMBREEE\ACT. CONT PSICOLOGIA\Psicología I\Unidad II\fertilidad-femenina-1468x80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85" r="28542"/>
          <a:stretch/>
        </p:blipFill>
        <p:spPr bwMode="auto">
          <a:xfrm>
            <a:off x="845262" y="4090372"/>
            <a:ext cx="689412" cy="8415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Imagen 18" descr="C:\Users\HP\Desktop\CONTINGENCIA SEPTIEMBREEE\ACT. CONT PSICOLOGIA\Psicología I\Unidad II\signo hombre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t="4301" r="8602" b="6452"/>
          <a:stretch/>
        </p:blipFill>
        <p:spPr bwMode="auto">
          <a:xfrm>
            <a:off x="789753" y="4959303"/>
            <a:ext cx="800430" cy="8929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6"/>
          <p:cNvSpPr txBox="1"/>
          <p:nvPr/>
        </p:nvSpPr>
        <p:spPr>
          <a:xfrm>
            <a:off x="-34158" y="2179796"/>
            <a:ext cx="975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600" dirty="0" smtClean="0">
                <a:solidFill>
                  <a:srgbClr val="7030A0"/>
                </a:solidFill>
              </a:rPr>
              <a:t>1.Lóbulo Frontal</a:t>
            </a:r>
            <a:endParaRPr lang="es-MX" sz="3600" dirty="0">
              <a:solidFill>
                <a:srgbClr val="7030A0"/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95906" y="714704"/>
            <a:ext cx="12000187" cy="1320800"/>
          </a:xfrm>
        </p:spPr>
        <p:txBody>
          <a:bodyPr>
            <a:normAutofit fontScale="90000"/>
          </a:bodyPr>
          <a:lstStyle/>
          <a:p>
            <a:pPr algn="just"/>
            <a:r>
              <a:rPr lang="es-MX" dirty="0"/>
              <a:t>Médula Espinal: </a:t>
            </a:r>
            <a:r>
              <a:rPr lang="es-ES" dirty="0">
                <a:solidFill>
                  <a:schemeClr val="tx1"/>
                </a:solidFill>
              </a:rPr>
              <a:t>conecta el cerebro con el resto del cuerpo mediante el </a:t>
            </a:r>
            <a:r>
              <a:rPr lang="es-ES" dirty="0">
                <a:solidFill>
                  <a:srgbClr val="0070C0"/>
                </a:solidFill>
              </a:rPr>
              <a:t>sistema nervioso periférico</a:t>
            </a:r>
            <a:r>
              <a:rPr lang="es-ES" dirty="0">
                <a:solidFill>
                  <a:schemeClr val="tx1"/>
                </a:solidFill>
              </a:rPr>
              <a:t>, baja desde la base del cerebro hasta arriba de la cintura.</a:t>
            </a:r>
            <a:r>
              <a:rPr lang="es-MX" dirty="0">
                <a:solidFill>
                  <a:schemeClr val="tx1"/>
                </a:solidFill>
              </a:rPr>
              <a:t/>
            </a:r>
            <a:br>
              <a:rPr lang="es-MX" dirty="0">
                <a:solidFill>
                  <a:schemeClr val="tx1"/>
                </a:solidFill>
              </a:rPr>
            </a:b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4158" y="2826127"/>
            <a:ext cx="121236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200" i="1" dirty="0">
                <a:solidFill>
                  <a:srgbClr val="00B050"/>
                </a:solidFill>
              </a:rPr>
              <a:t>Su parte anterior </a:t>
            </a:r>
            <a:r>
              <a:rPr lang="es-ES" sz="3200" dirty="0"/>
              <a:t>se encarga de controlar las emociones, la personalidad y el razonamiento. Cuando se lesiona provoca trastornos de las funciones psíquicas, emocionales e intelectuales. Ejemplos: cambios de humor y carácter, confusión, trastornos demenciales, amnesia y alucinaciones.</a:t>
            </a:r>
            <a:endParaRPr lang="es-MX" sz="3200" dirty="0"/>
          </a:p>
          <a:p>
            <a:pPr lvl="0" algn="just"/>
            <a:r>
              <a:rPr lang="es-ES" sz="3200" i="1" dirty="0">
                <a:solidFill>
                  <a:srgbClr val="00B050"/>
                </a:solidFill>
              </a:rPr>
              <a:t>Su parte posterior </a:t>
            </a:r>
            <a:r>
              <a:rPr lang="es-ES" sz="3200" dirty="0"/>
              <a:t>S</a:t>
            </a:r>
            <a:r>
              <a:rPr lang="es-ES" sz="3200" dirty="0" smtClean="0"/>
              <a:t>e </a:t>
            </a:r>
            <a:r>
              <a:rPr lang="es-ES" sz="3200" dirty="0"/>
              <a:t>encarga junto al lóbulo Parietal de mover los músculos. Si se lesiona da parálisis en las extremidades superiores e inferiores del lado opuesto</a:t>
            </a:r>
            <a:r>
              <a:rPr lang="es-ES" sz="3200" dirty="0" smtClean="0"/>
              <a:t>.                (Psicópatas)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26638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-1" y="379423"/>
            <a:ext cx="41200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300" dirty="0" smtClean="0">
                <a:solidFill>
                  <a:srgbClr val="00B0F0"/>
                </a:solidFill>
              </a:rPr>
              <a:t>2. Lóbulo Parietal</a:t>
            </a:r>
            <a:endParaRPr lang="es-MX" sz="3300" dirty="0">
              <a:solidFill>
                <a:srgbClr val="00B0F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900222"/>
            <a:ext cx="1209740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300" dirty="0" smtClean="0"/>
              <a:t>Recibe </a:t>
            </a:r>
            <a:r>
              <a:rPr lang="es-ES" sz="3300" dirty="0"/>
              <a:t>las sensaciones de </a:t>
            </a:r>
            <a:r>
              <a:rPr lang="es-ES" sz="3300" dirty="0">
                <a:solidFill>
                  <a:srgbClr val="7030A0"/>
                </a:solidFill>
              </a:rPr>
              <a:t>calor, tacto, frío, presión y coordinar el balance</a:t>
            </a:r>
            <a:r>
              <a:rPr lang="es-ES" sz="3300" dirty="0"/>
              <a:t>. Si se lesiona </a:t>
            </a:r>
            <a:r>
              <a:rPr lang="es-ES" sz="3300" dirty="0" smtClean="0"/>
              <a:t>anestesia </a:t>
            </a:r>
            <a:r>
              <a:rPr lang="es-ES" sz="3300" dirty="0"/>
              <a:t>las extremidades superiores e inferiores del lado opuesto. </a:t>
            </a:r>
            <a:r>
              <a:rPr lang="es-ES" sz="3300" dirty="0" smtClean="0"/>
              <a:t>Si </a:t>
            </a:r>
            <a:r>
              <a:rPr lang="es-ES" sz="3300" dirty="0"/>
              <a:t>se lesiona en el lado izquierdo provoca trastornos en el lenguaje y dificultad para leer</a:t>
            </a:r>
            <a:r>
              <a:rPr lang="es-ES" sz="3400" dirty="0"/>
              <a:t>.</a:t>
            </a:r>
            <a:endParaRPr lang="es-MX" sz="3400" dirty="0"/>
          </a:p>
        </p:txBody>
      </p:sp>
      <p:sp>
        <p:nvSpPr>
          <p:cNvPr id="2" name="CuadroTexto 1"/>
          <p:cNvSpPr txBox="1"/>
          <p:nvPr/>
        </p:nvSpPr>
        <p:spPr>
          <a:xfrm>
            <a:off x="-1" y="3347046"/>
            <a:ext cx="100689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300" dirty="0" smtClean="0">
                <a:solidFill>
                  <a:srgbClr val="00B0F0"/>
                </a:solidFill>
              </a:rPr>
              <a:t>3. Lóbulo Temporal</a:t>
            </a:r>
            <a:endParaRPr lang="es-MX" sz="3300" dirty="0">
              <a:solidFill>
                <a:srgbClr val="00B0F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0" y="3899376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Es el encargado de la </a:t>
            </a:r>
            <a:r>
              <a:rPr lang="es-ES" sz="3200" dirty="0">
                <a:solidFill>
                  <a:srgbClr val="7030A0"/>
                </a:solidFill>
              </a:rPr>
              <a:t>audición, el lenguaje y la dicción</a:t>
            </a:r>
            <a:r>
              <a:rPr lang="es-ES" sz="3200" dirty="0"/>
              <a:t>. En personas diestras el lenguaje se encuentra en el H. Izquierdo y por eso cuando existe un derrame en esa parte, pierden el lenguaje; situación que no ocurre en derrames del lado derecho. Muchas epilepsias se deben a trastornos o cicatrices en los lóbulos temporales.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40096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103" y="213911"/>
            <a:ext cx="8596668" cy="605642"/>
          </a:xfrm>
        </p:spPr>
        <p:txBody>
          <a:bodyPr>
            <a:noAutofit/>
          </a:bodyPr>
          <a:lstStyle/>
          <a:p>
            <a:r>
              <a:rPr lang="es-MX" sz="3200" b="1" dirty="0" smtClean="0">
                <a:solidFill>
                  <a:srgbClr val="00B0F0"/>
                </a:solidFill>
              </a:rPr>
              <a:t>4.Lóbulo Occipital</a:t>
            </a:r>
            <a:endParaRPr lang="es-MX" sz="3200" b="1" dirty="0">
              <a:solidFill>
                <a:srgbClr val="00B0F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105103" y="1256442"/>
            <a:ext cx="683172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3600" dirty="0" smtClean="0"/>
          </a:p>
          <a:p>
            <a:pPr algn="just"/>
            <a:r>
              <a:rPr lang="es-ES" sz="3600" dirty="0" smtClean="0"/>
              <a:t>Su </a:t>
            </a:r>
            <a:r>
              <a:rPr lang="es-ES" sz="3600" dirty="0"/>
              <a:t>lesión puede </a:t>
            </a:r>
            <a:r>
              <a:rPr lang="es-ES" sz="3600" dirty="0" smtClean="0"/>
              <a:t>generar:</a:t>
            </a:r>
          </a:p>
          <a:p>
            <a:pPr marL="742950" indent="-742950" algn="just">
              <a:buAutoNum type="alphaLcParenR"/>
            </a:pPr>
            <a:r>
              <a:rPr lang="es-ES" sz="3600" i="1" dirty="0" smtClean="0">
                <a:solidFill>
                  <a:srgbClr val="00B050"/>
                </a:solidFill>
              </a:rPr>
              <a:t>Hemianopsia </a:t>
            </a:r>
            <a:r>
              <a:rPr lang="es-ES" sz="3600" i="1" dirty="0" err="1">
                <a:solidFill>
                  <a:srgbClr val="00B050"/>
                </a:solidFill>
              </a:rPr>
              <a:t>Homonima</a:t>
            </a:r>
            <a:r>
              <a:rPr lang="es-ES" sz="3600" i="1" dirty="0">
                <a:solidFill>
                  <a:srgbClr val="00B050"/>
                </a:solidFill>
              </a:rPr>
              <a:t> </a:t>
            </a:r>
            <a:r>
              <a:rPr lang="es-ES" sz="3600" dirty="0"/>
              <a:t>que son alucinaciones visuales en forma de destellos, bolas o puntos </a:t>
            </a:r>
            <a:r>
              <a:rPr lang="es-ES" sz="3600" dirty="0" err="1" smtClean="0"/>
              <a:t>luminososos</a:t>
            </a:r>
            <a:r>
              <a:rPr lang="es-ES" sz="3600" dirty="0" smtClean="0"/>
              <a:t>.</a:t>
            </a:r>
          </a:p>
          <a:p>
            <a:pPr marL="742950" indent="-742950" algn="just">
              <a:buAutoNum type="alphaLcParenR"/>
            </a:pPr>
            <a:r>
              <a:rPr lang="es-ES" sz="3600" i="1" dirty="0" smtClean="0">
                <a:solidFill>
                  <a:srgbClr val="00B050"/>
                </a:solidFill>
              </a:rPr>
              <a:t>Agnosia </a:t>
            </a:r>
            <a:r>
              <a:rPr lang="es-ES" sz="3600" i="1" dirty="0">
                <a:solidFill>
                  <a:srgbClr val="00B050"/>
                </a:solidFill>
              </a:rPr>
              <a:t>Visual </a:t>
            </a:r>
            <a:r>
              <a:rPr lang="es-ES" sz="3600" dirty="0"/>
              <a:t>que consiste en ver los objetos, pero no reconocerlos.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b="8747"/>
          <a:stretch/>
        </p:blipFill>
        <p:spPr>
          <a:xfrm>
            <a:off x="7416487" y="1555278"/>
            <a:ext cx="4775513" cy="477947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05103" y="661897"/>
            <a:ext cx="5444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500" dirty="0"/>
              <a:t>Encargado de la visión.</a:t>
            </a:r>
          </a:p>
        </p:txBody>
      </p:sp>
    </p:spTree>
    <p:extLst>
      <p:ext uri="{BB962C8B-B14F-4D97-AF65-F5344CB8AC3E}">
        <p14:creationId xmlns:p14="http://schemas.microsoft.com/office/powerpoint/2010/main" val="1704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Fuente: http://biblia.com/maravillas/cerebro.htm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6331"/>
            <a:ext cx="5087006" cy="621166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uadroTexto 4"/>
          <p:cNvSpPr txBox="1"/>
          <p:nvPr/>
        </p:nvSpPr>
        <p:spPr>
          <a:xfrm>
            <a:off x="0" y="0"/>
            <a:ext cx="46771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B0F0"/>
                </a:solidFill>
              </a:rPr>
              <a:t>Partes del Cerebro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5412828" y="1240809"/>
            <a:ext cx="67791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sz="3600" dirty="0" smtClean="0"/>
              <a:t>Médula Espinal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Bulbo Raquídeo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Cerebelo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Amígdala cerebral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Hipotálamo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Glándula pituitaria o Hipófisis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Tálamo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Corteza cerebral</a:t>
            </a:r>
          </a:p>
          <a:p>
            <a:pPr marL="342900" indent="-342900">
              <a:buAutoNum type="arabicPeriod"/>
            </a:pPr>
            <a:r>
              <a:rPr lang="es-MX" sz="3600" dirty="0" smtClean="0"/>
              <a:t>Cuerpo Calloso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23936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63062" y="2475028"/>
            <a:ext cx="12044855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Sus </a:t>
            </a:r>
            <a:r>
              <a:rPr lang="es-ES" sz="3200" dirty="0"/>
              <a:t>funciones son: </a:t>
            </a:r>
            <a:endParaRPr lang="es-ES" sz="3200" dirty="0" smtClean="0"/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es-ES" sz="3200" dirty="0"/>
              <a:t>C</a:t>
            </a:r>
            <a:r>
              <a:rPr lang="es-ES" sz="3200" dirty="0" smtClean="0"/>
              <a:t>ontrolar </a:t>
            </a:r>
            <a:r>
              <a:rPr lang="es-ES" sz="3200" dirty="0"/>
              <a:t>los movimientos voluntarios proporcionándoles precisión y coordinación. </a:t>
            </a:r>
            <a:endParaRPr lang="es-ES" sz="32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3200" dirty="0" smtClean="0"/>
              <a:t>Regula </a:t>
            </a:r>
            <a:r>
              <a:rPr lang="es-ES" sz="3200" dirty="0"/>
              <a:t>y coordina la contracción de los músculos esqueléticos</a:t>
            </a:r>
            <a:r>
              <a:rPr lang="es-ES" sz="3200" dirty="0" smtClean="0"/>
              <a:t>.</a:t>
            </a:r>
          </a:p>
          <a:p>
            <a:pPr algn="just"/>
            <a:r>
              <a:rPr lang="es-ES" sz="3200" dirty="0" smtClean="0"/>
              <a:t> Si </a:t>
            </a:r>
            <a:r>
              <a:rPr lang="es-ES" sz="3200" dirty="0"/>
              <a:t>se lesiona provoca un andar como borracho, temblores, movimientos exagerados, puede dar golpes con el lapicero al escribir, vértigo, nistagmo (movimiento involuntario de los ojos)</a:t>
            </a:r>
            <a:endParaRPr lang="es-MX" sz="3200" dirty="0"/>
          </a:p>
          <a:p>
            <a:r>
              <a:rPr lang="es-ES" sz="3600" dirty="0"/>
              <a:t> </a:t>
            </a:r>
            <a:endParaRPr lang="es-MX" sz="3600" dirty="0"/>
          </a:p>
          <a:p>
            <a:endParaRPr lang="es-MX" sz="36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5" t="4053" r="23407" b="7030"/>
          <a:stretch/>
        </p:blipFill>
        <p:spPr>
          <a:xfrm>
            <a:off x="7546427" y="0"/>
            <a:ext cx="4645573" cy="2921876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84082" y="-28599"/>
            <a:ext cx="3342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MX" sz="3600" dirty="0">
                <a:solidFill>
                  <a:srgbClr val="7030A0"/>
                </a:solidFill>
              </a:rPr>
              <a:t>El Cerebelo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63062" y="563671"/>
            <a:ext cx="806143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400" dirty="0" smtClean="0"/>
              <a:t>- Pesa 120 </a:t>
            </a:r>
            <a:r>
              <a:rPr lang="es-MX" sz="3400" dirty="0" err="1" smtClean="0"/>
              <a:t>grs</a:t>
            </a:r>
            <a:r>
              <a:rPr lang="es-MX" sz="3400" dirty="0" smtClean="0"/>
              <a:t>. -Árbol de la Vida.</a:t>
            </a:r>
          </a:p>
          <a:p>
            <a:r>
              <a:rPr lang="es-MX" sz="3400" dirty="0" smtClean="0"/>
              <a:t>- Mantenimiento de la postura y el equilibrio.</a:t>
            </a:r>
            <a:endParaRPr lang="es-MX" sz="3400" dirty="0"/>
          </a:p>
        </p:txBody>
      </p:sp>
    </p:spTree>
    <p:extLst>
      <p:ext uri="{BB962C8B-B14F-4D97-AF65-F5344CB8AC3E}">
        <p14:creationId xmlns:p14="http://schemas.microsoft.com/office/powerpoint/2010/main" val="29249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1080</TotalTime>
  <Words>1023</Words>
  <Application>Microsoft Office PowerPoint</Application>
  <PresentationFormat>Panorámica</PresentationFormat>
  <Paragraphs>77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Trebuchet MS</vt:lpstr>
      <vt:lpstr>Wingdings</vt:lpstr>
      <vt:lpstr>Wingdings 3</vt:lpstr>
      <vt:lpstr>Faceta</vt:lpstr>
      <vt:lpstr>Sistema Nervioso</vt:lpstr>
      <vt:lpstr>Presentación de PowerPoint</vt:lpstr>
      <vt:lpstr>  </vt:lpstr>
      <vt:lpstr> </vt:lpstr>
      <vt:lpstr>Médula Espinal: conecta el cerebro con el resto del cuerpo mediante el sistema nervioso periférico, baja desde la base del cerebro hasta arriba de la cintura. </vt:lpstr>
      <vt:lpstr>Presentación de PowerPoint</vt:lpstr>
      <vt:lpstr>4.Lóbulo Occipital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80</cp:revision>
  <dcterms:created xsi:type="dcterms:W3CDTF">2020-09-08T15:19:27Z</dcterms:created>
  <dcterms:modified xsi:type="dcterms:W3CDTF">2021-09-14T20:00:18Z</dcterms:modified>
</cp:coreProperties>
</file>