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-7" y="-64701"/>
            <a:ext cx="1004380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 smtClean="0">
                <a:solidFill>
                  <a:srgbClr val="7030A0"/>
                </a:solidFill>
              </a:rPr>
              <a:t>Aprendizaje cognoscitivo.</a:t>
            </a:r>
            <a:endParaRPr lang="es-MX" sz="3600" dirty="0">
              <a:solidFill>
                <a:srgbClr val="7030A0"/>
              </a:solidFill>
            </a:endParaRPr>
          </a:p>
          <a:p>
            <a:r>
              <a:rPr lang="es-ES" sz="3600" dirty="0"/>
              <a:t> </a:t>
            </a:r>
            <a:endParaRPr lang="es-MX" sz="3600" dirty="0"/>
          </a:p>
          <a:p>
            <a:pPr algn="just"/>
            <a:endParaRPr lang="es-ES" sz="3200" dirty="0" smtClean="0">
              <a:solidFill>
                <a:srgbClr val="7030A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0" y="544439"/>
            <a:ext cx="12192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/>
              <a:t>S</a:t>
            </a:r>
            <a:r>
              <a:rPr lang="es-ES" sz="3600" dirty="0" smtClean="0"/>
              <a:t>e </a:t>
            </a:r>
            <a:r>
              <a:rPr lang="es-ES" sz="3600" dirty="0"/>
              <a:t>encarga de estudiar el sistema cognitivo en su conjunto, es decir</a:t>
            </a:r>
            <a:r>
              <a:rPr lang="es-ES" sz="3600" dirty="0" smtClean="0"/>
              <a:t>, cómo funciona la </a:t>
            </a:r>
            <a:r>
              <a:rPr lang="es-ES" sz="3600" dirty="0"/>
              <a:t>atención, la memoria, la comprensión, </a:t>
            </a:r>
            <a:r>
              <a:rPr lang="es-ES" sz="3600" dirty="0" smtClean="0"/>
              <a:t>en fin </a:t>
            </a:r>
            <a:r>
              <a:rPr lang="es-ES" sz="3600" dirty="0"/>
              <a:t>todos aquellos procesos mentales encargados de aumentar nuestro conocimiento sobre el mundo que nos rodea.</a:t>
            </a:r>
            <a:endParaRPr lang="es-MX" sz="3600" dirty="0"/>
          </a:p>
        </p:txBody>
      </p:sp>
      <p:sp>
        <p:nvSpPr>
          <p:cNvPr id="8" name="CuadroTexto 7"/>
          <p:cNvSpPr txBox="1"/>
          <p:nvPr/>
        </p:nvSpPr>
        <p:spPr>
          <a:xfrm>
            <a:off x="73572" y="5610243"/>
            <a:ext cx="8681545" cy="391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12" name="CuadroTexto 11"/>
          <p:cNvSpPr txBox="1"/>
          <p:nvPr/>
        </p:nvSpPr>
        <p:spPr>
          <a:xfrm>
            <a:off x="73572" y="6595127"/>
            <a:ext cx="4803228" cy="38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3" name="CuadroTexto 2"/>
          <p:cNvSpPr txBox="1"/>
          <p:nvPr/>
        </p:nvSpPr>
        <p:spPr>
          <a:xfrm>
            <a:off x="36786" y="3808225"/>
            <a:ext cx="121184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7030A0"/>
                </a:solidFill>
              </a:rPr>
              <a:t>Aprendizaje Latente</a:t>
            </a:r>
          </a:p>
          <a:p>
            <a:pPr algn="just"/>
            <a:r>
              <a:rPr lang="es-ES" sz="3600" dirty="0"/>
              <a:t>La adquisición de nuevo conocimiento sin su correspondiente cambio de comportamiento, es decir, no se aplica el conocimiento y por lo tanto no se observa un cambio en nuestra conducta</a:t>
            </a:r>
            <a:r>
              <a:rPr lang="es-ES" sz="3600" dirty="0" smtClean="0"/>
              <a:t>. (Conocimiento sin aplicarlo)</a:t>
            </a:r>
            <a:endParaRPr lang="es-MX" sz="3600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62544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0" y="0"/>
            <a:ext cx="12059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 smtClean="0">
                <a:solidFill>
                  <a:srgbClr val="7030A0"/>
                </a:solidFill>
              </a:rPr>
              <a:t>Aprendizaje </a:t>
            </a:r>
            <a:r>
              <a:rPr lang="es-ES" sz="3600" dirty="0">
                <a:solidFill>
                  <a:srgbClr val="7030A0"/>
                </a:solidFill>
              </a:rPr>
              <a:t>social: aprendizaje por observación.</a:t>
            </a:r>
            <a:endParaRPr lang="es-MX" sz="3600" dirty="0">
              <a:solidFill>
                <a:srgbClr val="7030A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0" y="646331"/>
            <a:ext cx="121920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600" dirty="0" smtClean="0"/>
              <a:t>Es el que obtenemos imitando y observando a los demás.  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600" dirty="0"/>
              <a:t>E</a:t>
            </a:r>
            <a:r>
              <a:rPr lang="es-ES" sz="3600" dirty="0" smtClean="0"/>
              <a:t>n </a:t>
            </a:r>
            <a:r>
              <a:rPr lang="es-ES" sz="3600" dirty="0"/>
              <a:t>el lóbulo frontal del cerebro </a:t>
            </a:r>
            <a:r>
              <a:rPr lang="es-ES" sz="3600" dirty="0" smtClean="0"/>
              <a:t>se encuentras las neuronas llamadas </a:t>
            </a:r>
            <a:r>
              <a:rPr lang="es-ES" sz="3600" i="1" dirty="0">
                <a:solidFill>
                  <a:srgbClr val="00B0F0"/>
                </a:solidFill>
              </a:rPr>
              <a:t>“espejo”, </a:t>
            </a:r>
            <a:r>
              <a:rPr lang="es-ES" sz="3600" dirty="0"/>
              <a:t>que son las encargadas del aprendizaje por observación</a:t>
            </a:r>
            <a:r>
              <a:rPr lang="es-ES" sz="3600" dirty="0" smtClean="0"/>
              <a:t>.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ES" sz="3600" dirty="0" smtClean="0"/>
              <a:t>Se aprende al </a:t>
            </a:r>
            <a:r>
              <a:rPr lang="es-ES" sz="3600" dirty="0"/>
              <a:t>observar a otros a los que llamamos </a:t>
            </a:r>
            <a:r>
              <a:rPr lang="es-ES" sz="3600" i="1" dirty="0" smtClean="0">
                <a:solidFill>
                  <a:srgbClr val="00B0F0"/>
                </a:solidFill>
              </a:rPr>
              <a:t>“modelos” </a:t>
            </a:r>
            <a:r>
              <a:rPr lang="es-ES" sz="2900" i="1" dirty="0" smtClean="0">
                <a:solidFill>
                  <a:srgbClr val="00B0F0"/>
                </a:solidFill>
              </a:rPr>
              <a:t>(Congruentes, un hecho vale más que mil palabras)</a:t>
            </a:r>
            <a:endParaRPr lang="es-MX" sz="2900" i="1" dirty="0">
              <a:solidFill>
                <a:srgbClr val="00B0F0"/>
              </a:solidFill>
            </a:endParaRPr>
          </a:p>
          <a:p>
            <a:pPr marL="457200" indent="-457200" algn="just">
              <a:buFont typeface="Wingdings" panose="05000000000000000000" pitchFamily="2" charset="2"/>
              <a:buChar char="ü"/>
            </a:pPr>
            <a:endParaRPr lang="es-MX" sz="3200" dirty="0"/>
          </a:p>
        </p:txBody>
      </p:sp>
      <p:sp>
        <p:nvSpPr>
          <p:cNvPr id="7" name="CuadroTexto 6"/>
          <p:cNvSpPr txBox="1"/>
          <p:nvPr/>
        </p:nvSpPr>
        <p:spPr>
          <a:xfrm>
            <a:off x="0" y="4549676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/>
              <a:t>Albert Bandura (Psicólogo y Pedagogo Canadiense) ha demostrado que el condicionamiento clásico y el condicionamiento operante pueden ocurrir mediante la observación.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22326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2327" y="94593"/>
            <a:ext cx="8596668" cy="683172"/>
          </a:xfrm>
        </p:spPr>
        <p:txBody>
          <a:bodyPr>
            <a:normAutofit fontScale="90000"/>
          </a:bodyPr>
          <a:lstStyle/>
          <a:p>
            <a:r>
              <a:rPr lang="es-ES" dirty="0"/>
              <a:t> 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CuadroTexto 2"/>
          <p:cNvSpPr txBox="1"/>
          <p:nvPr/>
        </p:nvSpPr>
        <p:spPr>
          <a:xfrm>
            <a:off x="-15184" y="3333175"/>
            <a:ext cx="121995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 </a:t>
            </a:r>
            <a:endParaRPr lang="es-MX" sz="3200" dirty="0"/>
          </a:p>
          <a:p>
            <a:r>
              <a:rPr lang="es-ES" dirty="0"/>
              <a:t> </a:t>
            </a:r>
            <a:endParaRPr lang="es-MX" dirty="0"/>
          </a:p>
        </p:txBody>
      </p:sp>
      <p:sp>
        <p:nvSpPr>
          <p:cNvPr id="4" name="CuadroTexto 3"/>
          <p:cNvSpPr txBox="1"/>
          <p:nvPr/>
        </p:nvSpPr>
        <p:spPr>
          <a:xfrm>
            <a:off x="0" y="-32273"/>
            <a:ext cx="12192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500" dirty="0" smtClean="0">
                <a:solidFill>
                  <a:srgbClr val="7030A0"/>
                </a:solidFill>
              </a:rPr>
              <a:t>Albert Bandura: Proceso para </a:t>
            </a:r>
            <a:r>
              <a:rPr lang="es-ES" sz="3500" dirty="0">
                <a:solidFill>
                  <a:srgbClr val="7030A0"/>
                </a:solidFill>
              </a:rPr>
              <a:t>aprender observando:</a:t>
            </a:r>
            <a:endParaRPr lang="es-MX" sz="3500" dirty="0">
              <a:solidFill>
                <a:srgbClr val="7030A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0" y="598669"/>
            <a:ext cx="12192000" cy="7094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ES" sz="3400" i="1" dirty="0" smtClean="0">
                <a:solidFill>
                  <a:srgbClr val="00B0F0"/>
                </a:solidFill>
              </a:rPr>
              <a:t>a) Atención</a:t>
            </a:r>
            <a:r>
              <a:rPr lang="es-ES" sz="3400" dirty="0">
                <a:solidFill>
                  <a:srgbClr val="00B0F0"/>
                </a:solidFill>
              </a:rPr>
              <a:t>: </a:t>
            </a:r>
            <a:r>
              <a:rPr lang="es-ES" sz="3400" dirty="0"/>
              <a:t>necesitas prestar atención a la conducta de la otra persona y sus consecuencias.</a:t>
            </a:r>
            <a:endParaRPr lang="es-MX" sz="3400" dirty="0"/>
          </a:p>
          <a:p>
            <a:pPr lvl="0" algn="just"/>
            <a:r>
              <a:rPr lang="es-ES" sz="3400" i="1" dirty="0" smtClean="0">
                <a:solidFill>
                  <a:srgbClr val="00B0F0"/>
                </a:solidFill>
              </a:rPr>
              <a:t>b) Retención</a:t>
            </a:r>
            <a:r>
              <a:rPr lang="es-ES" sz="3400" dirty="0">
                <a:solidFill>
                  <a:srgbClr val="00B0F0"/>
                </a:solidFill>
              </a:rPr>
              <a:t>: </a:t>
            </a:r>
            <a:r>
              <a:rPr lang="es-ES" sz="3400" dirty="0" smtClean="0"/>
              <a:t>Consiste en </a:t>
            </a:r>
            <a:r>
              <a:rPr lang="es-ES" sz="3400" dirty="0"/>
              <a:t>almacenar en tu mente una representación de la respuesta observada, por si no tienes la oportunidad de verla en un tiempo.</a:t>
            </a:r>
            <a:endParaRPr lang="es-MX" sz="3400" dirty="0"/>
          </a:p>
          <a:p>
            <a:pPr lvl="0" algn="just"/>
            <a:r>
              <a:rPr lang="es-ES" sz="3400" i="1" dirty="0" smtClean="0">
                <a:solidFill>
                  <a:srgbClr val="00B0F0"/>
                </a:solidFill>
              </a:rPr>
              <a:t>c) Reproducción</a:t>
            </a:r>
            <a:r>
              <a:rPr lang="es-ES" sz="3400" dirty="0">
                <a:solidFill>
                  <a:srgbClr val="00B0F0"/>
                </a:solidFill>
              </a:rPr>
              <a:t>: </a:t>
            </a:r>
            <a:r>
              <a:rPr lang="es-ES" sz="3400" dirty="0" smtClean="0"/>
              <a:t>Reproducir </a:t>
            </a:r>
            <a:r>
              <a:rPr lang="es-ES" sz="3400" dirty="0"/>
              <a:t>una respuesta depende de tu habilidad para convertir la imagen mental almacenada en una respuesta conductual.</a:t>
            </a:r>
            <a:endParaRPr lang="es-MX" sz="3400" dirty="0"/>
          </a:p>
          <a:p>
            <a:pPr lvl="0" algn="just"/>
            <a:r>
              <a:rPr lang="es-ES" sz="3400" i="1" dirty="0" smtClean="0">
                <a:solidFill>
                  <a:srgbClr val="00B0F0"/>
                </a:solidFill>
              </a:rPr>
              <a:t>d)Motivación</a:t>
            </a:r>
            <a:r>
              <a:rPr lang="es-ES" sz="3400" i="1" dirty="0">
                <a:solidFill>
                  <a:srgbClr val="00B0F0"/>
                </a:solidFill>
              </a:rPr>
              <a:t>:</a:t>
            </a:r>
            <a:r>
              <a:rPr lang="es-ES" sz="3400" dirty="0"/>
              <a:t> P</a:t>
            </a:r>
            <a:r>
              <a:rPr lang="es-ES" sz="3400" dirty="0" smtClean="0"/>
              <a:t>ara reproducir </a:t>
            </a:r>
            <a:r>
              <a:rPr lang="es-ES" sz="3400" dirty="0"/>
              <a:t>una respuesta observada tienes que estar motivado a hacerlo. La motivación tiene que ver con que te encuentres ante una situación que creas que vale la pena.</a:t>
            </a:r>
            <a:endParaRPr lang="es-MX" sz="3400" dirty="0"/>
          </a:p>
          <a:p>
            <a:r>
              <a:rPr lang="es-ES" sz="3400" dirty="0"/>
              <a:t> </a:t>
            </a:r>
            <a:endParaRPr lang="es-MX" sz="3400" dirty="0"/>
          </a:p>
        </p:txBody>
      </p:sp>
    </p:spTree>
    <p:extLst>
      <p:ext uri="{BB962C8B-B14F-4D97-AF65-F5344CB8AC3E}">
        <p14:creationId xmlns:p14="http://schemas.microsoft.com/office/powerpoint/2010/main" val="383065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06172" y="0"/>
            <a:ext cx="10583918" cy="592933"/>
          </a:xfrm>
        </p:spPr>
        <p:txBody>
          <a:bodyPr/>
          <a:lstStyle/>
          <a:p>
            <a:pPr algn="ctr"/>
            <a:r>
              <a:rPr lang="es-MX" dirty="0"/>
              <a:t/>
            </a:r>
            <a:br>
              <a:rPr lang="es-MX" dirty="0"/>
            </a:br>
            <a:endParaRPr lang="es-MX" sz="3600" i="1" dirty="0">
              <a:solidFill>
                <a:srgbClr val="00B0F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68941" y="96819"/>
            <a:ext cx="7573384" cy="387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5" name="CuadroTexto 4"/>
          <p:cNvSpPr txBox="1"/>
          <p:nvPr/>
        </p:nvSpPr>
        <p:spPr>
          <a:xfrm>
            <a:off x="2383561" y="-53398"/>
            <a:ext cx="7229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 smtClean="0">
                <a:solidFill>
                  <a:srgbClr val="7030A0"/>
                </a:solidFill>
              </a:rPr>
              <a:t>La Memoria</a:t>
            </a:r>
            <a:endParaRPr lang="es-MX" sz="3600" dirty="0">
              <a:solidFill>
                <a:srgbClr val="7030A0"/>
              </a:solidFill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0" y="354965"/>
            <a:ext cx="75088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>
                <a:solidFill>
                  <a:srgbClr val="00B0F0"/>
                </a:solidFill>
              </a:rPr>
              <a:t>a) Memoria Sensorial</a:t>
            </a:r>
            <a:r>
              <a:rPr lang="es-MX" dirty="0" smtClean="0">
                <a:solidFill>
                  <a:srgbClr val="00B0F0"/>
                </a:solidFill>
              </a:rPr>
              <a:t>.</a:t>
            </a:r>
            <a:endParaRPr lang="es-MX" dirty="0">
              <a:solidFill>
                <a:srgbClr val="00B0F0"/>
              </a:solidFill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-43031" y="775463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P</a:t>
            </a:r>
            <a:r>
              <a:rPr lang="es-ES" sz="3200" dirty="0" smtClean="0"/>
              <a:t>ermite </a:t>
            </a:r>
            <a:r>
              <a:rPr lang="es-ES" sz="3200" dirty="0"/>
              <a:t>que un patrón sensorial (visual, auditivo o táctil) perdure por un momento después de que la estimulación sensorial termine</a:t>
            </a:r>
            <a:endParaRPr lang="es-MX" sz="32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-37652" y="2257034"/>
            <a:ext cx="775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>
                <a:solidFill>
                  <a:srgbClr val="00B0F0"/>
                </a:solidFill>
              </a:rPr>
              <a:t>b) Memoria a </a:t>
            </a:r>
            <a:r>
              <a:rPr lang="es-MX" sz="3200" dirty="0">
                <a:solidFill>
                  <a:srgbClr val="00B0F0"/>
                </a:solidFill>
              </a:rPr>
              <a:t>C</a:t>
            </a:r>
            <a:r>
              <a:rPr lang="es-MX" sz="3200" dirty="0" smtClean="0">
                <a:solidFill>
                  <a:srgbClr val="00B0F0"/>
                </a:solidFill>
              </a:rPr>
              <a:t>orto Plazo </a:t>
            </a:r>
            <a:endParaRPr lang="es-MX" sz="3200" dirty="0">
              <a:solidFill>
                <a:srgbClr val="00B0F0"/>
              </a:solidFill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-43031" y="2714455"/>
            <a:ext cx="121059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/>
              <a:t>-</a:t>
            </a:r>
            <a:r>
              <a:rPr lang="es-ES" sz="3200" dirty="0" smtClean="0"/>
              <a:t>Se </a:t>
            </a:r>
            <a:r>
              <a:rPr lang="es-ES" sz="3200" dirty="0"/>
              <a:t>mantienen alrededor de 20 segundos sin ensayar o repetir la información dad</a:t>
            </a:r>
            <a:r>
              <a:rPr lang="es-MX" sz="3200" dirty="0"/>
              <a:t>a</a:t>
            </a:r>
            <a:r>
              <a:rPr lang="es-MX" sz="3200" dirty="0" smtClean="0"/>
              <a:t>.</a:t>
            </a:r>
          </a:p>
          <a:p>
            <a:pPr algn="just"/>
            <a:r>
              <a:rPr lang="es-ES" sz="3200" dirty="0" smtClean="0"/>
              <a:t>-Aquí se pueden </a:t>
            </a:r>
            <a:r>
              <a:rPr lang="es-ES" sz="3200" dirty="0"/>
              <a:t>recordar siete cosas de una tarea desconocida por realizar.</a:t>
            </a:r>
            <a:endParaRPr lang="es-MX" sz="3200" dirty="0"/>
          </a:p>
          <a:p>
            <a:pPr algn="just"/>
            <a:endParaRPr lang="es-MX" sz="3200" dirty="0"/>
          </a:p>
        </p:txBody>
      </p:sp>
      <p:sp>
        <p:nvSpPr>
          <p:cNvPr id="13" name="CuadroTexto 12"/>
          <p:cNvSpPr txBox="1"/>
          <p:nvPr/>
        </p:nvSpPr>
        <p:spPr>
          <a:xfrm>
            <a:off x="0" y="4701091"/>
            <a:ext cx="768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>
                <a:solidFill>
                  <a:srgbClr val="00B0F0"/>
                </a:solidFill>
              </a:rPr>
              <a:t>c) Memoria a Largo Plazo</a:t>
            </a:r>
            <a:endParaRPr lang="es-MX" sz="3200" dirty="0">
              <a:solidFill>
                <a:srgbClr val="00B0F0"/>
              </a:solidFill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0" y="5269000"/>
            <a:ext cx="122350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Es la capacidad de almacenar información y mantenerla por un periodo largo de tiempo</a:t>
            </a:r>
            <a:r>
              <a:rPr lang="es-ES" sz="3200" dirty="0" smtClean="0"/>
              <a:t>. Los olvidos son por cuestiones emocionales. Se utilizan las jerarquías para recordar.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89816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0" y="-21021"/>
            <a:ext cx="5980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00B0F0"/>
                </a:solidFill>
              </a:rPr>
              <a:t>d) Memoria Declarativa</a:t>
            </a:r>
            <a:endParaRPr lang="es-MX" sz="3600" dirty="0">
              <a:solidFill>
                <a:srgbClr val="00B0F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0" y="514898"/>
            <a:ext cx="1219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es-ES" sz="3200" dirty="0" smtClean="0"/>
              <a:t>Involucra </a:t>
            </a:r>
            <a:r>
              <a:rPr lang="es-ES" sz="3200" dirty="0"/>
              <a:t>una intencionalidad de recordar una experiencia anterior. </a:t>
            </a:r>
            <a:endParaRPr lang="es-ES" sz="3200" dirty="0" smtClean="0"/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es-ES" sz="3200" dirty="0" smtClean="0"/>
              <a:t>Esta </a:t>
            </a:r>
            <a:r>
              <a:rPr lang="es-ES" sz="3200" dirty="0"/>
              <a:t>memoria si se ve afectada por la edad y la ingesta de sustancias. </a:t>
            </a:r>
            <a:endParaRPr lang="es-ES" sz="3200" dirty="0" smtClean="0"/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es-ES" sz="3200" dirty="0"/>
              <a:t>E</a:t>
            </a:r>
            <a:r>
              <a:rPr lang="es-ES" sz="3200" dirty="0" smtClean="0"/>
              <a:t>s </a:t>
            </a:r>
            <a:r>
              <a:rPr lang="es-ES" sz="3200" dirty="0"/>
              <a:t>la encargada de recordar palabras, definiciones, nombres, fechas, rostros, eventos, conceptos e ideas.</a:t>
            </a:r>
            <a:endParaRPr lang="es-MX" sz="3200" dirty="0"/>
          </a:p>
        </p:txBody>
      </p:sp>
      <p:sp>
        <p:nvSpPr>
          <p:cNvPr id="6" name="CuadroTexto 5"/>
          <p:cNvSpPr txBox="1"/>
          <p:nvPr/>
        </p:nvSpPr>
        <p:spPr>
          <a:xfrm>
            <a:off x="0" y="3451474"/>
            <a:ext cx="482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00B0F0"/>
                </a:solidFill>
              </a:rPr>
              <a:t>e) Memoria Episódica</a:t>
            </a:r>
            <a:endParaRPr lang="es-MX" sz="3600" dirty="0">
              <a:solidFill>
                <a:srgbClr val="00B0F0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0" y="4097805"/>
            <a:ext cx="1219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§"/>
            </a:pPr>
            <a:r>
              <a:rPr lang="es-ES" sz="3600" dirty="0"/>
              <a:t>C</a:t>
            </a:r>
            <a:r>
              <a:rPr lang="es-ES" sz="3600" dirty="0" smtClean="0"/>
              <a:t>ontiene </a:t>
            </a:r>
            <a:r>
              <a:rPr lang="es-ES" sz="3600" dirty="0"/>
              <a:t>hechos personales, relativos a experiencias o </a:t>
            </a:r>
            <a:r>
              <a:rPr lang="es-ES" sz="3600" dirty="0" smtClean="0"/>
              <a:t>vivencias.</a:t>
            </a:r>
          </a:p>
          <a:p>
            <a:pPr marL="571500" indent="-571500" algn="just">
              <a:buFont typeface="Wingdings" panose="05000000000000000000" pitchFamily="2" charset="2"/>
              <a:buChar char="§"/>
            </a:pPr>
            <a:r>
              <a:rPr lang="es-ES" sz="3600" dirty="0"/>
              <a:t>S</a:t>
            </a:r>
            <a:r>
              <a:rPr lang="es-ES" sz="3600" dirty="0" smtClean="0"/>
              <a:t>e </a:t>
            </a:r>
            <a:r>
              <a:rPr lang="es-ES" sz="3600" dirty="0"/>
              <a:t>hace de recuerdos cronológicos, de experiencias personales sobre lo que hemos hecho, escuchado o visto.</a:t>
            </a:r>
            <a:endParaRPr lang="es-MX" sz="3600" dirty="0"/>
          </a:p>
          <a:p>
            <a:pPr algn="just"/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187260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754" y="0"/>
            <a:ext cx="8596668" cy="641131"/>
          </a:xfrm>
        </p:spPr>
        <p:txBody>
          <a:bodyPr/>
          <a:lstStyle/>
          <a:p>
            <a:r>
              <a:rPr lang="es-MX" dirty="0" smtClean="0">
                <a:solidFill>
                  <a:srgbClr val="00B0F0"/>
                </a:solidFill>
              </a:rPr>
              <a:t>f) Memoria Semántica</a:t>
            </a:r>
            <a:endParaRPr lang="es-MX" dirty="0">
              <a:solidFill>
                <a:srgbClr val="00B0F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0" y="546537"/>
            <a:ext cx="12192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§"/>
            </a:pPr>
            <a:r>
              <a:rPr lang="es-ES" sz="3600" dirty="0" smtClean="0"/>
              <a:t>Está </a:t>
            </a:r>
            <a:r>
              <a:rPr lang="es-ES" sz="3600" dirty="0"/>
              <a:t>formada por hechos de conocimiento </a:t>
            </a:r>
            <a:r>
              <a:rPr lang="es-ES" sz="3600" dirty="0" smtClean="0"/>
              <a:t>general.</a:t>
            </a:r>
          </a:p>
          <a:p>
            <a:pPr marL="571500" indent="-571500" algn="just">
              <a:buFont typeface="Wingdings" panose="05000000000000000000" pitchFamily="2" charset="2"/>
              <a:buChar char="§"/>
            </a:pPr>
            <a:r>
              <a:rPr lang="es-ES" sz="3600" dirty="0"/>
              <a:t>Podemos aumentar nuestra memoria semántica con conocimientos nuevos.</a:t>
            </a:r>
            <a:endParaRPr lang="es-MX" sz="3600" dirty="0"/>
          </a:p>
          <a:p>
            <a:pPr algn="just"/>
            <a:r>
              <a:rPr lang="es-ES" sz="3600" dirty="0"/>
              <a:t> </a:t>
            </a:r>
            <a:endParaRPr lang="es-MX" sz="3600" dirty="0"/>
          </a:p>
          <a:p>
            <a:endParaRPr lang="es-MX" sz="3600" dirty="0"/>
          </a:p>
        </p:txBody>
      </p:sp>
      <p:sp>
        <p:nvSpPr>
          <p:cNvPr id="5" name="CuadroTexto 4"/>
          <p:cNvSpPr txBox="1"/>
          <p:nvPr/>
        </p:nvSpPr>
        <p:spPr>
          <a:xfrm>
            <a:off x="0" y="2360252"/>
            <a:ext cx="8319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00B0F0"/>
                </a:solidFill>
              </a:rPr>
              <a:t>g) Memoria procedimental</a:t>
            </a:r>
            <a:endParaRPr lang="es-MX" sz="3600" dirty="0">
              <a:solidFill>
                <a:srgbClr val="00B0F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44377" y="2969117"/>
            <a:ext cx="1210324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MX" sz="3600" dirty="0" smtClean="0"/>
              <a:t>También conocida como implícita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ES" sz="3600" dirty="0"/>
              <a:t>Consiste en recordar algo que deliberadamente no se pensó en retomarlo más tarde, es como aprender a </a:t>
            </a:r>
            <a:r>
              <a:rPr lang="es-ES" sz="3600" dirty="0" smtClean="0"/>
              <a:t>manejar o andar en bici, lo aprendemos y después lo hacemos de manera automática.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s-ES" sz="3600" dirty="0"/>
              <a:t>P</a:t>
            </a:r>
            <a:r>
              <a:rPr lang="es-ES" sz="3600" dirty="0" smtClean="0"/>
              <a:t>ersonas </a:t>
            </a:r>
            <a:r>
              <a:rPr lang="es-ES" sz="3600" dirty="0"/>
              <a:t>que sufren de amnesia no se le afecta la memoria implícita. </a:t>
            </a:r>
            <a:endParaRPr lang="es-MX" sz="3600" dirty="0"/>
          </a:p>
          <a:p>
            <a:pPr algn="just"/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1127502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44717" y="0"/>
            <a:ext cx="8596668" cy="1320800"/>
          </a:xfrm>
        </p:spPr>
        <p:txBody>
          <a:bodyPr/>
          <a:lstStyle/>
          <a:p>
            <a:pPr algn="ctr"/>
            <a:r>
              <a:rPr lang="es-MX" dirty="0" smtClean="0">
                <a:solidFill>
                  <a:srgbClr val="7030A0"/>
                </a:solidFill>
              </a:rPr>
              <a:t>El Olvido</a:t>
            </a:r>
            <a:endParaRPr lang="es-MX" dirty="0">
              <a:solidFill>
                <a:srgbClr val="7030A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0" y="567559"/>
            <a:ext cx="95328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>
                <a:solidFill>
                  <a:srgbClr val="00B0F0"/>
                </a:solidFill>
              </a:rPr>
              <a:t>1.-Teoría del decaimiento de la huella.</a:t>
            </a:r>
            <a:endParaRPr lang="es-MX" sz="3600" dirty="0">
              <a:solidFill>
                <a:srgbClr val="00B0F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0" y="1213890"/>
            <a:ext cx="12192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§"/>
            </a:pPr>
            <a:r>
              <a:rPr lang="es-ES" sz="3600" dirty="0"/>
              <a:t>S</a:t>
            </a:r>
            <a:r>
              <a:rPr lang="es-ES" sz="3600" dirty="0" smtClean="0"/>
              <a:t>ostiene </a:t>
            </a:r>
            <a:r>
              <a:rPr lang="es-ES" sz="3600" dirty="0"/>
              <a:t>que las huellas</a:t>
            </a:r>
            <a:r>
              <a:rPr lang="es-MX" sz="3600" dirty="0"/>
              <a:t> mnémicas</a:t>
            </a:r>
            <a:r>
              <a:rPr lang="es-ES" sz="3600" dirty="0"/>
              <a:t> se desvanecen con el tiempo si no las usamos </a:t>
            </a:r>
            <a:r>
              <a:rPr lang="es-ES" sz="3600" dirty="0" smtClean="0"/>
              <a:t>.</a:t>
            </a:r>
          </a:p>
          <a:p>
            <a:pPr marL="571500" indent="-571500" algn="just">
              <a:buFont typeface="Wingdings" panose="05000000000000000000" pitchFamily="2" charset="2"/>
              <a:buChar char="§"/>
            </a:pPr>
            <a:r>
              <a:rPr lang="es-ES" sz="3600" dirty="0"/>
              <a:t>Las personas por lo general olvidan lo que hicieron el día anterior y pueden recordar eventos que ocurrieron hace mucho </a:t>
            </a:r>
            <a:r>
              <a:rPr lang="es-ES" sz="3600" dirty="0" smtClean="0"/>
              <a:t>tiempo.</a:t>
            </a:r>
          </a:p>
          <a:p>
            <a:pPr marL="571500" indent="-571500" algn="just">
              <a:buFont typeface="Wingdings" panose="05000000000000000000" pitchFamily="2" charset="2"/>
              <a:buChar char="§"/>
            </a:pPr>
            <a:r>
              <a:rPr lang="es-ES" sz="3600" dirty="0"/>
              <a:t>Para Freud la huella mnémica es la forma en que se inscriben ciertos acontecimientos en la </a:t>
            </a:r>
            <a:r>
              <a:rPr lang="es-ES" sz="3600" dirty="0" smtClean="0"/>
              <a:t>memoria </a:t>
            </a:r>
            <a:r>
              <a:rPr lang="es-ES" sz="3600" dirty="0"/>
              <a:t>así que un recuerdo es susceptible de ser reactualizado cuando se encuentra en un contexto determinado, por ejemplo, </a:t>
            </a:r>
            <a:r>
              <a:rPr lang="es-ES" sz="3600" dirty="0" smtClean="0"/>
              <a:t>asociativo.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3579155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566041" y="0"/>
            <a:ext cx="9007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 smtClean="0">
                <a:solidFill>
                  <a:srgbClr val="00B0F0"/>
                </a:solidFill>
              </a:rPr>
              <a:t>2. Teoría </a:t>
            </a:r>
            <a:r>
              <a:rPr lang="es-ES" sz="3600" dirty="0">
                <a:solidFill>
                  <a:srgbClr val="00B0F0"/>
                </a:solidFill>
              </a:rPr>
              <a:t>de la interferencia.</a:t>
            </a:r>
            <a:endParaRPr lang="es-MX" sz="3600" dirty="0">
              <a:solidFill>
                <a:srgbClr val="00B0F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0" y="567559"/>
            <a:ext cx="12192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buAutoNum type="alphaLcParenR"/>
            </a:pPr>
            <a:r>
              <a:rPr lang="es-ES" sz="3200" dirty="0" smtClean="0">
                <a:solidFill>
                  <a:srgbClr val="7030A0"/>
                </a:solidFill>
              </a:rPr>
              <a:t>Interferencia proactiva.</a:t>
            </a:r>
          </a:p>
          <a:p>
            <a:pPr algn="just"/>
            <a:r>
              <a:rPr lang="es-ES" sz="3200" dirty="0" smtClean="0"/>
              <a:t>Ocurre </a:t>
            </a:r>
            <a:r>
              <a:rPr lang="es-ES" sz="3200" dirty="0"/>
              <a:t>cuando algo que aprendiste antes altera el aprendizaje posterior</a:t>
            </a:r>
            <a:r>
              <a:rPr lang="es-ES" sz="3200" dirty="0" smtClean="0"/>
              <a:t>.</a:t>
            </a:r>
            <a:r>
              <a:rPr lang="es-ES" sz="3200" dirty="0"/>
              <a:t> </a:t>
            </a:r>
            <a:r>
              <a:rPr lang="es-ES" sz="3200" dirty="0" smtClean="0"/>
              <a:t>Causa </a:t>
            </a:r>
            <a:r>
              <a:rPr lang="es-ES" sz="3200" dirty="0"/>
              <a:t>más </a:t>
            </a:r>
            <a:r>
              <a:rPr lang="es-ES" sz="3200" dirty="0" smtClean="0"/>
              <a:t>olvidos que la retroactiva porque </a:t>
            </a:r>
            <a:r>
              <a:rPr lang="es-ES" sz="3200" dirty="0"/>
              <a:t>hemos almacenado mucha información que potencialmente interfiere con todo lo nuevo.</a:t>
            </a:r>
            <a:endParaRPr lang="es-MX" sz="3200" dirty="0"/>
          </a:p>
          <a:p>
            <a:pPr algn="just"/>
            <a:endParaRPr lang="es-MX" sz="3200" dirty="0"/>
          </a:p>
        </p:txBody>
      </p:sp>
      <p:sp>
        <p:nvSpPr>
          <p:cNvPr id="6" name="CuadroTexto 5"/>
          <p:cNvSpPr txBox="1"/>
          <p:nvPr/>
        </p:nvSpPr>
        <p:spPr>
          <a:xfrm>
            <a:off x="-26276" y="3279226"/>
            <a:ext cx="12192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3200" dirty="0" smtClean="0">
                <a:solidFill>
                  <a:srgbClr val="7030A0"/>
                </a:solidFill>
              </a:rPr>
              <a:t>b) </a:t>
            </a:r>
            <a:r>
              <a:rPr lang="es-ES" sz="3200" dirty="0">
                <a:solidFill>
                  <a:srgbClr val="7030A0"/>
                </a:solidFill>
              </a:rPr>
              <a:t>La interferencia </a:t>
            </a:r>
            <a:r>
              <a:rPr lang="es-ES" sz="3200" dirty="0" smtClean="0">
                <a:solidFill>
                  <a:srgbClr val="7030A0"/>
                </a:solidFill>
              </a:rPr>
              <a:t>retroactiva.</a:t>
            </a:r>
          </a:p>
          <a:p>
            <a:pPr algn="just"/>
            <a:r>
              <a:rPr lang="es-ES" sz="3200" dirty="0" smtClean="0"/>
              <a:t>Ocurre </a:t>
            </a:r>
            <a:r>
              <a:rPr lang="es-ES" sz="3200" dirty="0"/>
              <a:t>cuando se vuelve más difícil recordar algo que aprendimos con anterioridad. </a:t>
            </a:r>
            <a:endParaRPr lang="es-ES" sz="3200" dirty="0" smtClean="0"/>
          </a:p>
          <a:p>
            <a:pPr algn="just"/>
            <a:r>
              <a:rPr lang="es-ES" sz="3200" dirty="0" smtClean="0"/>
              <a:t>Se </a:t>
            </a:r>
            <a:r>
              <a:rPr lang="es-ES" sz="3200" dirty="0"/>
              <a:t>ha encontrado que para disminuir esta interferencia podemos salir a caminar o dormir una pequeña siesta después de aprender una información </a:t>
            </a:r>
            <a:r>
              <a:rPr lang="es-ES" sz="3200" dirty="0" smtClean="0"/>
              <a:t>ya que olvidamos </a:t>
            </a:r>
            <a:r>
              <a:rPr lang="es-ES" sz="3200" dirty="0"/>
              <a:t>más pronto algo si después de aprenderlo nos involucramos en otra actividad.</a:t>
            </a:r>
            <a:endParaRPr lang="es-MX" sz="3200" dirty="0"/>
          </a:p>
          <a:p>
            <a:pPr algn="just"/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298523269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1139</TotalTime>
  <Words>728</Words>
  <Application>Microsoft Office PowerPoint</Application>
  <PresentationFormat>Panorámica</PresentationFormat>
  <Paragraphs>54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Trebuchet MS</vt:lpstr>
      <vt:lpstr>Wingdings</vt:lpstr>
      <vt:lpstr>Wingdings 3</vt:lpstr>
      <vt:lpstr>Faceta</vt:lpstr>
      <vt:lpstr>Presentación de PowerPoint</vt:lpstr>
      <vt:lpstr>Presentación de PowerPoint</vt:lpstr>
      <vt:lpstr>  </vt:lpstr>
      <vt:lpstr> </vt:lpstr>
      <vt:lpstr>Presentación de PowerPoint</vt:lpstr>
      <vt:lpstr>f) Memoria Semántica</vt:lpstr>
      <vt:lpstr>El Olvido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¿Qué es Psicología?</dc:title>
  <dc:creator>HP</dc:creator>
  <cp:lastModifiedBy>HP</cp:lastModifiedBy>
  <cp:revision>99</cp:revision>
  <dcterms:created xsi:type="dcterms:W3CDTF">2020-09-08T15:19:27Z</dcterms:created>
  <dcterms:modified xsi:type="dcterms:W3CDTF">2021-08-10T00:09:52Z</dcterms:modified>
</cp:coreProperties>
</file>