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552594"/>
            <a:ext cx="7037844" cy="706528"/>
          </a:xfrm>
        </p:spPr>
        <p:txBody>
          <a:bodyPr/>
          <a:lstStyle/>
          <a:p>
            <a:pPr algn="l"/>
            <a:r>
              <a:rPr lang="es-MX" sz="3200" b="1" dirty="0" smtClean="0">
                <a:solidFill>
                  <a:srgbClr val="0070C0"/>
                </a:solidFill>
              </a:rPr>
              <a:t>Enfermedades Neurodegenerativas</a:t>
            </a:r>
            <a:endParaRPr lang="es-MX" sz="3200" b="1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0" y="260207"/>
            <a:ext cx="10043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3200" dirty="0" smtClean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1259122"/>
            <a:ext cx="1210791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A</a:t>
            </a:r>
            <a:r>
              <a:rPr lang="es-ES" sz="3200" dirty="0" smtClean="0"/>
              <a:t>quellas </a:t>
            </a:r>
            <a:r>
              <a:rPr lang="es-ES" sz="3200" dirty="0"/>
              <a:t>patologías, hereditarias o adquiridas, en las que se produce una disfunción progresiva del sistema nervioso central (SNC</a:t>
            </a:r>
            <a:r>
              <a:rPr lang="es-ES" sz="3200" dirty="0" smtClean="0"/>
              <a:t>).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Cada </a:t>
            </a:r>
            <a:r>
              <a:rPr lang="es-ES" sz="3200" dirty="0"/>
              <a:t>enfermedad se caracteriza por presentar una vulnerabilidad selectiva neuronal a nivel del SNC, lo que condiciona la degeneración de áreas concretas, produciendo los síntomas correspondientes de la pérdida de función de las </a:t>
            </a:r>
            <a:r>
              <a:rPr lang="es-ES" sz="3200" dirty="0" smtClean="0"/>
              <a:t>mismas.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S</a:t>
            </a:r>
            <a:r>
              <a:rPr lang="es-ES" sz="3200" dirty="0" smtClean="0"/>
              <a:t>e </a:t>
            </a:r>
            <a:r>
              <a:rPr lang="es-ES" sz="3200" dirty="0"/>
              <a:t>caracterizan por alterar el funcionamiento cognitivo, emocional y conductual de las personas </a:t>
            </a:r>
            <a:r>
              <a:rPr lang="es-ES" sz="3200" dirty="0" smtClean="0"/>
              <a:t>afectadas.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El envejecimiento puede ser un factor de riesgo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5340" y="81824"/>
            <a:ext cx="9280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0" y="532746"/>
            <a:ext cx="6234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B0F0"/>
                </a:solidFill>
              </a:rPr>
              <a:t>7. </a:t>
            </a:r>
            <a:r>
              <a:rPr lang="en-US" sz="3200" dirty="0" err="1" smtClean="0">
                <a:solidFill>
                  <a:srgbClr val="00B0F0"/>
                </a:solidFill>
              </a:rPr>
              <a:t>Adrenoleucodistrofia</a:t>
            </a:r>
            <a:r>
              <a:rPr lang="en-US" sz="3200" dirty="0" smtClean="0">
                <a:solidFill>
                  <a:srgbClr val="00B0F0"/>
                </a:solidFill>
              </a:rPr>
              <a:t> (ALD)</a:t>
            </a:r>
            <a:endParaRPr lang="en-US" sz="3200" dirty="0">
              <a:solidFill>
                <a:srgbClr val="00B0F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1085990"/>
            <a:ext cx="1208689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Ésta enfermedad </a:t>
            </a:r>
            <a:r>
              <a:rPr lang="es-ES" sz="3200" dirty="0"/>
              <a:t>ligada al cromosoma X (ALD) es un grave trastorno genético y progresivo que afecta a las glándulas suprarrenales, la médula espinal y la sustancia blanca (mielina) del sistema nervioso. Se describió por primera vez en 1923 y ha sido conocida como la enfermedad de </a:t>
            </a:r>
            <a:r>
              <a:rPr lang="es-ES" sz="3200" dirty="0" err="1"/>
              <a:t>Schilder</a:t>
            </a:r>
            <a:r>
              <a:rPr lang="es-ES" sz="3200" dirty="0"/>
              <a:t> y </a:t>
            </a:r>
            <a:r>
              <a:rPr lang="es-ES" sz="3200" dirty="0" err="1"/>
              <a:t>leucodistrofia</a:t>
            </a:r>
            <a:r>
              <a:rPr lang="es-ES" sz="3200" dirty="0"/>
              <a:t> </a:t>
            </a:r>
            <a:r>
              <a:rPr lang="es-ES" sz="3200" dirty="0" err="1" smtClean="0"/>
              <a:t>sudanofílica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dirty="0" smtClean="0"/>
              <a:t>Su aparición nunca </a:t>
            </a:r>
            <a:r>
              <a:rPr lang="es-ES" sz="3200" dirty="0"/>
              <a:t>ha sido diagnosticada antes de los 3 años de edad</a:t>
            </a:r>
            <a:r>
              <a:rPr lang="es-ES" sz="3200" dirty="0" smtClean="0"/>
              <a:t>. Actualmente no se puede predecir quién podría desarrollar ALD, un </a:t>
            </a:r>
            <a:r>
              <a:rPr lang="es-ES" sz="3200" dirty="0"/>
              <a:t>posible desencadenante </a:t>
            </a:r>
            <a:r>
              <a:rPr lang="es-ES" sz="3200" dirty="0" smtClean="0"/>
              <a:t>seria </a:t>
            </a:r>
            <a:r>
              <a:rPr lang="es-ES" sz="3200" dirty="0"/>
              <a:t>el padecer un traumatismo craneal, pero es </a:t>
            </a:r>
            <a:r>
              <a:rPr lang="es-ES" sz="3200" dirty="0" smtClean="0"/>
              <a:t>probable </a:t>
            </a:r>
            <a:r>
              <a:rPr lang="es-ES" sz="3200" dirty="0"/>
              <a:t>que se requieran otros factores genéticos y ambientales aún </a:t>
            </a:r>
            <a:r>
              <a:rPr lang="es-ES" sz="3200" dirty="0" smtClean="0"/>
              <a:t>desconocidos.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873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0" y="1056821"/>
            <a:ext cx="1210791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/>
              <a:t>Los </a:t>
            </a:r>
            <a:r>
              <a:rPr lang="es-MX" sz="3200" dirty="0" smtClean="0"/>
              <a:t>síntomas</a:t>
            </a:r>
            <a:r>
              <a:rPr lang="en-US" sz="3200" dirty="0" smtClean="0"/>
              <a:t>  </a:t>
            </a:r>
            <a:r>
              <a:rPr lang="es-ES" sz="3200" dirty="0"/>
              <a:t>son, en general, rápidamente progresivos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dirty="0" smtClean="0"/>
              <a:t>Por </a:t>
            </a:r>
            <a:r>
              <a:rPr lang="es-ES" sz="3200" dirty="0"/>
              <a:t>lo general, </a:t>
            </a:r>
            <a:r>
              <a:rPr lang="es-ES" sz="3200" dirty="0">
                <a:solidFill>
                  <a:srgbClr val="7030A0"/>
                </a:solidFill>
              </a:rPr>
              <a:t>los niños afectados </a:t>
            </a:r>
            <a:r>
              <a:rPr lang="es-ES" sz="3200" dirty="0" smtClean="0"/>
              <a:t>inicialmente </a:t>
            </a:r>
            <a:r>
              <a:rPr lang="es-ES" sz="3200" dirty="0"/>
              <a:t>tienen problemas de comportamiento o déficits de aprendizaje, que se manifiestan como un declive en el rendimiento escolar. Estos primeros síntomas clínicos, son frecuentemente diagnosticados como trastorno por déficit de atención o hiperactividad, lo que puede retrasar el diagnóstico de la </a:t>
            </a:r>
            <a:r>
              <a:rPr lang="es-ES" sz="3200" dirty="0" smtClean="0"/>
              <a:t>ALD. En </a:t>
            </a:r>
            <a:r>
              <a:rPr lang="es-ES" sz="3200" dirty="0"/>
              <a:t>pacientes adultos, los primeros síntomas son frecuentemente psiquiátricos también y pueden asemejarse a depresión o psicosis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dirty="0"/>
              <a:t>A medida que la enfermedad avanza, los déficits neurológicos se hacen más evidentes. </a:t>
            </a:r>
            <a:endParaRPr lang="es-ES" sz="3200" dirty="0" smtClean="0"/>
          </a:p>
        </p:txBody>
      </p:sp>
    </p:spTree>
    <p:extLst>
      <p:ext uri="{BB962C8B-B14F-4D97-AF65-F5344CB8AC3E}">
        <p14:creationId xmlns:p14="http://schemas.microsoft.com/office/powerpoint/2010/main" val="4022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84082" y="777766"/>
            <a:ext cx="1197128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Existe discapacidad </a:t>
            </a:r>
            <a:r>
              <a:rPr lang="es-ES" sz="3200" dirty="0"/>
              <a:t>auditiva, disminución de la agudeza visual, debilidad en las extremidades, problemas con la coordinación y convulsiones.</a:t>
            </a:r>
            <a:endParaRPr lang="es-ES" sz="3200" dirty="0" smtClean="0"/>
          </a:p>
          <a:p>
            <a:pPr algn="just"/>
            <a:r>
              <a:rPr lang="es-ES" sz="3200" dirty="0" smtClean="0"/>
              <a:t>Se </a:t>
            </a:r>
            <a:r>
              <a:rPr lang="es-ES" sz="3200" dirty="0"/>
              <a:t>puede perder la capacidad de comprender el lenguaje y caminar en pocos meses, luego están postrados en cama, ciegos, incapaces de hablar o responder, lo que requiere cuidados de enfermería a tiempo completo y alimentación por sonda nasogástrica o gastrostomía. </a:t>
            </a:r>
          </a:p>
          <a:p>
            <a:pPr algn="just"/>
            <a:r>
              <a:rPr lang="es-ES" sz="3200" dirty="0"/>
              <a:t>Por lo general, la muerte se produce de 2 a 4 años después de la aparición de los síntomas iniciales, o – si el paciente recibe unos buenos cuidados – los pacientes pueden permanecer en este estado vegetativo aparente durante varios años.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449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4082" y="686721"/>
            <a:ext cx="1199230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200" dirty="0" smtClean="0"/>
              <a:t>En un principio se determinó que las </a:t>
            </a:r>
            <a:r>
              <a:rPr lang="es-ES" sz="3200" dirty="0"/>
              <a:t>mujeres portadoras del gen afectado para la </a:t>
            </a:r>
            <a:r>
              <a:rPr lang="es-ES" sz="3200" dirty="0" smtClean="0"/>
              <a:t>ALD </a:t>
            </a:r>
            <a:r>
              <a:rPr lang="es-ES" sz="3200" dirty="0"/>
              <a:t>permanecen </a:t>
            </a:r>
            <a:r>
              <a:rPr lang="es-ES" sz="3200" dirty="0" smtClean="0"/>
              <a:t>asintomáticas, sin embargo actualmente se descubrió </a:t>
            </a:r>
            <a:r>
              <a:rPr lang="es-ES" sz="3200" dirty="0"/>
              <a:t>que más </a:t>
            </a:r>
            <a:r>
              <a:rPr lang="es-ES" sz="3200" dirty="0" smtClean="0"/>
              <a:t>del </a:t>
            </a:r>
            <a:r>
              <a:rPr lang="es-ES" sz="3200" dirty="0"/>
              <a:t>80% de las mujeres con </a:t>
            </a:r>
            <a:r>
              <a:rPr lang="es-ES" sz="3200" dirty="0" smtClean="0"/>
              <a:t>ALD </a:t>
            </a:r>
            <a:r>
              <a:rPr lang="es-ES" sz="3200" dirty="0"/>
              <a:t>desarrollan síntomas después de la edad de 60 </a:t>
            </a:r>
            <a:r>
              <a:rPr lang="es-ES" sz="3200" dirty="0" smtClean="0"/>
              <a:t>años.</a:t>
            </a:r>
          </a:p>
          <a:p>
            <a:pPr lvl="0" algn="just"/>
            <a:r>
              <a:rPr lang="es-ES" sz="3200" dirty="0"/>
              <a:t>En general, la aparición de los síntomas neurológicos se produce a una edad más tardía que en los varones con </a:t>
            </a:r>
            <a:r>
              <a:rPr lang="es-ES" sz="3200" dirty="0" err="1"/>
              <a:t>mielopatía</a:t>
            </a:r>
            <a:r>
              <a:rPr lang="es-ES" sz="3200" dirty="0" smtClean="0"/>
              <a:t>;</a:t>
            </a:r>
            <a:r>
              <a:rPr lang="es-ES" sz="3200" dirty="0"/>
              <a:t> (</a:t>
            </a:r>
            <a:r>
              <a:rPr lang="es-ES" sz="3200" dirty="0" smtClean="0"/>
              <a:t>lesión de la médula espinal que es permanente) </a:t>
            </a:r>
            <a:r>
              <a:rPr lang="es-ES" sz="3200" dirty="0"/>
              <a:t>típicamente entre los 40 y los 50 años de edad. La progresión de la enfermedad es generalmente más lenta que en varones. </a:t>
            </a:r>
            <a:endParaRPr lang="es-ES" sz="3200" dirty="0" smtClean="0"/>
          </a:p>
          <a:p>
            <a:pPr lvl="0" algn="just"/>
            <a:r>
              <a:rPr lang="es-ES" sz="3200" dirty="0" smtClean="0"/>
              <a:t>A </a:t>
            </a:r>
            <a:r>
              <a:rPr lang="es-ES" sz="3200" dirty="0"/>
              <a:t>diferencia del caso de los varones, la incontinencia fecal es una queja frecuente en mujeres con </a:t>
            </a:r>
            <a:r>
              <a:rPr lang="es-ES" sz="3200" dirty="0" smtClean="0"/>
              <a:t>ALD.</a:t>
            </a:r>
            <a:r>
              <a:rPr lang="es-ES" sz="3200" dirty="0"/>
              <a:t> 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05545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-93637" y="-101418"/>
            <a:ext cx="9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es-ES" sz="3200" b="1" dirty="0" smtClean="0">
                <a:solidFill>
                  <a:srgbClr val="0070C0"/>
                </a:solidFill>
              </a:rPr>
              <a:t>Enfermedad </a:t>
            </a:r>
            <a:r>
              <a:rPr lang="es-ES" sz="3200" b="1" dirty="0">
                <a:solidFill>
                  <a:srgbClr val="0070C0"/>
                </a:solidFill>
              </a:rPr>
              <a:t>de </a:t>
            </a:r>
            <a:r>
              <a:rPr lang="es-ES" sz="3200" b="1" dirty="0" smtClean="0">
                <a:solidFill>
                  <a:srgbClr val="0070C0"/>
                </a:solidFill>
              </a:rPr>
              <a:t>Alzheimer </a:t>
            </a:r>
            <a:endParaRPr lang="es-ES" sz="3200" b="1" dirty="0" smtClean="0">
              <a:solidFill>
                <a:srgbClr val="0070C0"/>
              </a:solidFill>
            </a:endParaRPr>
          </a:p>
          <a:p>
            <a:r>
              <a:rPr lang="es-ES" sz="3200" dirty="0" smtClean="0">
                <a:solidFill>
                  <a:srgbClr val="7030A0"/>
                </a:solidFill>
              </a:rPr>
              <a:t>(</a:t>
            </a:r>
            <a:r>
              <a:rPr lang="es-ES" sz="3200" dirty="0" smtClean="0">
                <a:solidFill>
                  <a:srgbClr val="7030A0"/>
                </a:solidFill>
              </a:rPr>
              <a:t>Siempre Alice)</a:t>
            </a:r>
            <a:endParaRPr lang="es-MX" sz="3200" dirty="0">
              <a:solidFill>
                <a:srgbClr val="7030A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0" y="959597"/>
            <a:ext cx="12065876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D</a:t>
            </a:r>
            <a:r>
              <a:rPr lang="es-ES" sz="3200" dirty="0" smtClean="0"/>
              <a:t>escubierta en 1907 por el neurólogo alemán </a:t>
            </a:r>
            <a:r>
              <a:rPr lang="es-ES" sz="3200" dirty="0" err="1" smtClean="0"/>
              <a:t>Alois</a:t>
            </a:r>
            <a:r>
              <a:rPr lang="es-ES" sz="3200" dirty="0" smtClean="0"/>
              <a:t> Alzheimer. Se caracteriza por una progresiva perdida de la memoria, que conduce a una demencia severa y afecta a la capacidad de pensar, hablar, leer, escribir o realizar las tareas básicas de aseo personal</a:t>
            </a:r>
            <a:r>
              <a:rPr lang="es-ES" sz="2800" dirty="0" smtClean="0"/>
              <a:t>. (Frontal, temporal y parietal ambos hemisferios) </a:t>
            </a:r>
          </a:p>
          <a:p>
            <a:pPr algn="just"/>
            <a:r>
              <a:rPr lang="es-ES" sz="3200" dirty="0" smtClean="0"/>
              <a:t>Primero afecta las partes del cerebro que controlan el pensamiento, la memoria y el lenguaje, después las personas pueden no reconocer a sus familiares. </a:t>
            </a:r>
          </a:p>
          <a:p>
            <a:pPr algn="just"/>
            <a:r>
              <a:rPr lang="es-ES" sz="3200" dirty="0"/>
              <a:t>S</a:t>
            </a:r>
            <a:r>
              <a:rPr lang="es-ES" sz="3200" dirty="0" smtClean="0"/>
              <a:t>uele </a:t>
            </a:r>
            <a:r>
              <a:rPr lang="es-ES" sz="3200" dirty="0"/>
              <a:t>comenzar después de los 60 </a:t>
            </a:r>
            <a:r>
              <a:rPr lang="es-ES" sz="3200" dirty="0" smtClean="0"/>
              <a:t>años y el </a:t>
            </a:r>
            <a:r>
              <a:rPr lang="es-ES" sz="3200" dirty="0"/>
              <a:t>riesgo es mayor si hay personas en la familia que tuvieron la enfermedad</a:t>
            </a:r>
            <a:r>
              <a:rPr lang="es-ES" sz="3200" dirty="0" smtClean="0"/>
              <a:t>. Ningún </a:t>
            </a:r>
            <a:r>
              <a:rPr lang="es-ES" sz="3200" dirty="0"/>
              <a:t>tratamiento </a:t>
            </a:r>
            <a:r>
              <a:rPr lang="es-ES" sz="3200" dirty="0" smtClean="0"/>
              <a:t>la detiene. </a:t>
            </a:r>
          </a:p>
          <a:p>
            <a:pPr algn="just"/>
            <a:r>
              <a:rPr lang="es-ES" sz="3200" dirty="0" smtClean="0"/>
              <a:t>Los fármacos impiden que los síntomas empeoren.</a:t>
            </a:r>
            <a:endParaRPr lang="es-ES" dirty="0" smtClean="0"/>
          </a:p>
          <a:p>
            <a:pPr algn="just"/>
            <a:endParaRPr lang="en-US" sz="3600" dirty="0" smtClean="0"/>
          </a:p>
          <a:p>
            <a:pPr algn="just"/>
            <a:r>
              <a:rPr lang="es-ES" sz="3200" dirty="0" smtClean="0"/>
              <a:t> 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14785" y="579358"/>
            <a:ext cx="7097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0070C0"/>
                </a:solidFill>
              </a:rPr>
              <a:t>2. Enfermedad de </a:t>
            </a:r>
            <a:r>
              <a:rPr lang="es-ES" sz="3600" b="1" dirty="0">
                <a:solidFill>
                  <a:srgbClr val="0070C0"/>
                </a:solidFill>
              </a:rPr>
              <a:t>Parkinson</a:t>
            </a:r>
            <a:r>
              <a:rPr lang="es-ES" sz="3600" b="1" dirty="0" smtClean="0">
                <a:solidFill>
                  <a:srgbClr val="0070C0"/>
                </a:solidFill>
              </a:rPr>
              <a:t>  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0" y="1225689"/>
            <a:ext cx="120448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 smtClean="0"/>
              <a:t>Se </a:t>
            </a:r>
            <a:r>
              <a:rPr lang="es-ES" sz="3600" dirty="0"/>
              <a:t>caracteriza por una pérdida de neuronas originada por un déficit de dopamina cerebral. </a:t>
            </a:r>
            <a:endParaRPr lang="es-ES" sz="3600" dirty="0" smtClean="0"/>
          </a:p>
          <a:p>
            <a:pPr algn="just"/>
            <a:r>
              <a:rPr lang="es-ES" sz="3600" dirty="0"/>
              <a:t>E</a:t>
            </a:r>
            <a:r>
              <a:rPr lang="es-ES" sz="3600" dirty="0" smtClean="0"/>
              <a:t>s </a:t>
            </a:r>
            <a:r>
              <a:rPr lang="es-ES" sz="3600" dirty="0"/>
              <a:t>una afección crónica y progresiva, pertenece al grupo de trastornos del movimiento. Sus síntomas claves son: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Temblor en las manos, los brazos, las piernas o el maxilar </a:t>
            </a:r>
            <a:r>
              <a:rPr lang="es-ES" sz="3600" dirty="0" smtClean="0"/>
              <a:t>inferior.</a:t>
            </a:r>
            <a:endParaRPr lang="es-ES" sz="3600" dirty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Rigidez de las extremidades y el tronco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Lentitud de movimientos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Inestabilidad postural o alteración del equilibrio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Alteraciones de la </a:t>
            </a:r>
            <a:r>
              <a:rPr lang="es-ES" sz="3600" dirty="0" smtClean="0"/>
              <a:t>marcha </a:t>
            </a:r>
            <a:r>
              <a:rPr lang="es-ES" sz="3600" dirty="0" smtClean="0">
                <a:solidFill>
                  <a:srgbClr val="7030A0"/>
                </a:solidFill>
              </a:rPr>
              <a:t>(Despertares)</a:t>
            </a:r>
            <a:endParaRPr lang="en-US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88579" y="430925"/>
            <a:ext cx="6656927" cy="592933"/>
          </a:xfrm>
        </p:spPr>
        <p:txBody>
          <a:bodyPr/>
          <a:lstStyle/>
          <a:p>
            <a:r>
              <a:rPr lang="es-MX" dirty="0"/>
              <a:t/>
            </a:r>
            <a:br>
              <a:rPr lang="es-MX" dirty="0"/>
            </a:br>
            <a:endParaRPr lang="es-MX" sz="3600" dirty="0">
              <a:solidFill>
                <a:schemeClr val="tx1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858813" y="3030664"/>
            <a:ext cx="3342290" cy="120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716637"/>
            <a:ext cx="4904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 smtClean="0">
                <a:solidFill>
                  <a:srgbClr val="0070C0"/>
                </a:solidFill>
              </a:rPr>
              <a:t>3. Epilepsia</a:t>
            </a:r>
            <a:endParaRPr lang="en-US" sz="3600" b="1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1353807"/>
            <a:ext cx="1205536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El neurólogo </a:t>
            </a:r>
            <a:r>
              <a:rPr lang="es-ES" sz="3200" dirty="0" smtClean="0"/>
              <a:t>John </a:t>
            </a:r>
            <a:r>
              <a:rPr lang="es-ES" sz="3200" dirty="0" err="1"/>
              <a:t>Huglings</a:t>
            </a:r>
            <a:r>
              <a:rPr lang="es-ES" sz="3200" dirty="0"/>
              <a:t> describió en 1870 que la crisis epiléptica refleja una actividad anormal y repentina de las neuronas. La epilepsia es una alteración de la actividad eléctrica cerebral (ataques) y puede ser hereditaria. La epilepsia se manifiesta por diferentes tipos de ataques. En la crisis generalizada se produce la pérdida de la conciencia y un intenso espasmo muscular. Las crisis parciales, ataques mas suaves, producen una corta pérdida de conciencia, los ojos miran sin expresión y se interrumpe la concentración. Los epilépticos son tratados con medicamentos anticonvulsivos, que reducen o eliminan estos desórdenes.</a:t>
            </a:r>
            <a:endParaRPr lang="en-US" sz="3200" dirty="0"/>
          </a:p>
          <a:p>
            <a:pPr algn="just"/>
            <a:r>
              <a:rPr lang="es-ES" sz="3200" dirty="0"/>
              <a:t> 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0" y="935421"/>
            <a:ext cx="779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4. </a:t>
            </a:r>
            <a:r>
              <a:rPr lang="en-US" sz="3600" b="1" dirty="0" err="1" smtClean="0">
                <a:solidFill>
                  <a:srgbClr val="0070C0"/>
                </a:solidFill>
              </a:rPr>
              <a:t>Enfermedad</a:t>
            </a:r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en-US" sz="3600" b="1" dirty="0">
                <a:solidFill>
                  <a:srgbClr val="0070C0"/>
                </a:solidFill>
              </a:rPr>
              <a:t>de Huntington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105103" y="1687810"/>
            <a:ext cx="120868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E</a:t>
            </a:r>
            <a:r>
              <a:rPr lang="es-ES" sz="3600" dirty="0" smtClean="0"/>
              <a:t>s </a:t>
            </a:r>
            <a:r>
              <a:rPr lang="es-ES" sz="3600" dirty="0"/>
              <a:t>un trastorno hereditario que comienza con sacudidas o espasmos esporádicos y que luego evoluciona con movimientos involuntarios más pronunciados (corea y atetosis), deterioro mental y muerte</a:t>
            </a:r>
            <a:r>
              <a:rPr lang="es-ES" sz="3600" dirty="0" smtClean="0"/>
              <a:t>.</a:t>
            </a:r>
          </a:p>
          <a:p>
            <a:pPr algn="just"/>
            <a:r>
              <a:rPr lang="es-ES" sz="3600" dirty="0" smtClean="0"/>
              <a:t>Se </a:t>
            </a:r>
            <a:r>
              <a:rPr lang="es-ES" sz="3600" dirty="0"/>
              <a:t>produce una degeneración en la parte del cerebro que coordina y facilita los movimientos.</a:t>
            </a:r>
          </a:p>
          <a:p>
            <a:pPr algn="just"/>
            <a:r>
              <a:rPr lang="es-ES" sz="3600" dirty="0"/>
              <a:t>Los movimientos se vuelven desiguales y sin coordinación, y se deteriora la función mental, incluidos el autocontrol y la memoria.</a:t>
            </a:r>
          </a:p>
          <a:p>
            <a:pPr algn="just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126124" y="922590"/>
            <a:ext cx="120658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300" dirty="0"/>
              <a:t>El diagnóstico se basa en los síntomas, los antecedentes familiares, las pruebas de diagnóstico por la imagen del cerebro y las pruebas genéticas.</a:t>
            </a:r>
          </a:p>
          <a:p>
            <a:pPr algn="just"/>
            <a:r>
              <a:rPr lang="es-ES" sz="3300" dirty="0"/>
              <a:t>Los fármacos ayudan a aliviar los síntomas, pero el trastorno es progresivo y de desenlace mortal</a:t>
            </a:r>
            <a:r>
              <a:rPr lang="es-ES" sz="3300" dirty="0" smtClean="0"/>
              <a:t>.</a:t>
            </a:r>
          </a:p>
          <a:p>
            <a:pPr algn="just"/>
            <a:r>
              <a:rPr lang="es-ES" sz="3300" dirty="0"/>
              <a:t>El gen de la enfermedad de Huntington es </a:t>
            </a:r>
            <a:r>
              <a:rPr lang="es-ES" sz="3300" dirty="0" smtClean="0"/>
              <a:t>dominante. </a:t>
            </a:r>
            <a:r>
              <a:rPr lang="es-ES" sz="3300" dirty="0"/>
              <a:t>Por lo tanto, los hijos de un afectado por esta enfermedad tienen una probabilidad del 50% de desarrollarla.</a:t>
            </a:r>
          </a:p>
          <a:p>
            <a:pPr algn="just"/>
            <a:r>
              <a:rPr lang="es-ES" sz="3300" dirty="0"/>
              <a:t>Los síntomas por lo general aparecen de manera sutil y suelen comenzar entre los 35 y los 40 años de edad, pero a veces lo hacen antes de la edad adulta.</a:t>
            </a:r>
          </a:p>
          <a:p>
            <a:pPr algn="just"/>
            <a:endParaRPr lang="es-ES" sz="3300" dirty="0"/>
          </a:p>
        </p:txBody>
      </p:sp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608656"/>
            <a:ext cx="8596668" cy="605642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rgbClr val="00B0F0"/>
                </a:solidFill>
              </a:rPr>
              <a:t>5. Esclerosis múltiple</a:t>
            </a:r>
            <a:endParaRPr lang="es-MX" sz="3200" b="1" dirty="0">
              <a:solidFill>
                <a:srgbClr val="00B0F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1214298"/>
            <a:ext cx="120658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/>
              <a:t>La EM </a:t>
            </a:r>
            <a:r>
              <a:rPr lang="en-US" sz="3200" dirty="0" err="1"/>
              <a:t>es</a:t>
            </a:r>
            <a:r>
              <a:rPr lang="en-US" sz="3200" dirty="0"/>
              <a:t> </a:t>
            </a:r>
            <a:r>
              <a:rPr lang="en-US" sz="3200" dirty="0" err="1"/>
              <a:t>una</a:t>
            </a:r>
            <a:r>
              <a:rPr lang="en-US" sz="3200" dirty="0"/>
              <a:t> </a:t>
            </a:r>
            <a:r>
              <a:rPr lang="en-US" sz="3200" dirty="0" err="1"/>
              <a:t>enfermedad</a:t>
            </a:r>
            <a:r>
              <a:rPr lang="en-US" sz="3200" dirty="0"/>
              <a:t> </a:t>
            </a:r>
            <a:r>
              <a:rPr lang="en-US" sz="3200" dirty="0" err="1"/>
              <a:t>desmielinizante</a:t>
            </a:r>
            <a:r>
              <a:rPr lang="en-US" sz="3200" dirty="0"/>
              <a:t>, </a:t>
            </a:r>
            <a:r>
              <a:rPr lang="en-US" sz="3200" dirty="0" err="1"/>
              <a:t>crónica</a:t>
            </a:r>
            <a:r>
              <a:rPr lang="en-US" sz="3200" dirty="0"/>
              <a:t>, </a:t>
            </a:r>
            <a:r>
              <a:rPr lang="en-US" sz="3200" dirty="0" err="1"/>
              <a:t>autoinmune</a:t>
            </a:r>
            <a:r>
              <a:rPr lang="en-US" sz="3200" dirty="0"/>
              <a:t> e </a:t>
            </a:r>
            <a:r>
              <a:rPr lang="en-US" sz="3200" dirty="0" err="1"/>
              <a:t>inflamatoria</a:t>
            </a:r>
            <a:r>
              <a:rPr lang="en-US" sz="3200" dirty="0"/>
              <a:t> que </a:t>
            </a:r>
            <a:r>
              <a:rPr lang="en-US" sz="3200" dirty="0" err="1"/>
              <a:t>afecta</a:t>
            </a:r>
            <a:r>
              <a:rPr lang="en-US" sz="3200" dirty="0"/>
              <a:t> a </a:t>
            </a:r>
            <a:r>
              <a:rPr lang="en-US" sz="3200" dirty="0" err="1"/>
              <a:t>todo</a:t>
            </a:r>
            <a:r>
              <a:rPr lang="en-US" sz="3200" dirty="0"/>
              <a:t> </a:t>
            </a:r>
            <a:r>
              <a:rPr lang="en-US" sz="3200" dirty="0" smtClean="0"/>
              <a:t>el S.N.C</a:t>
            </a:r>
          </a:p>
          <a:p>
            <a:pPr algn="just"/>
            <a:r>
              <a:rPr lang="es-ES" sz="3200" dirty="0"/>
              <a:t>Las manifestaciones </a:t>
            </a:r>
            <a:r>
              <a:rPr lang="es-ES" sz="3200" dirty="0" smtClean="0"/>
              <a:t>incluyen </a:t>
            </a:r>
            <a:r>
              <a:rPr lang="es-ES" sz="3200" dirty="0"/>
              <a:t>trastornos sensitivos-motores en uno o más miembros </a:t>
            </a:r>
            <a:r>
              <a:rPr lang="es-ES" sz="3200" dirty="0" smtClean="0"/>
              <a:t>(50</a:t>
            </a:r>
            <a:r>
              <a:rPr lang="es-ES" sz="3200" dirty="0"/>
              <a:t>% de los pacientes</a:t>
            </a:r>
            <a:r>
              <a:rPr lang="es-ES" sz="3200" dirty="0" smtClean="0"/>
              <a:t>)</a:t>
            </a:r>
          </a:p>
          <a:p>
            <a:pPr algn="just"/>
            <a:r>
              <a:rPr lang="es-ES" sz="3200" dirty="0"/>
              <a:t>N</a:t>
            </a:r>
            <a:r>
              <a:rPr lang="es-ES" sz="3200" dirty="0" smtClean="0"/>
              <a:t>euritis óptica (hinchazón del nervio óptico que causa dolor y pérdida de vista temporal )(síntoma </a:t>
            </a:r>
            <a:r>
              <a:rPr lang="es-ES" sz="3200" dirty="0"/>
              <a:t>inicial en el 25% </a:t>
            </a:r>
            <a:r>
              <a:rPr lang="es-ES" sz="3200" dirty="0" smtClean="0"/>
              <a:t>de </a:t>
            </a:r>
            <a:r>
              <a:rPr lang="es-ES" sz="3200" dirty="0"/>
              <a:t>los </a:t>
            </a:r>
            <a:r>
              <a:rPr lang="es-ES" sz="3200" dirty="0" smtClean="0"/>
              <a:t>pacientes</a:t>
            </a:r>
            <a:r>
              <a:rPr lang="es-ES" sz="3200" dirty="0"/>
              <a:t>), </a:t>
            </a:r>
            <a:r>
              <a:rPr lang="es-ES" sz="3200" dirty="0" smtClean="0"/>
              <a:t>ataxia</a:t>
            </a:r>
            <a:r>
              <a:rPr lang="es-ES" sz="3200" dirty="0"/>
              <a:t>, </a:t>
            </a:r>
            <a:r>
              <a:rPr lang="es-ES" sz="3200" dirty="0" smtClean="0"/>
              <a:t>(dificultad en la coordinación de los movimientos) y vejiga </a:t>
            </a:r>
            <a:r>
              <a:rPr lang="es-ES" sz="3200" dirty="0" err="1"/>
              <a:t>neurogénica</a:t>
            </a:r>
            <a:r>
              <a:rPr lang="es-ES" sz="3200" dirty="0"/>
              <a:t>, </a:t>
            </a:r>
            <a:r>
              <a:rPr lang="es-ES" sz="3200" dirty="0" smtClean="0"/>
              <a:t>(disfunción de la vejiga por daño neurológico) fatiga</a:t>
            </a:r>
            <a:r>
              <a:rPr lang="es-ES" sz="3200" dirty="0"/>
              <a:t>, disartria, </a:t>
            </a:r>
            <a:r>
              <a:rPr lang="es-ES" sz="3200" dirty="0" smtClean="0"/>
              <a:t>(no articular sonidos) nistagmo</a:t>
            </a:r>
            <a:r>
              <a:rPr lang="es-ES" sz="3200" dirty="0"/>
              <a:t>, vértigo. </a:t>
            </a:r>
            <a:r>
              <a:rPr lang="es-ES" sz="3200" dirty="0" smtClean="0"/>
              <a:t>Son más raras las convulsiones, demencias y la rigidez.</a:t>
            </a:r>
          </a:p>
        </p:txBody>
      </p:sp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0" y="542517"/>
            <a:ext cx="8277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600" dirty="0" smtClean="0">
                <a:solidFill>
                  <a:srgbClr val="00B0F0"/>
                </a:solidFill>
              </a:rPr>
              <a:t>6. Esclerosis </a:t>
            </a:r>
            <a:r>
              <a:rPr lang="es-ES_tradnl" sz="3600" dirty="0">
                <a:solidFill>
                  <a:srgbClr val="00B0F0"/>
                </a:solidFill>
              </a:rPr>
              <a:t>lateral </a:t>
            </a:r>
            <a:r>
              <a:rPr lang="es-ES_tradnl" sz="3600" dirty="0" err="1" smtClean="0">
                <a:solidFill>
                  <a:srgbClr val="00B0F0"/>
                </a:solidFill>
              </a:rPr>
              <a:t>amiotrófica</a:t>
            </a:r>
            <a:r>
              <a:rPr lang="es-ES_tradnl" sz="3600" dirty="0" smtClean="0">
                <a:solidFill>
                  <a:srgbClr val="00B0F0"/>
                </a:solidFill>
              </a:rPr>
              <a:t> (ELA)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1188848"/>
            <a:ext cx="120658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Es una enfermedad de las neuronas en el cerebro y la médula espinal que controlan el movimiento de los músculos voluntarios. </a:t>
            </a:r>
            <a:endParaRPr lang="es-ES" sz="3600" dirty="0" smtClean="0"/>
          </a:p>
          <a:p>
            <a:pPr algn="just"/>
            <a:r>
              <a:rPr lang="es-ES" sz="3600" dirty="0" smtClean="0"/>
              <a:t>Esta </a:t>
            </a:r>
            <a:r>
              <a:rPr lang="es-ES" sz="3600" dirty="0"/>
              <a:t>enfermedad también es conocida como la enfermedad de Lou </a:t>
            </a:r>
            <a:r>
              <a:rPr lang="es-ES" sz="3600" dirty="0" err="1"/>
              <a:t>Gehrig</a:t>
            </a:r>
            <a:r>
              <a:rPr lang="es-ES" sz="3600" dirty="0" smtClean="0"/>
              <a:t>.</a:t>
            </a:r>
          </a:p>
          <a:p>
            <a:pPr algn="just"/>
            <a:r>
              <a:rPr lang="es-ES" sz="3600" dirty="0" smtClean="0"/>
              <a:t>La palabra </a:t>
            </a:r>
            <a:r>
              <a:rPr lang="es-ES" sz="3600" dirty="0" err="1" smtClean="0"/>
              <a:t>amiotrófica</a:t>
            </a:r>
            <a:r>
              <a:rPr lang="es-ES" sz="3600" dirty="0" smtClean="0"/>
              <a:t> es una palabra griega que se traduce </a:t>
            </a:r>
            <a:r>
              <a:rPr lang="es-ES" sz="3600" dirty="0"/>
              <a:t>"Sin alimentación a los músculos"</a:t>
            </a:r>
            <a:endParaRPr lang="en-US" sz="3600" dirty="0"/>
          </a:p>
          <a:p>
            <a:pPr algn="just"/>
            <a:r>
              <a:rPr lang="es-ES_tradnl" sz="3600" dirty="0" smtClean="0"/>
              <a:t>Uno </a:t>
            </a:r>
            <a:r>
              <a:rPr lang="es-ES_tradnl" sz="3600" dirty="0"/>
              <a:t>de cada 10 casos de esclerosis lateral </a:t>
            </a:r>
            <a:r>
              <a:rPr lang="es-ES_tradnl" sz="3600" dirty="0" err="1"/>
              <a:t>amiotrófica</a:t>
            </a:r>
            <a:r>
              <a:rPr lang="es-ES_tradnl" sz="3600" dirty="0"/>
              <a:t> (ELA) se debe a un defecto genético, mientras que en el resto de los casos, se desconoce la causa. </a:t>
            </a:r>
            <a:endParaRPr lang="es-ES_tradnl" sz="3600" dirty="0" smtClean="0"/>
          </a:p>
        </p:txBody>
      </p:sp>
    </p:spTree>
    <p:extLst>
      <p:ext uri="{BB962C8B-B14F-4D97-AF65-F5344CB8AC3E}">
        <p14:creationId xmlns:p14="http://schemas.microsoft.com/office/powerpoint/2010/main" val="23936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0" y="946340"/>
            <a:ext cx="120658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 smtClean="0"/>
              <a:t>Las neuronas se </a:t>
            </a:r>
            <a:r>
              <a:rPr lang="es-ES" sz="3600" dirty="0"/>
              <a:t>desgastan o mueren y ya no pueden enviar mensajes a los músculos, lo cual finalmente lleva a debilitamiento muscular, </a:t>
            </a:r>
            <a:r>
              <a:rPr lang="es-ES" sz="3600" dirty="0" err="1"/>
              <a:t>fasciculaciones</a:t>
            </a:r>
            <a:r>
              <a:rPr lang="es-ES" sz="3600" dirty="0"/>
              <a:t> (</a:t>
            </a:r>
            <a:r>
              <a:rPr lang="es-ES_tradnl" sz="3600" dirty="0"/>
              <a:t>pequeñas e involuntarias contracciones musculares, visibles bajo la piel y que no producen movimiento de miembros, debidas a descargas nerviosas </a:t>
            </a:r>
            <a:r>
              <a:rPr lang="es-ES_tradnl" sz="3600" dirty="0" smtClean="0"/>
              <a:t>espontáneas) </a:t>
            </a:r>
            <a:r>
              <a:rPr lang="es-ES" sz="3600" dirty="0"/>
              <a:t>e incapacidad para mover los brazos, las piernas y el cuerpo. La afección empeora lentamente y cuando los músculos en el área torácica dejan de trabajar, se vuelve difícil o imposible respirar por sí solo.</a:t>
            </a:r>
            <a:endParaRPr lang="en-US" sz="3600" b="1" dirty="0"/>
          </a:p>
          <a:p>
            <a:pPr algn="just"/>
            <a:r>
              <a:rPr lang="es-ES" sz="3600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249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1141</TotalTime>
  <Words>1263</Words>
  <Application>Microsoft Office PowerPoint</Application>
  <PresentationFormat>Panorámica</PresentationFormat>
  <Paragraphs>57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</vt:lpstr>
      <vt:lpstr>Wingdings 3</vt:lpstr>
      <vt:lpstr>Faceta</vt:lpstr>
      <vt:lpstr>Enfermedades Neurodegenerativas</vt:lpstr>
      <vt:lpstr>Presentación de PowerPoint</vt:lpstr>
      <vt:lpstr>  </vt:lpstr>
      <vt:lpstr> </vt:lpstr>
      <vt:lpstr>Presentación de PowerPoint</vt:lpstr>
      <vt:lpstr>Presentación de PowerPoint</vt:lpstr>
      <vt:lpstr>5. Esclerosis múltiple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91</cp:revision>
  <dcterms:created xsi:type="dcterms:W3CDTF">2020-09-08T15:19:27Z</dcterms:created>
  <dcterms:modified xsi:type="dcterms:W3CDTF">2021-09-13T14:12:06Z</dcterms:modified>
</cp:coreProperties>
</file>