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8/9/2021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8/9/2021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/>
          <p:cNvSpPr txBox="1"/>
          <p:nvPr/>
        </p:nvSpPr>
        <p:spPr>
          <a:xfrm>
            <a:off x="-7" y="-64701"/>
            <a:ext cx="1004380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>
                <a:solidFill>
                  <a:srgbClr val="7030A0"/>
                </a:solidFill>
              </a:rPr>
              <a:t>¿</a:t>
            </a:r>
            <a:r>
              <a:rPr lang="es-ES" sz="3200" dirty="0">
                <a:solidFill>
                  <a:srgbClr val="7030A0"/>
                </a:solidFill>
              </a:rPr>
              <a:t>Qué </a:t>
            </a:r>
            <a:r>
              <a:rPr lang="es-ES" sz="3200" dirty="0" smtClean="0">
                <a:solidFill>
                  <a:srgbClr val="7030A0"/>
                </a:solidFill>
              </a:rPr>
              <a:t>es aprendizaje?</a:t>
            </a:r>
            <a:endParaRPr lang="es-MX" sz="3200" dirty="0">
              <a:solidFill>
                <a:srgbClr val="7030A0"/>
              </a:solidFill>
            </a:endParaRPr>
          </a:p>
          <a:p>
            <a:r>
              <a:rPr lang="es-ES" dirty="0"/>
              <a:t> </a:t>
            </a:r>
            <a:endParaRPr lang="es-MX" dirty="0"/>
          </a:p>
          <a:p>
            <a:pPr algn="just"/>
            <a:endParaRPr lang="es-ES" sz="3200" dirty="0" smtClean="0">
              <a:solidFill>
                <a:srgbClr val="7030A0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0" y="404675"/>
            <a:ext cx="1209740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E</a:t>
            </a:r>
            <a:r>
              <a:rPr lang="es-ES" sz="3200" dirty="0" smtClean="0"/>
              <a:t>s </a:t>
            </a:r>
            <a:r>
              <a:rPr lang="es-ES" sz="3200" dirty="0"/>
              <a:t>un cambio relativamente permanente en el comportamiento, que refleja una adquisición de conocimientos o habilidades a través de la </a:t>
            </a:r>
            <a:r>
              <a:rPr lang="es-ES" sz="3200" dirty="0" smtClean="0"/>
              <a:t>experiencia.</a:t>
            </a:r>
            <a:endParaRPr lang="es-MX" sz="3200" dirty="0"/>
          </a:p>
        </p:txBody>
      </p:sp>
      <p:sp>
        <p:nvSpPr>
          <p:cNvPr id="8" name="CuadroTexto 7"/>
          <p:cNvSpPr txBox="1"/>
          <p:nvPr/>
        </p:nvSpPr>
        <p:spPr>
          <a:xfrm>
            <a:off x="73572" y="5610243"/>
            <a:ext cx="8681545" cy="391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sp>
        <p:nvSpPr>
          <p:cNvPr id="12" name="CuadroTexto 11"/>
          <p:cNvSpPr txBox="1"/>
          <p:nvPr/>
        </p:nvSpPr>
        <p:spPr>
          <a:xfrm>
            <a:off x="73572" y="6595127"/>
            <a:ext cx="4803228" cy="38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/>
          </a:p>
        </p:txBody>
      </p:sp>
      <p:sp>
        <p:nvSpPr>
          <p:cNvPr id="2" name="CuadroTexto 1"/>
          <p:cNvSpPr txBox="1"/>
          <p:nvPr/>
        </p:nvSpPr>
        <p:spPr>
          <a:xfrm>
            <a:off x="-57808" y="1974335"/>
            <a:ext cx="12213021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>
                <a:solidFill>
                  <a:srgbClr val="7030A0"/>
                </a:solidFill>
              </a:rPr>
              <a:t>¿Cómo aprendemos?</a:t>
            </a:r>
          </a:p>
          <a:p>
            <a:pPr marL="514350" indent="-514350" algn="just">
              <a:buAutoNum type="alphaLcParenR"/>
            </a:pPr>
            <a:r>
              <a:rPr lang="es-MX" sz="3200" dirty="0" smtClean="0">
                <a:solidFill>
                  <a:srgbClr val="00B0F0"/>
                </a:solidFill>
              </a:rPr>
              <a:t>Asociación.- </a:t>
            </a:r>
            <a:r>
              <a:rPr lang="es-ES" sz="3200" dirty="0"/>
              <a:t>Nuestra mente conecta de forma natural los eventos que ocurren en secuencia; es decir, los asociamos. </a:t>
            </a:r>
            <a:endParaRPr lang="es-ES" sz="3200" dirty="0" smtClean="0"/>
          </a:p>
          <a:p>
            <a:pPr marL="514350" indent="-514350" algn="just">
              <a:buAutoNum type="alphaLcParenR"/>
            </a:pPr>
            <a:r>
              <a:rPr lang="es-ES" sz="3200" dirty="0" smtClean="0">
                <a:solidFill>
                  <a:srgbClr val="00B0F0"/>
                </a:solidFill>
              </a:rPr>
              <a:t>Series complementarias: </a:t>
            </a:r>
            <a:r>
              <a:rPr lang="es-ES" sz="3200" dirty="0" smtClean="0"/>
              <a:t>Sigmund Freud: Herencia + Ambiente = Carga mayor influirá más sobre el otro componente</a:t>
            </a:r>
          </a:p>
          <a:p>
            <a:pPr marL="514350" indent="-514350" algn="just">
              <a:buAutoNum type="alphaLcParenR"/>
            </a:pPr>
            <a:r>
              <a:rPr lang="es-ES" sz="3200" dirty="0" smtClean="0">
                <a:solidFill>
                  <a:srgbClr val="00B0F0"/>
                </a:solidFill>
              </a:rPr>
              <a:t>Condicionamiento: </a:t>
            </a:r>
            <a:r>
              <a:rPr lang="es-ES" sz="3200" dirty="0" smtClean="0">
                <a:solidFill>
                  <a:srgbClr val="00B050"/>
                </a:solidFill>
              </a:rPr>
              <a:t>Clásico:</a:t>
            </a:r>
            <a:r>
              <a:rPr lang="es-ES" sz="3200" dirty="0" smtClean="0"/>
              <a:t> Asociar dos estímulos (innata) (Iván P. </a:t>
            </a:r>
            <a:r>
              <a:rPr lang="es-ES" sz="3200" dirty="0" err="1" smtClean="0"/>
              <a:t>Pavlov</a:t>
            </a:r>
            <a:r>
              <a:rPr lang="es-ES" sz="3200" dirty="0" smtClean="0"/>
              <a:t>), </a:t>
            </a:r>
            <a:r>
              <a:rPr lang="es-ES" sz="3200" dirty="0" smtClean="0">
                <a:solidFill>
                  <a:srgbClr val="00B050"/>
                </a:solidFill>
              </a:rPr>
              <a:t>Operante:</a:t>
            </a:r>
            <a:r>
              <a:rPr lang="es-ES" sz="3200" dirty="0" smtClean="0"/>
              <a:t> Asociamos </a:t>
            </a:r>
            <a:r>
              <a:rPr lang="es-ES" sz="3200" dirty="0"/>
              <a:t>una respuesta con sus consecuencias, </a:t>
            </a:r>
            <a:r>
              <a:rPr lang="es-ES" sz="3200" dirty="0" smtClean="0"/>
              <a:t>así repetimos </a:t>
            </a:r>
            <a:r>
              <a:rPr lang="es-ES" sz="3200" dirty="0"/>
              <a:t>la acción que lleva a una recompensa y evitamos </a:t>
            </a:r>
            <a:r>
              <a:rPr lang="es-ES" sz="3200" dirty="0" smtClean="0"/>
              <a:t>la que conlleva un castigo. </a:t>
            </a:r>
          </a:p>
          <a:p>
            <a:pPr algn="just"/>
            <a:r>
              <a:rPr lang="es-ES" sz="3200" dirty="0"/>
              <a:t> </a:t>
            </a:r>
            <a:r>
              <a:rPr lang="es-ES" sz="3200" dirty="0" smtClean="0"/>
              <a:t>   (</a:t>
            </a:r>
            <a:r>
              <a:rPr lang="es-ES" sz="3200" dirty="0" err="1" smtClean="0"/>
              <a:t>Burrhus</a:t>
            </a:r>
            <a:r>
              <a:rPr lang="es-ES" sz="3200" dirty="0" smtClean="0"/>
              <a:t> F. </a:t>
            </a:r>
            <a:r>
              <a:rPr lang="es-ES" sz="3200" dirty="0" err="1" smtClean="0"/>
              <a:t>Skinner</a:t>
            </a:r>
            <a:r>
              <a:rPr lang="es-ES" sz="3200" dirty="0" smtClean="0"/>
              <a:t>) </a:t>
            </a:r>
            <a:r>
              <a:rPr lang="es-ES" sz="3200" dirty="0" smtClean="0">
                <a:solidFill>
                  <a:srgbClr val="00B0F0"/>
                </a:solidFill>
              </a:rPr>
              <a:t>d) Observación: </a:t>
            </a:r>
            <a:r>
              <a:rPr lang="es-ES" sz="3200" dirty="0" smtClean="0"/>
              <a:t>Aprender de los demás.</a:t>
            </a:r>
            <a:endParaRPr lang="es-MX" sz="3200" dirty="0"/>
          </a:p>
          <a:p>
            <a:r>
              <a:rPr lang="es-ES" sz="3200" dirty="0"/>
              <a:t> </a:t>
            </a:r>
            <a:endParaRPr lang="es-MX" sz="3200" dirty="0"/>
          </a:p>
          <a:p>
            <a:endParaRPr lang="es-ES" sz="3200" dirty="0" smtClean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44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-1870842" y="-35820"/>
            <a:ext cx="10300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dirty="0" smtClean="0">
                <a:solidFill>
                  <a:srgbClr val="7030A0"/>
                </a:solidFill>
              </a:rPr>
              <a:t>Condicionamiento clásico</a:t>
            </a:r>
            <a:endParaRPr lang="es-MX" sz="3600" dirty="0">
              <a:solidFill>
                <a:srgbClr val="7030A0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987166"/>
            <a:ext cx="6388910" cy="3870834"/>
          </a:xfrm>
          <a:prstGeom prst="rect">
            <a:avLst/>
          </a:prstGeom>
        </p:spPr>
      </p:pic>
      <p:pic>
        <p:nvPicPr>
          <p:cNvPr id="1026" name="Imagen 1" descr="pavlovs-do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4"/>
          <a:stretch>
            <a:fillRect/>
          </a:stretch>
        </p:blipFill>
        <p:spPr bwMode="auto">
          <a:xfrm>
            <a:off x="0" y="709919"/>
            <a:ext cx="4324350" cy="234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irc_mi" descr="Resultado de imagen para ivan pavlov"/>
          <p:cNvPicPr>
            <a:picLocks noChangeAspect="1" noChangeArrowheads="1"/>
          </p:cNvPicPr>
          <p:nvPr/>
        </p:nvPicPr>
        <p:blipFill>
          <a:blip r:embed="rId4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999" y="806825"/>
            <a:ext cx="2180342" cy="2180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6388911" y="71527"/>
            <a:ext cx="5629835" cy="678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ES" sz="2900" i="1" dirty="0" smtClean="0">
                <a:solidFill>
                  <a:srgbClr val="00B0F0"/>
                </a:solidFill>
              </a:rPr>
              <a:t>Estímulo </a:t>
            </a:r>
            <a:r>
              <a:rPr lang="es-ES" sz="2900" i="1" dirty="0">
                <a:solidFill>
                  <a:srgbClr val="00B0F0"/>
                </a:solidFill>
              </a:rPr>
              <a:t>Neutro</a:t>
            </a:r>
            <a:r>
              <a:rPr lang="es-ES" sz="2900" dirty="0">
                <a:solidFill>
                  <a:srgbClr val="00B0F0"/>
                </a:solidFill>
              </a:rPr>
              <a:t>.- </a:t>
            </a:r>
            <a:r>
              <a:rPr lang="es-ES" sz="2900" dirty="0" smtClean="0"/>
              <a:t>No hay  </a:t>
            </a:r>
            <a:r>
              <a:rPr lang="es-ES" sz="2900" dirty="0"/>
              <a:t>respuesta. (Campana)</a:t>
            </a:r>
            <a:endParaRPr lang="es-MX" sz="2900" dirty="0"/>
          </a:p>
          <a:p>
            <a:pPr lvl="0" algn="just"/>
            <a:r>
              <a:rPr lang="es-ES" sz="2900" i="1" dirty="0">
                <a:solidFill>
                  <a:srgbClr val="00B0F0"/>
                </a:solidFill>
              </a:rPr>
              <a:t>Estímulo Incondicionado</a:t>
            </a:r>
            <a:r>
              <a:rPr lang="es-ES" sz="2900" dirty="0">
                <a:solidFill>
                  <a:srgbClr val="00B0F0"/>
                </a:solidFill>
              </a:rPr>
              <a:t>.- </a:t>
            </a:r>
            <a:r>
              <a:rPr lang="es-ES" sz="2900" dirty="0"/>
              <a:t>Se aplica luego del neutro y sí provoca una respuesta. (Comida)</a:t>
            </a:r>
            <a:endParaRPr lang="es-MX" sz="2900" dirty="0"/>
          </a:p>
          <a:p>
            <a:pPr lvl="0" algn="just"/>
            <a:r>
              <a:rPr lang="es-ES" sz="2900" i="1" dirty="0">
                <a:solidFill>
                  <a:srgbClr val="00B0F0"/>
                </a:solidFill>
              </a:rPr>
              <a:t>Respuesta Incondicionada</a:t>
            </a:r>
            <a:r>
              <a:rPr lang="es-ES" sz="2900" dirty="0">
                <a:solidFill>
                  <a:srgbClr val="00B0F0"/>
                </a:solidFill>
              </a:rPr>
              <a:t>.- </a:t>
            </a:r>
            <a:r>
              <a:rPr lang="es-ES" sz="2900" dirty="0"/>
              <a:t>(La salivación)</a:t>
            </a:r>
            <a:endParaRPr lang="es-MX" sz="2900" dirty="0"/>
          </a:p>
          <a:p>
            <a:pPr lvl="0" algn="just"/>
            <a:r>
              <a:rPr lang="es-ES" sz="2900" i="1" dirty="0">
                <a:solidFill>
                  <a:srgbClr val="00B0F0"/>
                </a:solidFill>
              </a:rPr>
              <a:t>Estímulo Condicionado</a:t>
            </a:r>
            <a:r>
              <a:rPr lang="es-ES" sz="2900" dirty="0">
                <a:solidFill>
                  <a:srgbClr val="00B0F0"/>
                </a:solidFill>
              </a:rPr>
              <a:t>.- </a:t>
            </a:r>
            <a:r>
              <a:rPr lang="es-ES" sz="2900" dirty="0"/>
              <a:t>Ocurre cuando un </a:t>
            </a:r>
            <a:r>
              <a:rPr lang="es-ES" sz="2900" dirty="0" smtClean="0"/>
              <a:t>E.I </a:t>
            </a:r>
            <a:r>
              <a:rPr lang="es-ES" sz="2900" dirty="0"/>
              <a:t>(Comida) se empareja con </a:t>
            </a:r>
            <a:r>
              <a:rPr lang="es-ES" sz="2900" dirty="0" smtClean="0"/>
              <a:t>un E.N (Campana</a:t>
            </a:r>
            <a:r>
              <a:rPr lang="es-ES" sz="2900" dirty="0"/>
              <a:t>) para provocar…. (</a:t>
            </a:r>
            <a:r>
              <a:rPr lang="es-ES" sz="2900" dirty="0" smtClean="0"/>
              <a:t>R.C)</a:t>
            </a:r>
            <a:endParaRPr lang="es-MX" sz="2900" dirty="0"/>
          </a:p>
          <a:p>
            <a:pPr lvl="0" algn="just"/>
            <a:r>
              <a:rPr lang="es-ES" sz="2900" i="1" dirty="0">
                <a:solidFill>
                  <a:srgbClr val="00B0F0"/>
                </a:solidFill>
              </a:rPr>
              <a:t>Respuesta condicionada</a:t>
            </a:r>
            <a:r>
              <a:rPr lang="es-ES" sz="2900" dirty="0">
                <a:solidFill>
                  <a:srgbClr val="00B0F0"/>
                </a:solidFill>
              </a:rPr>
              <a:t>.- </a:t>
            </a:r>
            <a:r>
              <a:rPr lang="es-ES" sz="2900" dirty="0"/>
              <a:t>Es la respuesta aprendida (Salivar luego de escuchar la campana)</a:t>
            </a:r>
            <a:endParaRPr lang="es-MX" sz="2900" dirty="0"/>
          </a:p>
        </p:txBody>
      </p:sp>
    </p:spTree>
    <p:extLst>
      <p:ext uri="{BB962C8B-B14F-4D97-AF65-F5344CB8AC3E}">
        <p14:creationId xmlns:p14="http://schemas.microsoft.com/office/powerpoint/2010/main" val="22326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2327" y="94593"/>
            <a:ext cx="8596668" cy="683172"/>
          </a:xfrm>
        </p:spPr>
        <p:txBody>
          <a:bodyPr>
            <a:normAutofit fontScale="90000"/>
          </a:bodyPr>
          <a:lstStyle/>
          <a:p>
            <a:r>
              <a:rPr lang="es-ES" dirty="0"/>
              <a:t> </a:t>
            </a: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3" name="CuadroTexto 2"/>
          <p:cNvSpPr txBox="1"/>
          <p:nvPr/>
        </p:nvSpPr>
        <p:spPr>
          <a:xfrm>
            <a:off x="-15184" y="3333175"/>
            <a:ext cx="121995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 </a:t>
            </a:r>
            <a:endParaRPr lang="es-MX" sz="3200" dirty="0"/>
          </a:p>
          <a:p>
            <a:r>
              <a:rPr lang="es-ES" dirty="0"/>
              <a:t> </a:t>
            </a:r>
            <a:endParaRPr lang="es-MX" dirty="0"/>
          </a:p>
        </p:txBody>
      </p:sp>
      <p:sp>
        <p:nvSpPr>
          <p:cNvPr id="4" name="CuadroTexto 3"/>
          <p:cNvSpPr txBox="1"/>
          <p:nvPr/>
        </p:nvSpPr>
        <p:spPr>
          <a:xfrm>
            <a:off x="0" y="0"/>
            <a:ext cx="1188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dirty="0" smtClean="0">
                <a:solidFill>
                  <a:srgbClr val="7030A0"/>
                </a:solidFill>
              </a:rPr>
              <a:t>Técnicas para erradicar una conducta condicionada</a:t>
            </a:r>
            <a:endParaRPr lang="es-MX" sz="3600" dirty="0">
              <a:solidFill>
                <a:srgbClr val="7030A0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0" y="747473"/>
            <a:ext cx="123067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i="1" dirty="0" smtClean="0">
                <a:solidFill>
                  <a:srgbClr val="00B0F0"/>
                </a:solidFill>
              </a:rPr>
              <a:t>1. Desensibilización Sistemática.-</a:t>
            </a:r>
            <a:r>
              <a:rPr lang="es-ES" sz="3600" i="1" dirty="0" smtClean="0"/>
              <a:t> </a:t>
            </a:r>
            <a:r>
              <a:rPr lang="es-ES" sz="3600" dirty="0" smtClean="0"/>
              <a:t>Mery </a:t>
            </a:r>
            <a:r>
              <a:rPr lang="es-ES" sz="3600" dirty="0" err="1"/>
              <a:t>Cover</a:t>
            </a:r>
            <a:r>
              <a:rPr lang="es-ES" sz="3600" dirty="0"/>
              <a:t> </a:t>
            </a:r>
            <a:r>
              <a:rPr lang="es-ES" sz="3600" dirty="0" smtClean="0"/>
              <a:t>Jones</a:t>
            </a:r>
          </a:p>
          <a:p>
            <a:pPr algn="just"/>
            <a:r>
              <a:rPr lang="es-ES" sz="3600" dirty="0"/>
              <a:t>Sustituyó un miedo a los conejos de </a:t>
            </a:r>
            <a:r>
              <a:rPr lang="es-ES" sz="3600" dirty="0" smtClean="0"/>
              <a:t>“Pedro” </a:t>
            </a:r>
            <a:r>
              <a:rPr lang="es-ES" sz="3600" dirty="0"/>
              <a:t>por una respuesta condicionada que era incompatible con el </a:t>
            </a:r>
            <a:r>
              <a:rPr lang="es-ES" sz="3600" dirty="0" smtClean="0"/>
              <a:t>miedo. Asociar un temor con algo placentero.</a:t>
            </a:r>
            <a:endParaRPr lang="es-MX" sz="36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84" y="3890300"/>
            <a:ext cx="4481056" cy="298737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4" r="16042"/>
          <a:stretch/>
        </p:blipFill>
        <p:spPr>
          <a:xfrm>
            <a:off x="4804013" y="3055797"/>
            <a:ext cx="2958353" cy="380551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508" y="4194949"/>
            <a:ext cx="4030379" cy="2682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65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06172" y="0"/>
            <a:ext cx="10583918" cy="592933"/>
          </a:xfrm>
        </p:spPr>
        <p:txBody>
          <a:bodyPr/>
          <a:lstStyle/>
          <a:p>
            <a:pPr algn="ctr"/>
            <a:r>
              <a:rPr lang="es-MX" dirty="0"/>
              <a:t/>
            </a:r>
            <a:br>
              <a:rPr lang="es-MX" dirty="0"/>
            </a:br>
            <a:r>
              <a:rPr lang="es-MX" sz="3600" i="1" dirty="0" smtClean="0">
                <a:solidFill>
                  <a:srgbClr val="00B0F0"/>
                </a:solidFill>
              </a:rPr>
              <a:t>2. Terapia de Exposición</a:t>
            </a:r>
            <a:endParaRPr lang="es-MX" sz="3600" i="1" dirty="0">
              <a:solidFill>
                <a:srgbClr val="00B0F0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0" y="592933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dirty="0" smtClean="0"/>
              <a:t>John </a:t>
            </a:r>
            <a:r>
              <a:rPr lang="es-ES" sz="3600" dirty="0" err="1" smtClean="0"/>
              <a:t>Wolpe</a:t>
            </a:r>
            <a:r>
              <a:rPr lang="es-ES" sz="3600" dirty="0" smtClean="0"/>
              <a:t>.- Pensaba </a:t>
            </a:r>
            <a:r>
              <a:rPr lang="es-ES" sz="3600" dirty="0"/>
              <a:t>que uno no puede estar angustiado y relajado al mismo tiempo</a:t>
            </a:r>
            <a:r>
              <a:rPr lang="es-ES" sz="3600" dirty="0" smtClean="0"/>
              <a:t>. </a:t>
            </a:r>
            <a:r>
              <a:rPr lang="es-ES" sz="3600" dirty="0" smtClean="0">
                <a:solidFill>
                  <a:srgbClr val="7030A0"/>
                </a:solidFill>
              </a:rPr>
              <a:t>“Relajación Progresiva”</a:t>
            </a:r>
            <a:endParaRPr lang="es-MX" sz="3600" dirty="0">
              <a:solidFill>
                <a:srgbClr val="7030A0"/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35"/>
          <a:stretch/>
        </p:blipFill>
        <p:spPr>
          <a:xfrm>
            <a:off x="2850081" y="3506994"/>
            <a:ext cx="7143750" cy="354582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14861"/>
            <a:ext cx="2989930" cy="215987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4339" y="1914861"/>
            <a:ext cx="3037661" cy="2602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16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-8965" y="150545"/>
            <a:ext cx="12192000" cy="641131"/>
          </a:xfrm>
        </p:spPr>
        <p:txBody>
          <a:bodyPr>
            <a:normAutofit fontScale="90000"/>
          </a:bodyPr>
          <a:lstStyle/>
          <a:p>
            <a:pPr algn="ctr"/>
            <a:r>
              <a:rPr lang="es-ES" sz="4000" i="1" dirty="0" smtClean="0">
                <a:solidFill>
                  <a:srgbClr val="00B0F0"/>
                </a:solidFill>
              </a:rPr>
              <a:t>3. </a:t>
            </a:r>
            <a:r>
              <a:rPr lang="es-ES" sz="4000" i="1" dirty="0">
                <a:solidFill>
                  <a:srgbClr val="00B0F0"/>
                </a:solidFill>
              </a:rPr>
              <a:t>Aversión condicionada</a:t>
            </a:r>
            <a:r>
              <a:rPr lang="es-ES" dirty="0"/>
              <a:t/>
            </a:r>
            <a:br>
              <a:rPr lang="es-ES" dirty="0"/>
            </a:br>
            <a:r>
              <a:rPr lang="es-MX" dirty="0"/>
              <a:t/>
            </a:r>
            <a:br>
              <a:rPr lang="es-MX" dirty="0"/>
            </a:br>
            <a:endParaRPr lang="es-MX" dirty="0"/>
          </a:p>
        </p:txBody>
      </p:sp>
      <p:sp>
        <p:nvSpPr>
          <p:cNvPr id="5" name="CuadroTexto 4"/>
          <p:cNvSpPr txBox="1"/>
          <p:nvPr/>
        </p:nvSpPr>
        <p:spPr>
          <a:xfrm>
            <a:off x="-8965" y="912873"/>
            <a:ext cx="1219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dirty="0"/>
              <a:t>El terapeuta trata de sustituir una respuesta positiva (placentera) a un estímulo dañino (el alcohol), con una respuesta negativa, hostil (vómito</a:t>
            </a:r>
            <a:r>
              <a:rPr lang="es-ES" sz="3600" dirty="0" smtClean="0"/>
              <a:t>). </a:t>
            </a:r>
            <a:endParaRPr lang="es-MX" sz="36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5" r="6351"/>
          <a:stretch/>
        </p:blipFill>
        <p:spPr>
          <a:xfrm>
            <a:off x="0" y="3205780"/>
            <a:ext cx="5507916" cy="365222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1" r="21448"/>
          <a:stretch/>
        </p:blipFill>
        <p:spPr>
          <a:xfrm>
            <a:off x="6026075" y="3108961"/>
            <a:ext cx="2108499" cy="3749039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3" t="6706" r="5821" b="10848"/>
          <a:stretch/>
        </p:blipFill>
        <p:spPr>
          <a:xfrm>
            <a:off x="8652734" y="3108961"/>
            <a:ext cx="3539266" cy="374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83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1087776" y="-10510"/>
            <a:ext cx="92596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b="1" dirty="0" smtClean="0">
                <a:solidFill>
                  <a:srgbClr val="7030A0"/>
                </a:solidFill>
              </a:rPr>
              <a:t>Condicionamiento Operante </a:t>
            </a:r>
          </a:p>
          <a:p>
            <a:pPr algn="ctr"/>
            <a:r>
              <a:rPr lang="es-MX" sz="3600" b="1" dirty="0" smtClean="0">
                <a:solidFill>
                  <a:srgbClr val="7030A0"/>
                </a:solidFill>
              </a:rPr>
              <a:t>(</a:t>
            </a:r>
            <a:r>
              <a:rPr lang="es-MX" sz="3600" b="1" dirty="0" err="1" smtClean="0">
                <a:solidFill>
                  <a:srgbClr val="7030A0"/>
                </a:solidFill>
              </a:rPr>
              <a:t>Burrhus</a:t>
            </a:r>
            <a:r>
              <a:rPr lang="es-MX" sz="3600" b="1" dirty="0" smtClean="0">
                <a:solidFill>
                  <a:srgbClr val="7030A0"/>
                </a:solidFill>
              </a:rPr>
              <a:t> </a:t>
            </a:r>
            <a:r>
              <a:rPr lang="es-MX" sz="3600" b="1" dirty="0" err="1" smtClean="0">
                <a:solidFill>
                  <a:srgbClr val="7030A0"/>
                </a:solidFill>
              </a:rPr>
              <a:t>Frederic</a:t>
            </a:r>
            <a:r>
              <a:rPr lang="es-MX" sz="3600" b="1" dirty="0" smtClean="0">
                <a:solidFill>
                  <a:srgbClr val="7030A0"/>
                </a:solidFill>
              </a:rPr>
              <a:t> </a:t>
            </a:r>
            <a:r>
              <a:rPr lang="es-MX" sz="3600" b="1" dirty="0" err="1" smtClean="0">
                <a:solidFill>
                  <a:srgbClr val="7030A0"/>
                </a:solidFill>
              </a:rPr>
              <a:t>Skinner</a:t>
            </a:r>
            <a:r>
              <a:rPr lang="es-MX" sz="3600" b="1" dirty="0" smtClean="0">
                <a:solidFill>
                  <a:srgbClr val="7030A0"/>
                </a:solidFill>
              </a:rPr>
              <a:t>)</a:t>
            </a:r>
            <a:endParaRPr lang="es-MX" sz="3600" b="1" dirty="0">
              <a:solidFill>
                <a:srgbClr val="7030A0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0" y="1975944"/>
            <a:ext cx="11992303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i="1" dirty="0" smtClean="0">
                <a:solidFill>
                  <a:srgbClr val="00B0F0"/>
                </a:solidFill>
              </a:rPr>
              <a:t>1. Nivel </a:t>
            </a:r>
            <a:r>
              <a:rPr lang="es-ES" sz="3200" i="1" dirty="0">
                <a:solidFill>
                  <a:srgbClr val="00B0F0"/>
                </a:solidFill>
              </a:rPr>
              <a:t>Operante Básico</a:t>
            </a:r>
            <a:r>
              <a:rPr lang="es-ES" sz="3200" dirty="0">
                <a:solidFill>
                  <a:srgbClr val="00B0F0"/>
                </a:solidFill>
              </a:rPr>
              <a:t>.- </a:t>
            </a:r>
            <a:r>
              <a:rPr lang="es-ES" sz="3200" dirty="0"/>
              <a:t>Es la frecuencia previa de una respuesta. Todavía no se aplica ningún reforzador</a:t>
            </a:r>
            <a:r>
              <a:rPr lang="es-ES" sz="3200" dirty="0" smtClean="0"/>
              <a:t>.</a:t>
            </a:r>
          </a:p>
          <a:p>
            <a:pPr algn="just"/>
            <a:r>
              <a:rPr lang="es-ES" sz="3200" i="1" dirty="0">
                <a:solidFill>
                  <a:srgbClr val="00B0F0"/>
                </a:solidFill>
              </a:rPr>
              <a:t>2.- Conducta Terminal</a:t>
            </a:r>
            <a:r>
              <a:rPr lang="es-ES" sz="3200" dirty="0">
                <a:solidFill>
                  <a:srgbClr val="00B0F0"/>
                </a:solidFill>
              </a:rPr>
              <a:t>.- </a:t>
            </a:r>
            <a:r>
              <a:rPr lang="es-ES" sz="3200" dirty="0"/>
              <a:t>Constituye la forma y frecuencia de la respuesta deseada al final del </a:t>
            </a:r>
            <a:r>
              <a:rPr lang="es-ES" sz="3200" dirty="0" smtClean="0"/>
              <a:t>programa.</a:t>
            </a:r>
            <a:endParaRPr lang="es-MX" sz="3200" dirty="0"/>
          </a:p>
          <a:p>
            <a:pPr algn="just"/>
            <a:r>
              <a:rPr lang="es-ES" sz="3200" i="1" dirty="0">
                <a:solidFill>
                  <a:srgbClr val="00B0F0"/>
                </a:solidFill>
              </a:rPr>
              <a:t>3.- Extinción.-</a:t>
            </a:r>
            <a:r>
              <a:rPr lang="es-ES" sz="3200" dirty="0">
                <a:solidFill>
                  <a:srgbClr val="00B0F0"/>
                </a:solidFill>
              </a:rPr>
              <a:t> </a:t>
            </a:r>
            <a:r>
              <a:rPr lang="es-ES" sz="3200" dirty="0"/>
              <a:t>Tiene lugar cuando una respuesta ya no va seguida de un reforzador</a:t>
            </a:r>
            <a:r>
              <a:rPr lang="es-ES" sz="3200" dirty="0" smtClean="0"/>
              <a:t>.</a:t>
            </a:r>
          </a:p>
          <a:p>
            <a:pPr algn="just"/>
            <a:r>
              <a:rPr lang="es-ES" sz="3200" i="1" dirty="0" smtClean="0">
                <a:solidFill>
                  <a:srgbClr val="00B0F0"/>
                </a:solidFill>
              </a:rPr>
              <a:t>4</a:t>
            </a:r>
            <a:r>
              <a:rPr lang="es-ES" sz="3200" i="1" dirty="0">
                <a:solidFill>
                  <a:srgbClr val="00B0F0"/>
                </a:solidFill>
              </a:rPr>
              <a:t>.- Conducta Supersticiosa.-</a:t>
            </a:r>
            <a:r>
              <a:rPr lang="es-ES" sz="3200" dirty="0">
                <a:solidFill>
                  <a:srgbClr val="00B0F0"/>
                </a:solidFill>
              </a:rPr>
              <a:t> </a:t>
            </a:r>
            <a:r>
              <a:rPr lang="es-ES" sz="3200" dirty="0"/>
              <a:t>Sucede cuando el organismo piensa que la respuesta y el refuerzo están relacionadas cuando no lo están. En el aula </a:t>
            </a:r>
            <a:r>
              <a:rPr lang="es-ES" sz="3200" dirty="0" smtClean="0"/>
              <a:t>aparece muy comúnmente por confusión. (No se refuerza y castiga inmediatamente)</a:t>
            </a:r>
            <a:endParaRPr lang="es-MX" sz="3200" dirty="0"/>
          </a:p>
          <a:p>
            <a:pPr algn="just"/>
            <a:endParaRPr lang="es-MX" sz="3200" dirty="0"/>
          </a:p>
          <a:p>
            <a:pPr algn="just"/>
            <a:r>
              <a:rPr lang="es-ES" sz="3200" dirty="0"/>
              <a:t> </a:t>
            </a:r>
            <a:endParaRPr lang="es-MX" sz="3200" dirty="0"/>
          </a:p>
          <a:p>
            <a:endParaRPr lang="es-MX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3" y="0"/>
            <a:ext cx="1435206" cy="208104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30"/>
          <a:stretch/>
        </p:blipFill>
        <p:spPr>
          <a:xfrm>
            <a:off x="9947298" y="0"/>
            <a:ext cx="1684167" cy="208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61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0510" y="-84082"/>
            <a:ext cx="12181490" cy="763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500" i="1" dirty="0">
                <a:solidFill>
                  <a:srgbClr val="00B0F0"/>
                </a:solidFill>
              </a:rPr>
              <a:t>5.- Modelado.-</a:t>
            </a:r>
            <a:r>
              <a:rPr lang="es-ES" sz="3500" dirty="0">
                <a:solidFill>
                  <a:srgbClr val="00B0F0"/>
                </a:solidFill>
              </a:rPr>
              <a:t> </a:t>
            </a:r>
            <a:r>
              <a:rPr lang="es-ES" sz="3500" dirty="0"/>
              <a:t>También se le conoce como </a:t>
            </a:r>
            <a:r>
              <a:rPr lang="es-ES" sz="3500" i="1" dirty="0">
                <a:solidFill>
                  <a:srgbClr val="7030A0"/>
                </a:solidFill>
              </a:rPr>
              <a:t>aproximaciones sucesivas</a:t>
            </a:r>
            <a:r>
              <a:rPr lang="es-ES" sz="3500" dirty="0">
                <a:solidFill>
                  <a:srgbClr val="7030A0"/>
                </a:solidFill>
              </a:rPr>
              <a:t>. </a:t>
            </a:r>
            <a:r>
              <a:rPr lang="es-ES" sz="3500" dirty="0" smtClean="0"/>
              <a:t>Nivel </a:t>
            </a:r>
            <a:r>
              <a:rPr lang="es-ES" sz="3500" dirty="0"/>
              <a:t>operante básico </a:t>
            </a:r>
            <a:r>
              <a:rPr lang="es-ES" sz="3500" dirty="0" smtClean="0"/>
              <a:t>y C terminal muy vagos. Se </a:t>
            </a:r>
            <a:r>
              <a:rPr lang="es-ES" sz="3500" dirty="0"/>
              <a:t>lleva a cabo reforzando la última respuesta de la secuencia, después la otra respuesta última y así sucesivamente</a:t>
            </a:r>
            <a:r>
              <a:rPr lang="es-ES" sz="3500" dirty="0" smtClean="0"/>
              <a:t>.</a:t>
            </a:r>
          </a:p>
          <a:p>
            <a:pPr algn="just"/>
            <a:r>
              <a:rPr lang="es-ES" sz="3500" i="1" dirty="0" smtClean="0">
                <a:solidFill>
                  <a:srgbClr val="00B0F0"/>
                </a:solidFill>
              </a:rPr>
              <a:t>6.- </a:t>
            </a:r>
            <a:r>
              <a:rPr lang="es-ES" sz="3500" i="1" dirty="0">
                <a:solidFill>
                  <a:srgbClr val="00B0F0"/>
                </a:solidFill>
              </a:rPr>
              <a:t>Reforzamiento positivo</a:t>
            </a:r>
            <a:r>
              <a:rPr lang="es-ES" sz="3500" dirty="0">
                <a:solidFill>
                  <a:srgbClr val="00B0F0"/>
                </a:solidFill>
              </a:rPr>
              <a:t>.- </a:t>
            </a:r>
            <a:r>
              <a:rPr lang="es-ES" sz="3500" dirty="0"/>
              <a:t>Supone la presentación de un estímulo después de la respuesta. La comida, una sonrisa, las alabanzas y el éxito. (Aumenta la respuesta</a:t>
            </a:r>
            <a:r>
              <a:rPr lang="es-ES" sz="3500" dirty="0" smtClean="0"/>
              <a:t>)</a:t>
            </a:r>
          </a:p>
          <a:p>
            <a:pPr algn="just"/>
            <a:r>
              <a:rPr lang="es-ES" sz="3500" i="1" dirty="0" smtClean="0">
                <a:solidFill>
                  <a:srgbClr val="00B0F0"/>
                </a:solidFill>
              </a:rPr>
              <a:t>7.- </a:t>
            </a:r>
            <a:r>
              <a:rPr lang="es-ES" sz="3500" i="1" dirty="0">
                <a:solidFill>
                  <a:srgbClr val="00B0F0"/>
                </a:solidFill>
              </a:rPr>
              <a:t>Reforzamiento negativo</a:t>
            </a:r>
            <a:r>
              <a:rPr lang="es-ES" sz="3500" dirty="0">
                <a:solidFill>
                  <a:srgbClr val="00B0F0"/>
                </a:solidFill>
              </a:rPr>
              <a:t>.- </a:t>
            </a:r>
            <a:r>
              <a:rPr lang="es-ES" sz="3500" dirty="0"/>
              <a:t>Incrementa una respuesta mediante la retirada de un estimulo, generalmente de carácter agresivo o desagradable. (Aumenta la respuesta)</a:t>
            </a:r>
            <a:endParaRPr lang="es-MX" sz="3500" dirty="0"/>
          </a:p>
          <a:p>
            <a:pPr algn="just"/>
            <a:r>
              <a:rPr lang="es-ES" sz="3500" i="1" dirty="0" smtClean="0">
                <a:solidFill>
                  <a:srgbClr val="00B0F0"/>
                </a:solidFill>
              </a:rPr>
              <a:t>8.- </a:t>
            </a:r>
            <a:r>
              <a:rPr lang="es-ES" sz="3500" i="1" dirty="0">
                <a:solidFill>
                  <a:srgbClr val="00B0F0"/>
                </a:solidFill>
              </a:rPr>
              <a:t>Reforzadores primarios.-</a:t>
            </a:r>
            <a:r>
              <a:rPr lang="es-ES" sz="3500" dirty="0">
                <a:solidFill>
                  <a:srgbClr val="00B0F0"/>
                </a:solidFill>
              </a:rPr>
              <a:t> </a:t>
            </a:r>
            <a:r>
              <a:rPr lang="es-ES" sz="3500" dirty="0"/>
              <a:t>Es aquel que satisface una necesidad o deseo de carácter biológico o innato. </a:t>
            </a:r>
            <a:endParaRPr lang="es-MX" sz="3500" dirty="0"/>
          </a:p>
          <a:p>
            <a:pPr algn="just"/>
            <a:r>
              <a:rPr lang="es-ES" sz="3500" dirty="0"/>
              <a:t> </a:t>
            </a:r>
            <a:endParaRPr lang="es-MX" sz="3500" dirty="0"/>
          </a:p>
        </p:txBody>
      </p:sp>
      <p:sp>
        <p:nvSpPr>
          <p:cNvPr id="6" name="Elipse 5"/>
          <p:cNvSpPr/>
          <p:nvPr/>
        </p:nvSpPr>
        <p:spPr>
          <a:xfrm>
            <a:off x="7031421" y="462455"/>
            <a:ext cx="325820" cy="6096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Elipse 7"/>
          <p:cNvSpPr/>
          <p:nvPr/>
        </p:nvSpPr>
        <p:spPr>
          <a:xfrm>
            <a:off x="7031421" y="541282"/>
            <a:ext cx="325820" cy="45194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0460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0" y="-115614"/>
            <a:ext cx="12192000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i="1" dirty="0" smtClean="0">
                <a:solidFill>
                  <a:srgbClr val="00B0F0"/>
                </a:solidFill>
              </a:rPr>
              <a:t>9. </a:t>
            </a:r>
            <a:r>
              <a:rPr lang="es-ES" sz="3200" i="1" dirty="0">
                <a:solidFill>
                  <a:srgbClr val="00B0F0"/>
                </a:solidFill>
              </a:rPr>
              <a:t>Reforzadores Secundarios</a:t>
            </a:r>
            <a:r>
              <a:rPr lang="es-ES" sz="3200" dirty="0">
                <a:solidFill>
                  <a:srgbClr val="00B0F0"/>
                </a:solidFill>
              </a:rPr>
              <a:t>.- </a:t>
            </a:r>
            <a:r>
              <a:rPr lang="es-ES" sz="3200" dirty="0" smtClean="0">
                <a:solidFill>
                  <a:srgbClr val="7030A0"/>
                </a:solidFill>
              </a:rPr>
              <a:t>Reforzador </a:t>
            </a:r>
            <a:r>
              <a:rPr lang="es-ES" sz="3200" dirty="0">
                <a:solidFill>
                  <a:srgbClr val="7030A0"/>
                </a:solidFill>
              </a:rPr>
              <a:t>condicionado. </a:t>
            </a:r>
            <a:r>
              <a:rPr lang="es-ES" sz="3200" dirty="0"/>
              <a:t>Es un </a:t>
            </a:r>
            <a:r>
              <a:rPr lang="es-ES" sz="3200" dirty="0" smtClean="0"/>
              <a:t>E.N </a:t>
            </a:r>
            <a:r>
              <a:rPr lang="es-ES" sz="3200" dirty="0"/>
              <a:t>que ha llegado a ser </a:t>
            </a:r>
            <a:r>
              <a:rPr lang="es-ES" sz="3200" dirty="0" smtClean="0"/>
              <a:t>reforzante. (Fichas de colores)</a:t>
            </a:r>
            <a:endParaRPr lang="es-MX" sz="3200" dirty="0"/>
          </a:p>
          <a:p>
            <a:pPr algn="just"/>
            <a:r>
              <a:rPr lang="es-ES" sz="3200" i="1" dirty="0" smtClean="0">
                <a:solidFill>
                  <a:srgbClr val="00B0F0"/>
                </a:solidFill>
              </a:rPr>
              <a:t>10. Reforzadores </a:t>
            </a:r>
            <a:r>
              <a:rPr lang="es-ES" sz="3200" i="1" dirty="0">
                <a:solidFill>
                  <a:srgbClr val="00B0F0"/>
                </a:solidFill>
              </a:rPr>
              <a:t>Materiales.-</a:t>
            </a:r>
            <a:r>
              <a:rPr lang="es-ES" sz="3200" dirty="0">
                <a:solidFill>
                  <a:srgbClr val="00B0F0"/>
                </a:solidFill>
              </a:rPr>
              <a:t> </a:t>
            </a:r>
            <a:r>
              <a:rPr lang="es-ES" sz="3200" dirty="0">
                <a:solidFill>
                  <a:srgbClr val="7030A0"/>
                </a:solidFill>
              </a:rPr>
              <a:t>T</a:t>
            </a:r>
            <a:r>
              <a:rPr lang="es-ES" sz="3200" dirty="0" smtClean="0">
                <a:solidFill>
                  <a:srgbClr val="7030A0"/>
                </a:solidFill>
              </a:rPr>
              <a:t>angible</a:t>
            </a:r>
            <a:r>
              <a:rPr lang="es-ES" sz="3200" dirty="0">
                <a:solidFill>
                  <a:srgbClr val="7030A0"/>
                </a:solidFill>
              </a:rPr>
              <a:t>.</a:t>
            </a:r>
            <a:r>
              <a:rPr lang="es-ES" sz="3200" dirty="0"/>
              <a:t> Cualquier objeto que el organismo pueda manipular. </a:t>
            </a:r>
            <a:r>
              <a:rPr lang="es-ES" sz="3200" dirty="0" smtClean="0"/>
              <a:t>(</a:t>
            </a:r>
            <a:r>
              <a:rPr lang="es-ES" sz="3200" dirty="0"/>
              <a:t>Ú</a:t>
            </a:r>
            <a:r>
              <a:rPr lang="es-ES" sz="3200" dirty="0" smtClean="0"/>
              <a:t>ltima instancia)</a:t>
            </a:r>
            <a:endParaRPr lang="es-MX" sz="3200" dirty="0"/>
          </a:p>
          <a:p>
            <a:pPr algn="just"/>
            <a:r>
              <a:rPr lang="es-ES" sz="3200" i="1" dirty="0" smtClean="0">
                <a:solidFill>
                  <a:srgbClr val="00B0F0"/>
                </a:solidFill>
              </a:rPr>
              <a:t>11.  </a:t>
            </a:r>
            <a:r>
              <a:rPr lang="es-ES" sz="3200" i="1" dirty="0">
                <a:solidFill>
                  <a:srgbClr val="00B0F0"/>
                </a:solidFill>
              </a:rPr>
              <a:t>Reforzadores Sociales.-</a:t>
            </a:r>
            <a:r>
              <a:rPr lang="es-ES" sz="3200" dirty="0">
                <a:solidFill>
                  <a:srgbClr val="00B0F0"/>
                </a:solidFill>
              </a:rPr>
              <a:t> </a:t>
            </a:r>
            <a:r>
              <a:rPr lang="es-ES" sz="3200" dirty="0"/>
              <a:t>Es un </a:t>
            </a:r>
            <a:r>
              <a:rPr lang="es-ES" sz="3200" dirty="0" smtClean="0"/>
              <a:t>gesto </a:t>
            </a:r>
            <a:r>
              <a:rPr lang="es-ES" sz="3200" dirty="0"/>
              <a:t>que transmite una intención positiva. Es muy frecuente en el aula y es muy eficaz. </a:t>
            </a:r>
          </a:p>
          <a:p>
            <a:pPr algn="just"/>
            <a:r>
              <a:rPr lang="es-ES" sz="3200" i="1" dirty="0" smtClean="0">
                <a:solidFill>
                  <a:srgbClr val="00B0F0"/>
                </a:solidFill>
              </a:rPr>
              <a:t>12. </a:t>
            </a:r>
            <a:r>
              <a:rPr lang="es-ES" sz="3200" i="1" dirty="0">
                <a:solidFill>
                  <a:srgbClr val="00B0F0"/>
                </a:solidFill>
              </a:rPr>
              <a:t>Reforzadores de Actividad.-</a:t>
            </a:r>
            <a:r>
              <a:rPr lang="es-ES" sz="3200" dirty="0">
                <a:solidFill>
                  <a:srgbClr val="00B0F0"/>
                </a:solidFill>
              </a:rPr>
              <a:t> </a:t>
            </a:r>
            <a:r>
              <a:rPr lang="es-ES" sz="3200" dirty="0"/>
              <a:t>O</a:t>
            </a:r>
            <a:r>
              <a:rPr lang="es-ES" sz="3200" dirty="0" smtClean="0"/>
              <a:t>portunidad </a:t>
            </a:r>
            <a:r>
              <a:rPr lang="es-ES" sz="3200" dirty="0"/>
              <a:t>para realizar una actividad favorita. David </a:t>
            </a:r>
            <a:r>
              <a:rPr lang="es-ES" sz="3200" dirty="0" err="1" smtClean="0"/>
              <a:t>Premack“Principio</a:t>
            </a:r>
            <a:r>
              <a:rPr lang="es-ES" sz="3200" dirty="0" smtClean="0"/>
              <a:t> </a:t>
            </a:r>
            <a:r>
              <a:rPr lang="es-ES" sz="3200" dirty="0"/>
              <a:t>de </a:t>
            </a:r>
            <a:r>
              <a:rPr lang="es-ES" sz="3200" dirty="0" err="1" smtClean="0"/>
              <a:t>Premack</a:t>
            </a:r>
            <a:r>
              <a:rPr lang="es-ES" sz="3200" dirty="0" smtClean="0"/>
              <a:t>” </a:t>
            </a:r>
          </a:p>
          <a:p>
            <a:pPr algn="just"/>
            <a:endParaRPr lang="es-ES" sz="3200" dirty="0"/>
          </a:p>
          <a:p>
            <a:pPr algn="just"/>
            <a:endParaRPr lang="es-ES" sz="3200" dirty="0" smtClean="0"/>
          </a:p>
          <a:p>
            <a:pPr algn="just"/>
            <a:r>
              <a:rPr lang="es-ES" sz="3200" dirty="0"/>
              <a:t>  </a:t>
            </a:r>
            <a:endParaRPr lang="es-MX" sz="3200" dirty="0"/>
          </a:p>
          <a:p>
            <a:r>
              <a:rPr lang="es-ES" i="1" dirty="0"/>
              <a:t> </a:t>
            </a:r>
            <a:endParaRPr lang="es-MX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489" y="5287006"/>
            <a:ext cx="1781055" cy="1570994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78"/>
          <a:stretch/>
        </p:blipFill>
        <p:spPr>
          <a:xfrm>
            <a:off x="8746657" y="5170071"/>
            <a:ext cx="1557290" cy="1687929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12899" y="3878316"/>
            <a:ext cx="740820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i="1" dirty="0" smtClean="0">
                <a:solidFill>
                  <a:srgbClr val="00B0F0"/>
                </a:solidFill>
              </a:rPr>
              <a:t>13.- </a:t>
            </a:r>
            <a:r>
              <a:rPr lang="es-ES" sz="3200" i="1" dirty="0">
                <a:solidFill>
                  <a:srgbClr val="00B0F0"/>
                </a:solidFill>
              </a:rPr>
              <a:t>Reforzadores intrínsecos.-</a:t>
            </a:r>
            <a:r>
              <a:rPr lang="es-ES" sz="3200" dirty="0">
                <a:solidFill>
                  <a:srgbClr val="00B0F0"/>
                </a:solidFill>
              </a:rPr>
              <a:t> </a:t>
            </a:r>
            <a:r>
              <a:rPr lang="es-ES" sz="3200" dirty="0"/>
              <a:t>Algunas personas realizan ciertas conductas no por los reforzadores externos, sino debido a los sentimientos internos agradables que genera este tipo de respuestas.</a:t>
            </a:r>
            <a:endParaRPr lang="es-MX" sz="3200" dirty="0"/>
          </a:p>
          <a:p>
            <a:r>
              <a:rPr lang="es-MX" sz="3200" dirty="0"/>
              <a:t> 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3" t="13754" r="21954" b="14827"/>
          <a:stretch/>
        </p:blipFill>
        <p:spPr>
          <a:xfrm>
            <a:off x="10534216" y="3574674"/>
            <a:ext cx="1643329" cy="159539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092" y="3808543"/>
            <a:ext cx="2424398" cy="1361528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9" t="17471" r="20101" b="17701"/>
          <a:stretch/>
        </p:blipFill>
        <p:spPr>
          <a:xfrm>
            <a:off x="7519782" y="5287006"/>
            <a:ext cx="1089149" cy="150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4231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0" y="117693"/>
            <a:ext cx="118872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i="1" dirty="0" smtClean="0">
                <a:solidFill>
                  <a:srgbClr val="00B0F0"/>
                </a:solidFill>
              </a:rPr>
              <a:t>14.- </a:t>
            </a:r>
            <a:r>
              <a:rPr lang="es-ES" sz="3600" i="1" dirty="0">
                <a:solidFill>
                  <a:srgbClr val="00B0F0"/>
                </a:solidFill>
              </a:rPr>
              <a:t>Castigo Tipo I.-</a:t>
            </a:r>
            <a:r>
              <a:rPr lang="es-ES" sz="3600" dirty="0">
                <a:solidFill>
                  <a:srgbClr val="00B0F0"/>
                </a:solidFill>
              </a:rPr>
              <a:t> </a:t>
            </a:r>
            <a:r>
              <a:rPr lang="es-ES" sz="3600" dirty="0"/>
              <a:t>Supone la presentación de un estímulo generalmente de tipo aversivo. (Disminuye la respuesta) </a:t>
            </a:r>
            <a:endParaRPr lang="es-MX" sz="3600" dirty="0"/>
          </a:p>
          <a:p>
            <a:pPr algn="just"/>
            <a:r>
              <a:rPr lang="es-ES" sz="3600" dirty="0"/>
              <a:t> </a:t>
            </a:r>
            <a:endParaRPr lang="es-MX" sz="3600" dirty="0"/>
          </a:p>
          <a:p>
            <a:pPr algn="just"/>
            <a:r>
              <a:rPr lang="es-ES" sz="3600" i="1" dirty="0" smtClean="0">
                <a:solidFill>
                  <a:srgbClr val="00B0F0"/>
                </a:solidFill>
              </a:rPr>
              <a:t>15.- </a:t>
            </a:r>
            <a:r>
              <a:rPr lang="es-ES" sz="3600" i="1" dirty="0">
                <a:solidFill>
                  <a:srgbClr val="00B0F0"/>
                </a:solidFill>
              </a:rPr>
              <a:t>Castigo Tipo II</a:t>
            </a:r>
            <a:r>
              <a:rPr lang="es-ES" sz="3600" dirty="0">
                <a:solidFill>
                  <a:srgbClr val="00B0F0"/>
                </a:solidFill>
              </a:rPr>
              <a:t>.- </a:t>
            </a:r>
            <a:r>
              <a:rPr lang="es-ES" sz="3600" dirty="0"/>
              <a:t>Supone la eliminación de un estímulo generalmente de tipo agradable. (Disminuye la respuesta)</a:t>
            </a:r>
            <a:endParaRPr lang="es-MX" sz="3600" dirty="0"/>
          </a:p>
          <a:p>
            <a:pPr algn="just"/>
            <a:r>
              <a:rPr lang="es-ES" sz="3600" dirty="0"/>
              <a:t> </a:t>
            </a:r>
            <a:endParaRPr lang="es-MX" sz="3600" dirty="0"/>
          </a:p>
          <a:p>
            <a:pPr algn="just"/>
            <a:r>
              <a:rPr lang="es-ES" sz="3600" i="1" dirty="0" smtClean="0">
                <a:solidFill>
                  <a:srgbClr val="00B0F0"/>
                </a:solidFill>
              </a:rPr>
              <a:t>16.- </a:t>
            </a:r>
            <a:r>
              <a:rPr lang="es-ES" sz="3600" i="1" dirty="0">
                <a:solidFill>
                  <a:srgbClr val="00B0F0"/>
                </a:solidFill>
              </a:rPr>
              <a:t>Retroalimentación positiva.-</a:t>
            </a:r>
            <a:r>
              <a:rPr lang="es-ES" sz="3600" dirty="0">
                <a:solidFill>
                  <a:srgbClr val="00B0F0"/>
                </a:solidFill>
              </a:rPr>
              <a:t> </a:t>
            </a:r>
            <a:r>
              <a:rPr lang="es-ES" sz="3600" dirty="0"/>
              <a:t>Los reforzadores materiales y los reforzadores</a:t>
            </a:r>
            <a:r>
              <a:rPr lang="es-MX" sz="3600" dirty="0"/>
              <a:t> sociales</a:t>
            </a:r>
            <a:r>
              <a:rPr lang="es-ES" sz="3600" dirty="0"/>
              <a:t> mejoran la conducta en el aula y facilitan el </a:t>
            </a:r>
            <a:r>
              <a:rPr lang="es-ES" sz="3600" dirty="0" smtClean="0"/>
              <a:t>aprendizaje porque dicen </a:t>
            </a:r>
            <a:r>
              <a:rPr lang="es-ES" sz="3600" dirty="0"/>
              <a:t>que respuestas son deseables y cuales </a:t>
            </a:r>
            <a:r>
              <a:rPr lang="es-ES" sz="3600" dirty="0" smtClean="0"/>
              <a:t>no.</a:t>
            </a:r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307502905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1061</TotalTime>
  <Words>660</Words>
  <Application>Microsoft Office PowerPoint</Application>
  <PresentationFormat>Panorámica</PresentationFormat>
  <Paragraphs>53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Wingdings 3</vt:lpstr>
      <vt:lpstr>Faceta</vt:lpstr>
      <vt:lpstr>Presentación de PowerPoint</vt:lpstr>
      <vt:lpstr>Presentación de PowerPoint</vt:lpstr>
      <vt:lpstr>  </vt:lpstr>
      <vt:lpstr> 2. Terapia de Exposición</vt:lpstr>
      <vt:lpstr>3. Aversión condicionada  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¿Qué es Psicología?</dc:title>
  <dc:creator>HP</dc:creator>
  <cp:lastModifiedBy>HP</cp:lastModifiedBy>
  <cp:revision>90</cp:revision>
  <dcterms:created xsi:type="dcterms:W3CDTF">2020-09-08T15:19:27Z</dcterms:created>
  <dcterms:modified xsi:type="dcterms:W3CDTF">2021-08-10T00:08:47Z</dcterms:modified>
</cp:coreProperties>
</file>